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 id="2147483652" r:id="rId5"/>
    <p:sldMasterId id="2147483654" r:id="rId6"/>
    <p:sldMasterId id="2147483655" r:id="rId7"/>
    <p:sldMasterId id="2147485204" r:id="rId8"/>
  </p:sldMasterIdLst>
  <p:notesMasterIdLst>
    <p:notesMasterId r:id="rId71"/>
  </p:notesMasterIdLst>
  <p:handoutMasterIdLst>
    <p:handoutMasterId r:id="rId72"/>
  </p:handoutMasterIdLst>
  <p:sldIdLst>
    <p:sldId id="380" r:id="rId9"/>
    <p:sldId id="381" r:id="rId10"/>
    <p:sldId id="357" r:id="rId11"/>
    <p:sldId id="386" r:id="rId12"/>
    <p:sldId id="385" r:id="rId13"/>
    <p:sldId id="384" r:id="rId14"/>
    <p:sldId id="358" r:id="rId15"/>
    <p:sldId id="359" r:id="rId16"/>
    <p:sldId id="360" r:id="rId17"/>
    <p:sldId id="361" r:id="rId18"/>
    <p:sldId id="362"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18" r:id="rId33"/>
    <p:sldId id="319" r:id="rId34"/>
    <p:sldId id="382" r:id="rId35"/>
    <p:sldId id="329" r:id="rId36"/>
    <p:sldId id="322" r:id="rId37"/>
    <p:sldId id="323" r:id="rId38"/>
    <p:sldId id="324" r:id="rId39"/>
    <p:sldId id="325" r:id="rId40"/>
    <p:sldId id="326" r:id="rId41"/>
    <p:sldId id="327" r:id="rId42"/>
    <p:sldId id="328" r:id="rId43"/>
    <p:sldId id="330" r:id="rId44"/>
    <p:sldId id="320" r:id="rId45"/>
    <p:sldId id="331" r:id="rId46"/>
    <p:sldId id="333" r:id="rId47"/>
    <p:sldId id="336" r:id="rId48"/>
    <p:sldId id="332" r:id="rId49"/>
    <p:sldId id="334" r:id="rId50"/>
    <p:sldId id="335"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51" r:id="rId64"/>
    <p:sldId id="349" r:id="rId65"/>
    <p:sldId id="350" r:id="rId66"/>
    <p:sldId id="352" r:id="rId67"/>
    <p:sldId id="353" r:id="rId68"/>
    <p:sldId id="354" r:id="rId69"/>
    <p:sldId id="383" r:id="rId70"/>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a:srgbClr val="00FF00"/>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64" d="100"/>
          <a:sy n="64" d="100"/>
        </p:scale>
        <p:origin x="72"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DF5C7-D1DD-4BB5-AD20-BAC89B2AF104}"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GB"/>
        </a:p>
      </dgm:t>
    </dgm:pt>
    <dgm:pt modelId="{F84E5A9C-8AF6-41BA-85AB-E25612A45DEA}">
      <dgm:prSet phldrT="[Text]"/>
      <dgm:spPr/>
      <dgm:t>
        <a:bodyPr/>
        <a:lstStyle/>
        <a:p>
          <a:r>
            <a:rPr lang="en-GB" b="1" smtClean="0">
              <a:solidFill>
                <a:srgbClr val="FFFFFF"/>
              </a:solidFill>
            </a:rPr>
            <a:t>Organization/</a:t>
          </a:r>
        </a:p>
        <a:p>
          <a:r>
            <a:rPr lang="en-GB" b="1" smtClean="0">
              <a:solidFill>
                <a:srgbClr val="FFFFFF"/>
              </a:solidFill>
            </a:rPr>
            <a:t>Enterprise</a:t>
          </a:r>
          <a:endParaRPr lang="en-GB" b="1" dirty="0">
            <a:solidFill>
              <a:srgbClr val="FFFFFF"/>
            </a:solidFill>
          </a:endParaRPr>
        </a:p>
      </dgm:t>
    </dgm:pt>
    <dgm:pt modelId="{7E6406C7-1482-412F-9B71-762106A9E277}" type="parTrans" cxnId="{901233E1-70C5-4732-BD52-0D7BDAB9B504}">
      <dgm:prSet/>
      <dgm:spPr/>
      <dgm:t>
        <a:bodyPr/>
        <a:lstStyle/>
        <a:p>
          <a:endParaRPr lang="en-GB">
            <a:solidFill>
              <a:srgbClr val="FFFFFF"/>
            </a:solidFill>
          </a:endParaRPr>
        </a:p>
      </dgm:t>
    </dgm:pt>
    <dgm:pt modelId="{DF5123DF-231A-45EB-865B-DDE77DC3F6BC}" type="sibTrans" cxnId="{901233E1-70C5-4732-BD52-0D7BDAB9B504}">
      <dgm:prSet/>
      <dgm:spPr/>
      <dgm:t>
        <a:bodyPr/>
        <a:lstStyle/>
        <a:p>
          <a:endParaRPr lang="en-GB">
            <a:solidFill>
              <a:srgbClr val="FFFFFF"/>
            </a:solidFill>
          </a:endParaRPr>
        </a:p>
      </dgm:t>
    </dgm:pt>
    <dgm:pt modelId="{4AA1F76E-675F-4387-9912-EEF96F75B1CD}">
      <dgm:prSet phldrT="[Text]" custT="1"/>
      <dgm:spPr/>
      <dgm:t>
        <a:bodyPr/>
        <a:lstStyle/>
        <a:p>
          <a:r>
            <a:rPr lang="en-GB" sz="1400" smtClean="0">
              <a:solidFill>
                <a:srgbClr val="FFFFFF"/>
              </a:solidFill>
            </a:rPr>
            <a:t>Operations </a:t>
          </a:r>
          <a:endParaRPr lang="en-GB" sz="1400" dirty="0">
            <a:solidFill>
              <a:srgbClr val="FFFFFF"/>
            </a:solidFill>
          </a:endParaRPr>
        </a:p>
      </dgm:t>
    </dgm:pt>
    <dgm:pt modelId="{F88FDE6D-18FB-471C-9C30-6D02A2D2AEBB}" type="parTrans" cxnId="{151E76FA-014B-439C-A456-AD571E768D96}">
      <dgm:prSet/>
      <dgm:spPr/>
      <dgm:t>
        <a:bodyPr/>
        <a:lstStyle/>
        <a:p>
          <a:endParaRPr lang="en-GB">
            <a:solidFill>
              <a:srgbClr val="FFFFFF"/>
            </a:solidFill>
          </a:endParaRPr>
        </a:p>
      </dgm:t>
    </dgm:pt>
    <dgm:pt modelId="{120E96A2-F254-4135-B013-D1724E82D60C}" type="sibTrans" cxnId="{151E76FA-014B-439C-A456-AD571E768D96}">
      <dgm:prSet/>
      <dgm:spPr/>
      <dgm:t>
        <a:bodyPr/>
        <a:lstStyle/>
        <a:p>
          <a:endParaRPr lang="en-GB">
            <a:solidFill>
              <a:srgbClr val="FFFFFF"/>
            </a:solidFill>
          </a:endParaRPr>
        </a:p>
      </dgm:t>
    </dgm:pt>
    <dgm:pt modelId="{64C2DAD1-FF7A-4039-8170-F4C6625C2ACC}">
      <dgm:prSet phldrT="[Text]" custT="1"/>
      <dgm:spPr/>
      <dgm:t>
        <a:bodyPr/>
        <a:lstStyle/>
        <a:p>
          <a:r>
            <a:rPr lang="en-GB" sz="1400" smtClean="0">
              <a:solidFill>
                <a:srgbClr val="FFFFFF"/>
              </a:solidFill>
            </a:rPr>
            <a:t>Marketing and Sales</a:t>
          </a:r>
          <a:endParaRPr lang="en-GB" sz="1400" dirty="0">
            <a:solidFill>
              <a:srgbClr val="FFFFFF"/>
            </a:solidFill>
          </a:endParaRPr>
        </a:p>
      </dgm:t>
    </dgm:pt>
    <dgm:pt modelId="{3E4B61BA-A134-44E2-B79F-B0F081F5219F}" type="parTrans" cxnId="{CA2E0633-2684-4592-99BE-C726B0C65A5F}">
      <dgm:prSet/>
      <dgm:spPr/>
      <dgm:t>
        <a:bodyPr/>
        <a:lstStyle/>
        <a:p>
          <a:endParaRPr lang="en-GB">
            <a:solidFill>
              <a:srgbClr val="FFFFFF"/>
            </a:solidFill>
          </a:endParaRPr>
        </a:p>
      </dgm:t>
    </dgm:pt>
    <dgm:pt modelId="{C4091C45-09D3-4A57-993D-35D3CF5E2957}" type="sibTrans" cxnId="{CA2E0633-2684-4592-99BE-C726B0C65A5F}">
      <dgm:prSet/>
      <dgm:spPr/>
      <dgm:t>
        <a:bodyPr/>
        <a:lstStyle/>
        <a:p>
          <a:endParaRPr lang="en-GB">
            <a:solidFill>
              <a:srgbClr val="FFFFFF"/>
            </a:solidFill>
          </a:endParaRPr>
        </a:p>
      </dgm:t>
    </dgm:pt>
    <dgm:pt modelId="{95E3CF79-7471-4BA7-AC32-F64FC109C277}">
      <dgm:prSet phldrT="[Text]" custT="1"/>
      <dgm:spPr/>
      <dgm:t>
        <a:bodyPr/>
        <a:lstStyle/>
        <a:p>
          <a:r>
            <a:rPr lang="en-GB" sz="1400" smtClean="0">
              <a:solidFill>
                <a:srgbClr val="FFFFFF"/>
              </a:solidFill>
            </a:rPr>
            <a:t>Product/ Service development</a:t>
          </a:r>
          <a:endParaRPr lang="en-GB" sz="1400" dirty="0">
            <a:solidFill>
              <a:srgbClr val="FFFFFF"/>
            </a:solidFill>
          </a:endParaRPr>
        </a:p>
      </dgm:t>
    </dgm:pt>
    <dgm:pt modelId="{97704053-0292-4BD3-89FA-A62162C835EE}" type="parTrans" cxnId="{9BB53B5F-6582-484F-916A-28D1B956B87A}">
      <dgm:prSet/>
      <dgm:spPr/>
      <dgm:t>
        <a:bodyPr/>
        <a:lstStyle/>
        <a:p>
          <a:endParaRPr lang="en-GB">
            <a:solidFill>
              <a:srgbClr val="FFFFFF"/>
            </a:solidFill>
          </a:endParaRPr>
        </a:p>
      </dgm:t>
    </dgm:pt>
    <dgm:pt modelId="{C3C11E4C-8734-4371-A479-6258D546686A}" type="sibTrans" cxnId="{9BB53B5F-6582-484F-916A-28D1B956B87A}">
      <dgm:prSet/>
      <dgm:spPr/>
      <dgm:t>
        <a:bodyPr/>
        <a:lstStyle/>
        <a:p>
          <a:endParaRPr lang="en-GB">
            <a:solidFill>
              <a:srgbClr val="FFFFFF"/>
            </a:solidFill>
          </a:endParaRPr>
        </a:p>
      </dgm:t>
    </dgm:pt>
    <dgm:pt modelId="{32DA9E24-B4E7-46A1-B46B-E930DB66E985}" type="pres">
      <dgm:prSet presAssocID="{E87DF5C7-D1DD-4BB5-AD20-BAC89B2AF104}" presName="Name0" presStyleCnt="0">
        <dgm:presLayoutVars>
          <dgm:chMax val="1"/>
          <dgm:dir/>
          <dgm:animLvl val="ctr"/>
          <dgm:resizeHandles val="exact"/>
        </dgm:presLayoutVars>
      </dgm:prSet>
      <dgm:spPr/>
      <dgm:t>
        <a:bodyPr/>
        <a:lstStyle/>
        <a:p>
          <a:endParaRPr lang="en-GB"/>
        </a:p>
      </dgm:t>
    </dgm:pt>
    <dgm:pt modelId="{3B818CAA-3823-4D71-AB15-6E04DF2B3356}" type="pres">
      <dgm:prSet presAssocID="{F84E5A9C-8AF6-41BA-85AB-E25612A45DEA}" presName="centerShape" presStyleLbl="node0" presStyleIdx="0" presStyleCnt="1" custLinFactNeighborX="-1" custLinFactNeighborY="-2181"/>
      <dgm:spPr/>
      <dgm:t>
        <a:bodyPr/>
        <a:lstStyle/>
        <a:p>
          <a:endParaRPr lang="en-GB"/>
        </a:p>
      </dgm:t>
    </dgm:pt>
    <dgm:pt modelId="{70DE011A-3DB1-4A6A-AAFD-348079383E9C}" type="pres">
      <dgm:prSet presAssocID="{4AA1F76E-675F-4387-9912-EEF96F75B1CD}" presName="node" presStyleLbl="node1" presStyleIdx="0" presStyleCnt="3" custScaleX="167928" custScaleY="142012">
        <dgm:presLayoutVars>
          <dgm:bulletEnabled val="1"/>
        </dgm:presLayoutVars>
      </dgm:prSet>
      <dgm:spPr/>
      <dgm:t>
        <a:bodyPr/>
        <a:lstStyle/>
        <a:p>
          <a:endParaRPr lang="en-GB"/>
        </a:p>
      </dgm:t>
    </dgm:pt>
    <dgm:pt modelId="{3FA7117A-EB7B-45F6-B036-2080AEF733D9}" type="pres">
      <dgm:prSet presAssocID="{4AA1F76E-675F-4387-9912-EEF96F75B1CD}" presName="dummy" presStyleCnt="0"/>
      <dgm:spPr/>
      <dgm:t>
        <a:bodyPr/>
        <a:lstStyle/>
        <a:p>
          <a:endParaRPr lang="en-GB"/>
        </a:p>
      </dgm:t>
    </dgm:pt>
    <dgm:pt modelId="{EEA75C75-D03B-4FF0-AD3A-8D1D5735565E}" type="pres">
      <dgm:prSet presAssocID="{120E96A2-F254-4135-B013-D1724E82D60C}" presName="sibTrans" presStyleLbl="sibTrans2D1" presStyleIdx="0" presStyleCnt="3"/>
      <dgm:spPr/>
      <dgm:t>
        <a:bodyPr/>
        <a:lstStyle/>
        <a:p>
          <a:endParaRPr lang="en-GB"/>
        </a:p>
      </dgm:t>
    </dgm:pt>
    <dgm:pt modelId="{E2A29F05-8573-439F-BEE3-1F3BD4A43023}" type="pres">
      <dgm:prSet presAssocID="{64C2DAD1-FF7A-4039-8170-F4C6625C2ACC}" presName="node" presStyleLbl="node1" presStyleIdx="1" presStyleCnt="3" custScaleX="167928" custScaleY="142012">
        <dgm:presLayoutVars>
          <dgm:bulletEnabled val="1"/>
        </dgm:presLayoutVars>
      </dgm:prSet>
      <dgm:spPr/>
      <dgm:t>
        <a:bodyPr/>
        <a:lstStyle/>
        <a:p>
          <a:endParaRPr lang="en-GB"/>
        </a:p>
      </dgm:t>
    </dgm:pt>
    <dgm:pt modelId="{62653006-39B8-4E07-A4AC-FEE8B36A81B0}" type="pres">
      <dgm:prSet presAssocID="{64C2DAD1-FF7A-4039-8170-F4C6625C2ACC}" presName="dummy" presStyleCnt="0"/>
      <dgm:spPr/>
      <dgm:t>
        <a:bodyPr/>
        <a:lstStyle/>
        <a:p>
          <a:endParaRPr lang="en-GB"/>
        </a:p>
      </dgm:t>
    </dgm:pt>
    <dgm:pt modelId="{726DD966-AEA3-4C73-B773-2DD755BCFAAA}" type="pres">
      <dgm:prSet presAssocID="{C4091C45-09D3-4A57-993D-35D3CF5E2957}" presName="sibTrans" presStyleLbl="sibTrans2D1" presStyleIdx="1" presStyleCnt="3"/>
      <dgm:spPr/>
      <dgm:t>
        <a:bodyPr/>
        <a:lstStyle/>
        <a:p>
          <a:endParaRPr lang="en-GB"/>
        </a:p>
      </dgm:t>
    </dgm:pt>
    <dgm:pt modelId="{8D5FF0CB-48D3-4C54-8CC6-031B823578BC}" type="pres">
      <dgm:prSet presAssocID="{95E3CF79-7471-4BA7-AC32-F64FC109C277}" presName="node" presStyleLbl="node1" presStyleIdx="2" presStyleCnt="3" custScaleX="167928" custScaleY="142012" custRadScaleRad="100047" custRadScaleInc="1028">
        <dgm:presLayoutVars>
          <dgm:bulletEnabled val="1"/>
        </dgm:presLayoutVars>
      </dgm:prSet>
      <dgm:spPr/>
      <dgm:t>
        <a:bodyPr/>
        <a:lstStyle/>
        <a:p>
          <a:endParaRPr lang="en-GB"/>
        </a:p>
      </dgm:t>
    </dgm:pt>
    <dgm:pt modelId="{78D08E41-2797-44A8-B522-9E6369210254}" type="pres">
      <dgm:prSet presAssocID="{95E3CF79-7471-4BA7-AC32-F64FC109C277}" presName="dummy" presStyleCnt="0"/>
      <dgm:spPr/>
      <dgm:t>
        <a:bodyPr/>
        <a:lstStyle/>
        <a:p>
          <a:endParaRPr lang="en-GB"/>
        </a:p>
      </dgm:t>
    </dgm:pt>
    <dgm:pt modelId="{97ACCF54-0DD7-4D3D-8E15-E1D64E566DC8}" type="pres">
      <dgm:prSet presAssocID="{C3C11E4C-8734-4371-A479-6258D546686A}" presName="sibTrans" presStyleLbl="sibTrans2D1" presStyleIdx="2" presStyleCnt="3"/>
      <dgm:spPr/>
      <dgm:t>
        <a:bodyPr/>
        <a:lstStyle/>
        <a:p>
          <a:endParaRPr lang="en-GB"/>
        </a:p>
      </dgm:t>
    </dgm:pt>
  </dgm:ptLst>
  <dgm:cxnLst>
    <dgm:cxn modelId="{E1AD61A8-5F1D-49BA-968F-3CD7897584C8}" type="presOf" srcId="{C4091C45-09D3-4A57-993D-35D3CF5E2957}" destId="{726DD966-AEA3-4C73-B773-2DD755BCFAAA}" srcOrd="0" destOrd="0" presId="urn:microsoft.com/office/officeart/2005/8/layout/radial6"/>
    <dgm:cxn modelId="{CD5F92C2-8BC2-41CE-B71F-A03F0D15C7B6}" type="presOf" srcId="{120E96A2-F254-4135-B013-D1724E82D60C}" destId="{EEA75C75-D03B-4FF0-AD3A-8D1D5735565E}" srcOrd="0" destOrd="0" presId="urn:microsoft.com/office/officeart/2005/8/layout/radial6"/>
    <dgm:cxn modelId="{84743C9A-5167-4186-ACCD-EBFA41477AE9}" type="presOf" srcId="{4AA1F76E-675F-4387-9912-EEF96F75B1CD}" destId="{70DE011A-3DB1-4A6A-AAFD-348079383E9C}" srcOrd="0" destOrd="0" presId="urn:microsoft.com/office/officeart/2005/8/layout/radial6"/>
    <dgm:cxn modelId="{9BB53B5F-6582-484F-916A-28D1B956B87A}" srcId="{F84E5A9C-8AF6-41BA-85AB-E25612A45DEA}" destId="{95E3CF79-7471-4BA7-AC32-F64FC109C277}" srcOrd="2" destOrd="0" parTransId="{97704053-0292-4BD3-89FA-A62162C835EE}" sibTransId="{C3C11E4C-8734-4371-A479-6258D546686A}"/>
    <dgm:cxn modelId="{901233E1-70C5-4732-BD52-0D7BDAB9B504}" srcId="{E87DF5C7-D1DD-4BB5-AD20-BAC89B2AF104}" destId="{F84E5A9C-8AF6-41BA-85AB-E25612A45DEA}" srcOrd="0" destOrd="0" parTransId="{7E6406C7-1482-412F-9B71-762106A9E277}" sibTransId="{DF5123DF-231A-45EB-865B-DDE77DC3F6BC}"/>
    <dgm:cxn modelId="{568D3E53-C983-4E98-9346-38B273FAA81D}" type="presOf" srcId="{95E3CF79-7471-4BA7-AC32-F64FC109C277}" destId="{8D5FF0CB-48D3-4C54-8CC6-031B823578BC}" srcOrd="0" destOrd="0" presId="urn:microsoft.com/office/officeart/2005/8/layout/radial6"/>
    <dgm:cxn modelId="{0291D3E8-C6CA-4AAF-886F-40C76C7821E6}" type="presOf" srcId="{E87DF5C7-D1DD-4BB5-AD20-BAC89B2AF104}" destId="{32DA9E24-B4E7-46A1-B46B-E930DB66E985}" srcOrd="0" destOrd="0" presId="urn:microsoft.com/office/officeart/2005/8/layout/radial6"/>
    <dgm:cxn modelId="{B135AEFF-3614-4248-AFC6-67085862C580}" type="presOf" srcId="{C3C11E4C-8734-4371-A479-6258D546686A}" destId="{97ACCF54-0DD7-4D3D-8E15-E1D64E566DC8}" srcOrd="0" destOrd="0" presId="urn:microsoft.com/office/officeart/2005/8/layout/radial6"/>
    <dgm:cxn modelId="{151E76FA-014B-439C-A456-AD571E768D96}" srcId="{F84E5A9C-8AF6-41BA-85AB-E25612A45DEA}" destId="{4AA1F76E-675F-4387-9912-EEF96F75B1CD}" srcOrd="0" destOrd="0" parTransId="{F88FDE6D-18FB-471C-9C30-6D02A2D2AEBB}" sibTransId="{120E96A2-F254-4135-B013-D1724E82D60C}"/>
    <dgm:cxn modelId="{A332FB69-5709-4A9B-9EE6-39F567E6EED0}" type="presOf" srcId="{64C2DAD1-FF7A-4039-8170-F4C6625C2ACC}" destId="{E2A29F05-8573-439F-BEE3-1F3BD4A43023}" srcOrd="0" destOrd="0" presId="urn:microsoft.com/office/officeart/2005/8/layout/radial6"/>
    <dgm:cxn modelId="{CA2E0633-2684-4592-99BE-C726B0C65A5F}" srcId="{F84E5A9C-8AF6-41BA-85AB-E25612A45DEA}" destId="{64C2DAD1-FF7A-4039-8170-F4C6625C2ACC}" srcOrd="1" destOrd="0" parTransId="{3E4B61BA-A134-44E2-B79F-B0F081F5219F}" sibTransId="{C4091C45-09D3-4A57-993D-35D3CF5E2957}"/>
    <dgm:cxn modelId="{F2BB2F90-3E8C-451A-A9CA-C8A847DD60CF}" type="presOf" srcId="{F84E5A9C-8AF6-41BA-85AB-E25612A45DEA}" destId="{3B818CAA-3823-4D71-AB15-6E04DF2B3356}" srcOrd="0" destOrd="0" presId="urn:microsoft.com/office/officeart/2005/8/layout/radial6"/>
    <dgm:cxn modelId="{AD153917-032E-476D-B48B-3BB824284045}" type="presParOf" srcId="{32DA9E24-B4E7-46A1-B46B-E930DB66E985}" destId="{3B818CAA-3823-4D71-AB15-6E04DF2B3356}" srcOrd="0" destOrd="0" presId="urn:microsoft.com/office/officeart/2005/8/layout/radial6"/>
    <dgm:cxn modelId="{940E7F15-0C74-46AF-9A3B-B85881910C0C}" type="presParOf" srcId="{32DA9E24-B4E7-46A1-B46B-E930DB66E985}" destId="{70DE011A-3DB1-4A6A-AAFD-348079383E9C}" srcOrd="1" destOrd="0" presId="urn:microsoft.com/office/officeart/2005/8/layout/radial6"/>
    <dgm:cxn modelId="{C21F3BE7-02B5-41F2-AD40-EC83CDBFC050}" type="presParOf" srcId="{32DA9E24-B4E7-46A1-B46B-E930DB66E985}" destId="{3FA7117A-EB7B-45F6-B036-2080AEF733D9}" srcOrd="2" destOrd="0" presId="urn:microsoft.com/office/officeart/2005/8/layout/radial6"/>
    <dgm:cxn modelId="{935473AF-FCA0-481B-98B8-060BDB4EFF07}" type="presParOf" srcId="{32DA9E24-B4E7-46A1-B46B-E930DB66E985}" destId="{EEA75C75-D03B-4FF0-AD3A-8D1D5735565E}" srcOrd="3" destOrd="0" presId="urn:microsoft.com/office/officeart/2005/8/layout/radial6"/>
    <dgm:cxn modelId="{2C126CDE-4016-40EB-8D0B-F96F7A27ABA4}" type="presParOf" srcId="{32DA9E24-B4E7-46A1-B46B-E930DB66E985}" destId="{E2A29F05-8573-439F-BEE3-1F3BD4A43023}" srcOrd="4" destOrd="0" presId="urn:microsoft.com/office/officeart/2005/8/layout/radial6"/>
    <dgm:cxn modelId="{C21D40F8-2305-4A48-9AB6-8744AE721809}" type="presParOf" srcId="{32DA9E24-B4E7-46A1-B46B-E930DB66E985}" destId="{62653006-39B8-4E07-A4AC-FEE8B36A81B0}" srcOrd="5" destOrd="0" presId="urn:microsoft.com/office/officeart/2005/8/layout/radial6"/>
    <dgm:cxn modelId="{4B7C1773-457B-4D11-A2CE-94D513BC7017}" type="presParOf" srcId="{32DA9E24-B4E7-46A1-B46B-E930DB66E985}" destId="{726DD966-AEA3-4C73-B773-2DD755BCFAAA}" srcOrd="6" destOrd="0" presId="urn:microsoft.com/office/officeart/2005/8/layout/radial6"/>
    <dgm:cxn modelId="{302E9E47-5B0B-43B2-B663-8B49055A5820}" type="presParOf" srcId="{32DA9E24-B4E7-46A1-B46B-E930DB66E985}" destId="{8D5FF0CB-48D3-4C54-8CC6-031B823578BC}" srcOrd="7" destOrd="0" presId="urn:microsoft.com/office/officeart/2005/8/layout/radial6"/>
    <dgm:cxn modelId="{B8A56566-0C7A-475E-B87D-53C23E6661E1}" type="presParOf" srcId="{32DA9E24-B4E7-46A1-B46B-E930DB66E985}" destId="{78D08E41-2797-44A8-B522-9E6369210254}" srcOrd="8" destOrd="0" presId="urn:microsoft.com/office/officeart/2005/8/layout/radial6"/>
    <dgm:cxn modelId="{7503D418-C5B0-407F-841B-EB12F37D04A7}" type="presParOf" srcId="{32DA9E24-B4E7-46A1-B46B-E930DB66E985}" destId="{97ACCF54-0DD7-4D3D-8E15-E1D64E566DC8}"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cs typeface="+mn-cs"/>
              </a:defRPr>
            </a:lvl1pPr>
          </a:lstStyle>
          <a:p>
            <a:pPr>
              <a:defRPr/>
            </a:pPr>
            <a:endParaRPr lang="en-GB"/>
          </a:p>
        </p:txBody>
      </p:sp>
      <p:sp>
        <p:nvSpPr>
          <p:cNvPr id="1126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GB"/>
          </a:p>
        </p:txBody>
      </p:sp>
      <p:sp>
        <p:nvSpPr>
          <p:cNvPr id="11268" name="Rectangle 4"/>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cs typeface="+mn-cs"/>
              </a:defRPr>
            </a:lvl1pPr>
          </a:lstStyle>
          <a:p>
            <a:pPr>
              <a:defRPr/>
            </a:pPr>
            <a:fld id="{D4901A9B-59FD-46C7-9E3F-D40783CC7AC6}" type="slidenum">
              <a:rPr lang="en-GB"/>
              <a:pPr>
                <a:defRPr/>
              </a:pPr>
              <a:t>‹#›</a:t>
            </a:fld>
            <a:endParaRPr lang="en-GB"/>
          </a:p>
        </p:txBody>
      </p:sp>
    </p:spTree>
    <p:extLst>
      <p:ext uri="{BB962C8B-B14F-4D97-AF65-F5344CB8AC3E}">
        <p14:creationId xmlns:p14="http://schemas.microsoft.com/office/powerpoint/2010/main" val="2113625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cs typeface="+mn-cs"/>
              </a:defRPr>
            </a:lvl1pPr>
          </a:lstStyle>
          <a:p>
            <a:pPr>
              <a:defRPr/>
            </a:pPr>
            <a:endParaRPr lang="en-GB"/>
          </a:p>
        </p:txBody>
      </p:sp>
      <p:sp>
        <p:nvSpPr>
          <p:cNvPr id="5123"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cs typeface="+mn-cs"/>
              </a:defRPr>
            </a:lvl1pPr>
          </a:lstStyle>
          <a:p>
            <a:pPr>
              <a:defRPr/>
            </a:pPr>
            <a:endParaRPr lang="en-GB"/>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cs typeface="+mn-cs"/>
              </a:defRPr>
            </a:lvl1pPr>
          </a:lstStyle>
          <a:p>
            <a:pPr>
              <a:defRPr/>
            </a:pPr>
            <a:endParaRPr lang="en-GB"/>
          </a:p>
        </p:txBody>
      </p:sp>
      <p:sp>
        <p:nvSpPr>
          <p:cNvPr id="5127" name="Rectangle 7"/>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cs typeface="+mn-cs"/>
              </a:defRPr>
            </a:lvl1pPr>
          </a:lstStyle>
          <a:p>
            <a:pPr>
              <a:defRPr/>
            </a:pPr>
            <a:fld id="{9C81F445-391E-44B0-9F1B-64FBD85DFBE1}" type="slidenum">
              <a:rPr lang="en-GB"/>
              <a:pPr>
                <a:defRPr/>
              </a:pPr>
              <a:t>‹#›</a:t>
            </a:fld>
            <a:endParaRPr lang="en-GB"/>
          </a:p>
        </p:txBody>
      </p:sp>
    </p:spTree>
    <p:extLst>
      <p:ext uri="{BB962C8B-B14F-4D97-AF65-F5344CB8AC3E}">
        <p14:creationId xmlns:p14="http://schemas.microsoft.com/office/powerpoint/2010/main" val="1489962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27EA454-DEC7-4FCE-9F30-7C579F3C0835}" type="slidenum">
              <a:rPr lang="en-GB" altLang="en-US">
                <a:solidFill>
                  <a:srgbClr val="000000"/>
                </a:solidFill>
                <a:latin typeface="Arial" charset="0"/>
              </a:rPr>
              <a:pPr eaLnBrk="1" hangingPunct="1">
                <a:spcBef>
                  <a:spcPct val="0"/>
                </a:spcBef>
              </a:pPr>
              <a:t>1</a:t>
            </a:fld>
            <a:endParaRPr lang="en-GB" altLang="en-US">
              <a:solidFill>
                <a:srgbClr val="000000"/>
              </a:solidFill>
              <a:latin typeface="Arial" charset="0"/>
            </a:endParaRPr>
          </a:p>
        </p:txBody>
      </p:sp>
    </p:spTree>
    <p:extLst>
      <p:ext uri="{BB962C8B-B14F-4D97-AF65-F5344CB8AC3E}">
        <p14:creationId xmlns:p14="http://schemas.microsoft.com/office/powerpoint/2010/main" val="351592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0BD3F-91FF-442D-8674-C234B8656BAA}" type="slidenum">
              <a:rPr lang="en-GB" smtClean="0"/>
              <a:pPr/>
              <a:t>11</a:t>
            </a:fld>
            <a:endParaRPr lang="en-GB" smtClean="0"/>
          </a:p>
        </p:txBody>
      </p:sp>
    </p:spTree>
    <p:extLst>
      <p:ext uri="{BB962C8B-B14F-4D97-AF65-F5344CB8AC3E}">
        <p14:creationId xmlns:p14="http://schemas.microsoft.com/office/powerpoint/2010/main" val="10523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F56629B-9053-4485-BE90-BB01351A886B}" type="slidenum">
              <a:rPr lang="en-US" smtClean="0"/>
              <a:pPr/>
              <a:t>12</a:t>
            </a:fld>
            <a:endParaRPr lang="en-US"/>
          </a:p>
        </p:txBody>
      </p:sp>
    </p:spTree>
    <p:extLst>
      <p:ext uri="{BB962C8B-B14F-4D97-AF65-F5344CB8AC3E}">
        <p14:creationId xmlns:p14="http://schemas.microsoft.com/office/powerpoint/2010/main" val="39695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5268D9B-D2E3-474A-97E1-E20265CD172D}" type="slidenum">
              <a:rPr lang="en-US" smtClean="0"/>
              <a:pPr/>
              <a:t>13</a:t>
            </a:fld>
            <a:endParaRPr lang="en-US" smtClean="0"/>
          </a:p>
        </p:txBody>
      </p:sp>
      <p:sp>
        <p:nvSpPr>
          <p:cNvPr id="51203" name="Rectangle 2"/>
          <p:cNvSpPr>
            <a:spLocks noChangeArrowheads="1"/>
          </p:cNvSpPr>
          <p:nvPr/>
        </p:nvSpPr>
        <p:spPr bwMode="auto">
          <a:xfrm>
            <a:off x="3852016" y="0"/>
            <a:ext cx="2945659" cy="496411"/>
          </a:xfrm>
          <a:prstGeom prst="rect">
            <a:avLst/>
          </a:prstGeom>
          <a:noFill/>
          <a:ln w="12700">
            <a:noFill/>
            <a:miter lim="800000"/>
            <a:headEnd/>
            <a:tailEnd/>
          </a:ln>
        </p:spPr>
        <p:txBody>
          <a:bodyPr wrap="none" lIns="96661" tIns="48331" rIns="96661" bIns="48331" anchor="ctr"/>
          <a:lstStyle/>
          <a:p>
            <a:endParaRPr lang="en-GB"/>
          </a:p>
        </p:txBody>
      </p:sp>
      <p:sp>
        <p:nvSpPr>
          <p:cNvPr id="51204" name="Rectangle 3"/>
          <p:cNvSpPr>
            <a:spLocks noChangeArrowheads="1"/>
          </p:cNvSpPr>
          <p:nvPr/>
        </p:nvSpPr>
        <p:spPr bwMode="auto">
          <a:xfrm>
            <a:off x="3852016" y="9430091"/>
            <a:ext cx="2945659" cy="498134"/>
          </a:xfrm>
          <a:prstGeom prst="rect">
            <a:avLst/>
          </a:prstGeom>
          <a:noFill/>
          <a:ln w="12700">
            <a:noFill/>
            <a:miter lim="800000"/>
            <a:headEnd/>
            <a:tailEnd/>
          </a:ln>
        </p:spPr>
        <p:txBody>
          <a:bodyPr lIns="95655" tIns="46988" rIns="95655" bIns="46988" anchor="b"/>
          <a:lstStyle/>
          <a:p>
            <a:pPr algn="r" eaLnBrk="0" hangingPunct="0"/>
            <a:r>
              <a:rPr lang="en-US" sz="1300">
                <a:latin typeface="Times New Roman" pitchFamily="18" charset="0"/>
              </a:rPr>
              <a:t>6</a:t>
            </a:r>
          </a:p>
        </p:txBody>
      </p:sp>
      <p:sp>
        <p:nvSpPr>
          <p:cNvPr id="51205" name="Rectangle 4"/>
          <p:cNvSpPr>
            <a:spLocks noChangeArrowheads="1"/>
          </p:cNvSpPr>
          <p:nvPr/>
        </p:nvSpPr>
        <p:spPr bwMode="auto">
          <a:xfrm>
            <a:off x="1" y="9430091"/>
            <a:ext cx="2944086" cy="498134"/>
          </a:xfrm>
          <a:prstGeom prst="rect">
            <a:avLst/>
          </a:prstGeom>
          <a:noFill/>
          <a:ln w="12700">
            <a:noFill/>
            <a:miter lim="800000"/>
            <a:headEnd/>
            <a:tailEnd/>
          </a:ln>
        </p:spPr>
        <p:txBody>
          <a:bodyPr wrap="none" lIns="96661" tIns="48331" rIns="96661" bIns="48331" anchor="ctr"/>
          <a:lstStyle/>
          <a:p>
            <a:endParaRPr lang="en-GB"/>
          </a:p>
        </p:txBody>
      </p:sp>
      <p:sp>
        <p:nvSpPr>
          <p:cNvPr id="51206" name="Rectangle 5"/>
          <p:cNvSpPr>
            <a:spLocks noChangeArrowheads="1"/>
          </p:cNvSpPr>
          <p:nvPr/>
        </p:nvSpPr>
        <p:spPr bwMode="auto">
          <a:xfrm>
            <a:off x="1" y="0"/>
            <a:ext cx="2944086" cy="496411"/>
          </a:xfrm>
          <a:prstGeom prst="rect">
            <a:avLst/>
          </a:prstGeom>
          <a:noFill/>
          <a:ln w="12700">
            <a:noFill/>
            <a:miter lim="800000"/>
            <a:headEnd/>
            <a:tailEnd/>
          </a:ln>
        </p:spPr>
        <p:txBody>
          <a:bodyPr wrap="none" lIns="96661" tIns="48331" rIns="96661" bIns="48331" anchor="ctr"/>
          <a:lstStyle/>
          <a:p>
            <a:endParaRPr lang="en-GB"/>
          </a:p>
        </p:txBody>
      </p:sp>
      <p:sp>
        <p:nvSpPr>
          <p:cNvPr id="51207" name="Rectangle 6"/>
          <p:cNvSpPr>
            <a:spLocks noGrp="1" noRot="1" noChangeAspect="1" noChangeArrowheads="1" noTextEdit="1"/>
          </p:cNvSpPr>
          <p:nvPr>
            <p:ph type="sldImg"/>
          </p:nvPr>
        </p:nvSpPr>
        <p:spPr>
          <a:xfrm>
            <a:off x="1084263" y="868363"/>
            <a:ext cx="4629150" cy="3473450"/>
          </a:xfrm>
          <a:solidFill>
            <a:srgbClr val="FFFFFF"/>
          </a:solidFill>
          <a:ln w="12700" cap="flat"/>
        </p:spPr>
      </p:sp>
      <p:sp>
        <p:nvSpPr>
          <p:cNvPr id="51208" name="Rectangle 7"/>
          <p:cNvSpPr>
            <a:spLocks noGrp="1" noChangeArrowheads="1"/>
          </p:cNvSpPr>
          <p:nvPr>
            <p:ph type="body" idx="1"/>
          </p:nvPr>
        </p:nvSpPr>
        <p:spPr>
          <a:xfrm>
            <a:off x="906358" y="4714184"/>
            <a:ext cx="4983388" cy="4469424"/>
          </a:xfrm>
          <a:noFill/>
          <a:ln/>
        </p:spPr>
        <p:txBody>
          <a:bodyPr lIns="95655" tIns="46988" rIns="95655" bIns="46988"/>
          <a:lstStyle/>
          <a:p>
            <a:pPr eaLnBrk="1" hangingPunct="1"/>
            <a:endParaRPr lang="en-GB" dirty="0" smtClean="0"/>
          </a:p>
        </p:txBody>
      </p:sp>
    </p:spTree>
    <p:extLst>
      <p:ext uri="{BB962C8B-B14F-4D97-AF65-F5344CB8AC3E}">
        <p14:creationId xmlns:p14="http://schemas.microsoft.com/office/powerpoint/2010/main" val="49836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GB" dirty="0" smtClean="0"/>
          </a:p>
        </p:txBody>
      </p:sp>
      <p:sp>
        <p:nvSpPr>
          <p:cNvPr id="44036" name="Slide Number Placeholder 3"/>
          <p:cNvSpPr>
            <a:spLocks noGrp="1"/>
          </p:cNvSpPr>
          <p:nvPr>
            <p:ph type="sldNum" sz="quarter" idx="5"/>
          </p:nvPr>
        </p:nvSpPr>
        <p:spPr>
          <a:noFill/>
        </p:spPr>
        <p:txBody>
          <a:bodyPr/>
          <a:lstStyle/>
          <a:p>
            <a:fld id="{7E2DAA75-1F64-4EC3-82CA-A31E225F9138}" type="slidenum">
              <a:rPr lang="en-US" smtClean="0"/>
              <a:pPr/>
              <a:t>14</a:t>
            </a:fld>
            <a:endParaRPr lang="en-US" smtClean="0"/>
          </a:p>
        </p:txBody>
      </p:sp>
    </p:spTree>
    <p:extLst>
      <p:ext uri="{BB962C8B-B14F-4D97-AF65-F5344CB8AC3E}">
        <p14:creationId xmlns:p14="http://schemas.microsoft.com/office/powerpoint/2010/main" val="1614604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GB" dirty="0" smtClean="0"/>
          </a:p>
        </p:txBody>
      </p:sp>
      <p:sp>
        <p:nvSpPr>
          <p:cNvPr id="44036" name="Slide Number Placeholder 3"/>
          <p:cNvSpPr>
            <a:spLocks noGrp="1"/>
          </p:cNvSpPr>
          <p:nvPr>
            <p:ph type="sldNum" sz="quarter" idx="5"/>
          </p:nvPr>
        </p:nvSpPr>
        <p:spPr>
          <a:noFill/>
        </p:spPr>
        <p:txBody>
          <a:bodyPr/>
          <a:lstStyle/>
          <a:p>
            <a:fld id="{7E2DAA75-1F64-4EC3-82CA-A31E225F9138}" type="slidenum">
              <a:rPr lang="en-US" smtClean="0"/>
              <a:pPr/>
              <a:t>15</a:t>
            </a:fld>
            <a:endParaRPr lang="en-US" smtClean="0"/>
          </a:p>
        </p:txBody>
      </p:sp>
    </p:spTree>
    <p:extLst>
      <p:ext uri="{BB962C8B-B14F-4D97-AF65-F5344CB8AC3E}">
        <p14:creationId xmlns:p14="http://schemas.microsoft.com/office/powerpoint/2010/main" val="2704836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BFFF009-79F1-4DCE-804C-04A1007EF81D}" type="slidenum">
              <a:rPr lang="en-GB" smtClean="0"/>
              <a:pPr/>
              <a:t>16</a:t>
            </a:fld>
            <a:endParaRPr lang="en-GB"/>
          </a:p>
        </p:txBody>
      </p:sp>
    </p:spTree>
    <p:extLst>
      <p:ext uri="{BB962C8B-B14F-4D97-AF65-F5344CB8AC3E}">
        <p14:creationId xmlns:p14="http://schemas.microsoft.com/office/powerpoint/2010/main" val="2647269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5DD3A65-D812-41AF-8750-6CF580185AA8}" type="slidenum">
              <a:rPr lang="en-GB" smtClean="0"/>
              <a:pPr/>
              <a:t>17</a:t>
            </a:fld>
            <a:endParaRPr lang="en-GB"/>
          </a:p>
        </p:txBody>
      </p:sp>
    </p:spTree>
    <p:extLst>
      <p:ext uri="{BB962C8B-B14F-4D97-AF65-F5344CB8AC3E}">
        <p14:creationId xmlns:p14="http://schemas.microsoft.com/office/powerpoint/2010/main" val="117090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4E289F87-F421-4555-B92B-FC73D0732749}" type="slidenum">
              <a:rPr lang="en-GB" smtClean="0"/>
              <a:t>18</a:t>
            </a:fld>
            <a:endParaRPr lang="en-GB"/>
          </a:p>
        </p:txBody>
      </p:sp>
    </p:spTree>
    <p:extLst>
      <p:ext uri="{BB962C8B-B14F-4D97-AF65-F5344CB8AC3E}">
        <p14:creationId xmlns:p14="http://schemas.microsoft.com/office/powerpoint/2010/main" val="2821415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19</a:t>
            </a:fld>
            <a:endParaRPr lang="en-GB"/>
          </a:p>
        </p:txBody>
      </p:sp>
    </p:spTree>
    <p:extLst>
      <p:ext uri="{BB962C8B-B14F-4D97-AF65-F5344CB8AC3E}">
        <p14:creationId xmlns:p14="http://schemas.microsoft.com/office/powerpoint/2010/main" val="2395375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GB" dirty="0" smtClean="0"/>
          </a:p>
        </p:txBody>
      </p:sp>
      <p:sp>
        <p:nvSpPr>
          <p:cNvPr id="25604" name="Slide Number Placeholder 3"/>
          <p:cNvSpPr>
            <a:spLocks noGrp="1"/>
          </p:cNvSpPr>
          <p:nvPr>
            <p:ph type="sldNum" sz="quarter" idx="5"/>
          </p:nvPr>
        </p:nvSpPr>
        <p:spPr>
          <a:noFill/>
        </p:spPr>
        <p:txBody>
          <a:bodyPr/>
          <a:lstStyle/>
          <a:p>
            <a:fld id="{91B2D081-6509-43F5-9BEF-E3AF042ED8B8}" type="slidenum">
              <a:rPr lang="en-GB" smtClean="0"/>
              <a:pPr/>
              <a:t>20</a:t>
            </a:fld>
            <a:endParaRPr lang="en-GB" smtClean="0"/>
          </a:p>
        </p:txBody>
      </p:sp>
    </p:spTree>
    <p:extLst>
      <p:ext uri="{BB962C8B-B14F-4D97-AF65-F5344CB8AC3E}">
        <p14:creationId xmlns:p14="http://schemas.microsoft.com/office/powerpoint/2010/main" val="219940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3796A85-7C74-4D5A-A4BA-AF7F876278AE}" type="slidenum">
              <a:rPr lang="en-GB" altLang="en-US">
                <a:solidFill>
                  <a:prstClr val="black"/>
                </a:solidFill>
                <a:latin typeface="Arial" charset="0"/>
              </a:rPr>
              <a:pPr eaLnBrk="1" hangingPunct="1">
                <a:spcBef>
                  <a:spcPct val="0"/>
                </a:spcBef>
              </a:pPr>
              <a:t>2</a:t>
            </a:fld>
            <a:endParaRPr lang="en-GB" altLang="en-US">
              <a:solidFill>
                <a:prstClr val="black"/>
              </a:solidFill>
              <a:latin typeface="Arial" charset="0"/>
            </a:endParaRPr>
          </a:p>
        </p:txBody>
      </p:sp>
    </p:spTree>
    <p:extLst>
      <p:ext uri="{BB962C8B-B14F-4D97-AF65-F5344CB8AC3E}">
        <p14:creationId xmlns:p14="http://schemas.microsoft.com/office/powerpoint/2010/main" val="3829867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F68B1-E33F-4CF6-8310-C7B3107F6F9F}" type="slidenum">
              <a:rPr lang="en-GB" smtClean="0"/>
              <a:pPr/>
              <a:t>21</a:t>
            </a:fld>
            <a:endParaRPr lang="en-GB"/>
          </a:p>
        </p:txBody>
      </p:sp>
    </p:spTree>
    <p:extLst>
      <p:ext uri="{BB962C8B-B14F-4D97-AF65-F5344CB8AC3E}">
        <p14:creationId xmlns:p14="http://schemas.microsoft.com/office/powerpoint/2010/main" val="236933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F68B1-E33F-4CF6-8310-C7B3107F6F9F}" type="slidenum">
              <a:rPr lang="en-GB" smtClean="0"/>
              <a:pPr/>
              <a:t>22</a:t>
            </a:fld>
            <a:endParaRPr lang="en-GB"/>
          </a:p>
        </p:txBody>
      </p:sp>
    </p:spTree>
    <p:extLst>
      <p:ext uri="{BB962C8B-B14F-4D97-AF65-F5344CB8AC3E}">
        <p14:creationId xmlns:p14="http://schemas.microsoft.com/office/powerpoint/2010/main" val="3565628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AE00FD-2BEE-4426-AC36-9535A9E4FBE4}" type="slidenum">
              <a:rPr lang="en-GB"/>
              <a:pPr/>
              <a:t>23</a:t>
            </a:fld>
            <a:endParaRPr lang="en-GB"/>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723509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753FD64-2F2E-4F3B-AE9D-E4FC41D4260F}" type="slidenum">
              <a:rPr lang="en-GB" smtClean="0"/>
              <a:pPr/>
              <a:t>24</a:t>
            </a:fld>
            <a:endParaRPr lang="en-GB"/>
          </a:p>
        </p:txBody>
      </p:sp>
    </p:spTree>
    <p:extLst>
      <p:ext uri="{BB962C8B-B14F-4D97-AF65-F5344CB8AC3E}">
        <p14:creationId xmlns:p14="http://schemas.microsoft.com/office/powerpoint/2010/main" val="635509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26</a:t>
            </a:fld>
            <a:endParaRPr lang="en-GB"/>
          </a:p>
        </p:txBody>
      </p:sp>
    </p:spTree>
    <p:extLst>
      <p:ext uri="{BB962C8B-B14F-4D97-AF65-F5344CB8AC3E}">
        <p14:creationId xmlns:p14="http://schemas.microsoft.com/office/powerpoint/2010/main" val="1192521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27</a:t>
            </a:fld>
            <a:endParaRPr lang="en-GB"/>
          </a:p>
        </p:txBody>
      </p:sp>
    </p:spTree>
    <p:extLst>
      <p:ext uri="{BB962C8B-B14F-4D97-AF65-F5344CB8AC3E}">
        <p14:creationId xmlns:p14="http://schemas.microsoft.com/office/powerpoint/2010/main" val="1192521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28</a:t>
            </a:fld>
            <a:endParaRPr lang="en-GB"/>
          </a:p>
        </p:txBody>
      </p:sp>
    </p:spTree>
    <p:extLst>
      <p:ext uri="{BB962C8B-B14F-4D97-AF65-F5344CB8AC3E}">
        <p14:creationId xmlns:p14="http://schemas.microsoft.com/office/powerpoint/2010/main" val="144563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29</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3796156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30</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695879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31</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85535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89F87-F421-4555-B92B-FC73D0732749}" type="slidenum">
              <a:rPr lang="en-GB" smtClean="0"/>
              <a:t>4</a:t>
            </a:fld>
            <a:endParaRPr lang="en-GB"/>
          </a:p>
        </p:txBody>
      </p:sp>
    </p:spTree>
    <p:extLst>
      <p:ext uri="{BB962C8B-B14F-4D97-AF65-F5344CB8AC3E}">
        <p14:creationId xmlns:p14="http://schemas.microsoft.com/office/powerpoint/2010/main" val="3559162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32</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21305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33</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04517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34</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156679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35</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GB" altLang="en-US" dirty="0" smtClean="0"/>
              <a:t>Any process can be broken don in to sub-processes</a:t>
            </a:r>
            <a:r>
              <a:rPr lang="en-GB" altLang="en-US" baseline="0" dirty="0" smtClean="0"/>
              <a:t> or activities… this can be done in different levels of detail.</a:t>
            </a:r>
            <a:endParaRPr lang="en-GB" altLang="en-US" dirty="0"/>
          </a:p>
        </p:txBody>
      </p:sp>
    </p:spTree>
    <p:extLst>
      <p:ext uri="{BB962C8B-B14F-4D97-AF65-F5344CB8AC3E}">
        <p14:creationId xmlns:p14="http://schemas.microsoft.com/office/powerpoint/2010/main" val="2195620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36</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756067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7EAB5A-3478-4B87-9404-6C25C1C2BF1C}" type="slidenum">
              <a:rPr lang="en-GB" altLang="en-US"/>
              <a:pPr/>
              <a:t>37</a:t>
            </a:fld>
            <a:endParaRPr lang="en-GB" alt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233389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38</a:t>
            </a:fld>
            <a:endParaRPr lang="en-GB"/>
          </a:p>
        </p:txBody>
      </p:sp>
    </p:spTree>
    <p:extLst>
      <p:ext uri="{BB962C8B-B14F-4D97-AF65-F5344CB8AC3E}">
        <p14:creationId xmlns:p14="http://schemas.microsoft.com/office/powerpoint/2010/main" val="7832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40</a:t>
            </a:fld>
            <a:endParaRPr lang="en-GB"/>
          </a:p>
        </p:txBody>
      </p:sp>
    </p:spTree>
    <p:extLst>
      <p:ext uri="{BB962C8B-B14F-4D97-AF65-F5344CB8AC3E}">
        <p14:creationId xmlns:p14="http://schemas.microsoft.com/office/powerpoint/2010/main" val="1733946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47</a:t>
            </a:fld>
            <a:endParaRPr lang="en-GB"/>
          </a:p>
        </p:txBody>
      </p:sp>
    </p:spTree>
    <p:extLst>
      <p:ext uri="{BB962C8B-B14F-4D97-AF65-F5344CB8AC3E}">
        <p14:creationId xmlns:p14="http://schemas.microsoft.com/office/powerpoint/2010/main" val="805381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49</a:t>
            </a:fld>
            <a:endParaRPr lang="en-GB"/>
          </a:p>
        </p:txBody>
      </p:sp>
    </p:spTree>
    <p:extLst>
      <p:ext uri="{BB962C8B-B14F-4D97-AF65-F5344CB8AC3E}">
        <p14:creationId xmlns:p14="http://schemas.microsoft.com/office/powerpoint/2010/main" val="4264591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89F87-F421-4555-B92B-FC73D0732749}" type="slidenum">
              <a:rPr lang="en-GB" smtClean="0"/>
              <a:t>5</a:t>
            </a:fld>
            <a:endParaRPr lang="en-GB"/>
          </a:p>
        </p:txBody>
      </p:sp>
    </p:spTree>
    <p:extLst>
      <p:ext uri="{BB962C8B-B14F-4D97-AF65-F5344CB8AC3E}">
        <p14:creationId xmlns:p14="http://schemas.microsoft.com/office/powerpoint/2010/main" val="3559162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50</a:t>
            </a:fld>
            <a:endParaRPr lang="en-GB"/>
          </a:p>
        </p:txBody>
      </p:sp>
    </p:spTree>
    <p:extLst>
      <p:ext uri="{BB962C8B-B14F-4D97-AF65-F5344CB8AC3E}">
        <p14:creationId xmlns:p14="http://schemas.microsoft.com/office/powerpoint/2010/main" val="3112994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51</a:t>
            </a:fld>
            <a:endParaRPr lang="en-GB"/>
          </a:p>
        </p:txBody>
      </p:sp>
    </p:spTree>
    <p:extLst>
      <p:ext uri="{BB962C8B-B14F-4D97-AF65-F5344CB8AC3E}">
        <p14:creationId xmlns:p14="http://schemas.microsoft.com/office/powerpoint/2010/main" val="4166610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55</a:t>
            </a:fld>
            <a:endParaRPr lang="en-GB"/>
          </a:p>
        </p:txBody>
      </p:sp>
    </p:spTree>
    <p:extLst>
      <p:ext uri="{BB962C8B-B14F-4D97-AF65-F5344CB8AC3E}">
        <p14:creationId xmlns:p14="http://schemas.microsoft.com/office/powerpoint/2010/main" val="1060886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56</a:t>
            </a:fld>
            <a:endParaRPr lang="en-GB"/>
          </a:p>
        </p:txBody>
      </p:sp>
    </p:spTree>
    <p:extLst>
      <p:ext uri="{BB962C8B-B14F-4D97-AF65-F5344CB8AC3E}">
        <p14:creationId xmlns:p14="http://schemas.microsoft.com/office/powerpoint/2010/main" val="4549947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57</a:t>
            </a:fld>
            <a:endParaRPr lang="en-GB"/>
          </a:p>
        </p:txBody>
      </p:sp>
    </p:spTree>
    <p:extLst>
      <p:ext uri="{BB962C8B-B14F-4D97-AF65-F5344CB8AC3E}">
        <p14:creationId xmlns:p14="http://schemas.microsoft.com/office/powerpoint/2010/main" val="1158172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animations to explain the interconnections</a:t>
            </a:r>
            <a:r>
              <a:rPr lang="en-GB" baseline="0" dirty="0" smtClean="0"/>
              <a:t> between various perspectives of balanced scorecard</a:t>
            </a:r>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58</a:t>
            </a:fld>
            <a:endParaRPr lang="en-GB"/>
          </a:p>
        </p:txBody>
      </p:sp>
    </p:spTree>
    <p:extLst>
      <p:ext uri="{BB962C8B-B14F-4D97-AF65-F5344CB8AC3E}">
        <p14:creationId xmlns:p14="http://schemas.microsoft.com/office/powerpoint/2010/main" val="326624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C81F445-391E-44B0-9F1B-64FBD85DFBE1}" type="slidenum">
              <a:rPr lang="en-GB" smtClean="0"/>
              <a:pPr>
                <a:defRPr/>
              </a:pPr>
              <a:t>60</a:t>
            </a:fld>
            <a:endParaRPr lang="en-GB"/>
          </a:p>
        </p:txBody>
      </p:sp>
    </p:spTree>
    <p:extLst>
      <p:ext uri="{BB962C8B-B14F-4D97-AF65-F5344CB8AC3E}">
        <p14:creationId xmlns:p14="http://schemas.microsoft.com/office/powerpoint/2010/main" val="73972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89F87-F421-4555-B92B-FC73D0732749}" type="slidenum">
              <a:rPr lang="en-GB" smtClean="0"/>
              <a:t>6</a:t>
            </a:fld>
            <a:endParaRPr lang="en-GB"/>
          </a:p>
        </p:txBody>
      </p:sp>
    </p:spTree>
    <p:extLst>
      <p:ext uri="{BB962C8B-B14F-4D97-AF65-F5344CB8AC3E}">
        <p14:creationId xmlns:p14="http://schemas.microsoft.com/office/powerpoint/2010/main" val="355916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issues - size and location of plants, deciding the structure of service networks, and designing supply chains. </a:t>
            </a:r>
          </a:p>
          <a:p>
            <a:r>
              <a:rPr lang="en-US" dirty="0" smtClean="0"/>
              <a:t>Tactical issues - plant layout and structure, project management, and equipment selection and replacement. </a:t>
            </a:r>
          </a:p>
          <a:p>
            <a:r>
              <a:rPr lang="en-US" dirty="0" smtClean="0"/>
              <a:t>Operational issues - work scheduling and control, inventory management, quality control and inspection, traffic and materials handling, and equipment maintenance policies.</a:t>
            </a:r>
            <a:endParaRPr lang="en-US" dirty="0"/>
          </a:p>
        </p:txBody>
      </p:sp>
      <p:sp>
        <p:nvSpPr>
          <p:cNvPr id="4" name="Slide Number Placeholder 3"/>
          <p:cNvSpPr>
            <a:spLocks noGrp="1"/>
          </p:cNvSpPr>
          <p:nvPr>
            <p:ph type="sldNum" sz="quarter" idx="10"/>
          </p:nvPr>
        </p:nvSpPr>
        <p:spPr/>
        <p:txBody>
          <a:bodyPr/>
          <a:lstStyle/>
          <a:p>
            <a:fld id="{4E289F87-F421-4555-B92B-FC73D0732749}" type="slidenum">
              <a:rPr lang="en-GB" smtClean="0"/>
              <a:t>7</a:t>
            </a:fld>
            <a:endParaRPr lang="en-GB"/>
          </a:p>
        </p:txBody>
      </p:sp>
    </p:spTree>
    <p:extLst>
      <p:ext uri="{BB962C8B-B14F-4D97-AF65-F5344CB8AC3E}">
        <p14:creationId xmlns:p14="http://schemas.microsoft.com/office/powerpoint/2010/main" val="355916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E30FC3-7156-4E8D-B83C-A98CD1FC4548}" type="slidenum">
              <a:rPr lang="en-GB" smtClean="0"/>
              <a:pPr/>
              <a:t>8</a:t>
            </a:fld>
            <a:endParaRPr lang="en-GB" smtClean="0"/>
          </a:p>
        </p:txBody>
      </p:sp>
    </p:spTree>
    <p:extLst>
      <p:ext uri="{BB962C8B-B14F-4D97-AF65-F5344CB8AC3E}">
        <p14:creationId xmlns:p14="http://schemas.microsoft.com/office/powerpoint/2010/main" val="52882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Activity of managing</a:t>
            </a:r>
            <a:r>
              <a:rPr lang="en-US" baseline="0" dirty="0" smtClean="0"/>
              <a:t> the resources to create and deliver products and services.</a:t>
            </a: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A698F9-BA21-4DB7-9515-60C0528D7900}" type="slidenum">
              <a:rPr lang="en-GB" smtClean="0"/>
              <a:pPr/>
              <a:t>9</a:t>
            </a:fld>
            <a:endParaRPr lang="en-GB" smtClean="0"/>
          </a:p>
        </p:txBody>
      </p:sp>
    </p:spTree>
    <p:extLst>
      <p:ext uri="{BB962C8B-B14F-4D97-AF65-F5344CB8AC3E}">
        <p14:creationId xmlns:p14="http://schemas.microsoft.com/office/powerpoint/2010/main" val="369408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289F87-F421-4555-B92B-FC73D0732749}" type="slidenum">
              <a:rPr lang="en-GB" smtClean="0"/>
              <a:t>10</a:t>
            </a:fld>
            <a:endParaRPr lang="en-GB"/>
          </a:p>
        </p:txBody>
      </p:sp>
    </p:spTree>
    <p:extLst>
      <p:ext uri="{BB962C8B-B14F-4D97-AF65-F5344CB8AC3E}">
        <p14:creationId xmlns:p14="http://schemas.microsoft.com/office/powerpoint/2010/main" val="209096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86" name="Rectangle 2"/>
          <p:cNvSpPr>
            <a:spLocks noGrp="1" noChangeArrowheads="1"/>
          </p:cNvSpPr>
          <p:nvPr>
            <p:ph type="ctrTitle"/>
          </p:nvPr>
        </p:nvSpPr>
        <p:spPr>
          <a:xfrm>
            <a:off x="685800" y="2286000"/>
            <a:ext cx="7772400" cy="1143000"/>
          </a:xfrm>
        </p:spPr>
        <p:txBody>
          <a:bodyPr/>
          <a:lstStyle>
            <a:lvl1pPr>
              <a:defRPr sz="4400">
                <a:solidFill>
                  <a:schemeClr val="tx1"/>
                </a:solidFill>
              </a:defRPr>
            </a:lvl1pPr>
          </a:lstStyle>
          <a:p>
            <a:pPr lvl="0"/>
            <a:r>
              <a:rPr lang="en-GB" noProof="0" smtClean="0"/>
              <a:t>Click to edit Master title style</a:t>
            </a:r>
          </a:p>
        </p:txBody>
      </p:sp>
      <p:sp>
        <p:nvSpPr>
          <p:cNvPr id="16387" name="Rectangle 3"/>
          <p:cNvSpPr>
            <a:spLocks noGrp="1" noChangeArrowheads="1"/>
          </p:cNvSpPr>
          <p:nvPr>
            <p:ph type="subTitle" idx="1"/>
          </p:nvPr>
        </p:nvSpPr>
        <p:spPr>
          <a:xfrm>
            <a:off x="685800" y="3886200"/>
            <a:ext cx="7769225" cy="1752600"/>
          </a:xfrm>
        </p:spPr>
        <p:txBody>
          <a:bodyPr/>
          <a:lstStyle>
            <a:lvl1pPr marL="0" indent="0">
              <a:buFont typeface="Wingdings" pitchFamily="2" charset="2"/>
              <a:buNone/>
              <a:defRPr>
                <a:solidFill>
                  <a:schemeClr val="tx1"/>
                </a:solidFill>
              </a:defRPr>
            </a:lvl1pPr>
          </a:lstStyle>
          <a:p>
            <a:pPr lvl="0"/>
            <a:r>
              <a:rPr lang="en-GB"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p:txBody>
          <a:bodyPr/>
          <a:lstStyle>
            <a:lvl1pPr>
              <a:defRPr/>
            </a:lvl1pPr>
          </a:lstStyle>
          <a:p>
            <a:pPr>
              <a:defRPr/>
            </a:pPr>
            <a:fld id="{C43C7869-A8D8-44B8-8746-2A29F5721760}" type="slidenum">
              <a:rPr lang="en-GB"/>
              <a:pPr>
                <a:defRPr/>
              </a:pPr>
              <a:t>‹#›</a:t>
            </a:fld>
            <a:endParaRPr lang="en-GB"/>
          </a:p>
        </p:txBody>
      </p:sp>
    </p:spTree>
    <p:extLst>
      <p:ext uri="{BB962C8B-B14F-4D97-AF65-F5344CB8AC3E}">
        <p14:creationId xmlns:p14="http://schemas.microsoft.com/office/powerpoint/2010/main" val="34147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74BE0F-5587-4BCF-B96F-5FA952BB2422}" type="slidenum">
              <a:rPr lang="en-GB"/>
              <a:pPr>
                <a:defRPr/>
              </a:pPr>
              <a:t>‹#›</a:t>
            </a:fld>
            <a:endParaRPr lang="en-GB"/>
          </a:p>
        </p:txBody>
      </p:sp>
    </p:spTree>
    <p:extLst>
      <p:ext uri="{BB962C8B-B14F-4D97-AF65-F5344CB8AC3E}">
        <p14:creationId xmlns:p14="http://schemas.microsoft.com/office/powerpoint/2010/main" val="2626129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B48524-AD50-4EC7-8179-F865CC57C11B}" type="slidenum">
              <a:rPr lang="en-GB"/>
              <a:pPr>
                <a:defRPr/>
              </a:pPr>
              <a:t>‹#›</a:t>
            </a:fld>
            <a:endParaRPr lang="en-GB"/>
          </a:p>
        </p:txBody>
      </p:sp>
    </p:spTree>
    <p:extLst>
      <p:ext uri="{BB962C8B-B14F-4D97-AF65-F5344CB8AC3E}">
        <p14:creationId xmlns:p14="http://schemas.microsoft.com/office/powerpoint/2010/main" val="19089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8"/>
          <p:cNvSpPr>
            <a:spLocks noChangeShapeType="1"/>
          </p:cNvSpPr>
          <p:nvPr/>
        </p:nvSpPr>
        <p:spPr bwMode="auto">
          <a:xfrm>
            <a:off x="685800" y="35052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34" name="Rectangle 2"/>
          <p:cNvSpPr>
            <a:spLocks noGrp="1" noChangeArrowheads="1"/>
          </p:cNvSpPr>
          <p:nvPr>
            <p:ph type="ctrTitle"/>
          </p:nvPr>
        </p:nvSpPr>
        <p:spPr>
          <a:xfrm>
            <a:off x="685800" y="2286000"/>
            <a:ext cx="7772400" cy="1143000"/>
          </a:xfrm>
          <a:prstGeom prst="rect">
            <a:avLst/>
          </a:prstGeom>
        </p:spPr>
        <p:txBody>
          <a:bodyPr/>
          <a:lstStyle>
            <a:lvl1pPr>
              <a:defRPr sz="4400"/>
            </a:lvl1pPr>
          </a:lstStyle>
          <a:p>
            <a:pPr lvl="0"/>
            <a:r>
              <a:rPr lang="en-GB" noProof="0" smtClean="0"/>
              <a:t>Click to edit Master title style</a:t>
            </a:r>
          </a:p>
        </p:txBody>
      </p:sp>
      <p:sp>
        <p:nvSpPr>
          <p:cNvPr id="18435" name="Rectangle 3"/>
          <p:cNvSpPr>
            <a:spLocks noGrp="1" noChangeArrowheads="1"/>
          </p:cNvSpPr>
          <p:nvPr>
            <p:ph type="subTitle" idx="1"/>
          </p:nvPr>
        </p:nvSpPr>
        <p:spPr>
          <a:xfrm>
            <a:off x="685800" y="3886200"/>
            <a:ext cx="7769225" cy="1752600"/>
          </a:xfrm>
          <a:prstGeom prst="rect">
            <a:avLst/>
          </a:prstGeom>
        </p:spPr>
        <p:txBody>
          <a:bodyPr/>
          <a:lstStyle>
            <a:lvl1pPr marL="0" indent="0">
              <a:buFont typeface="Wingdings" pitchFamily="2" charset="2"/>
              <a:buNone/>
              <a:defRPr/>
            </a:lvl1pPr>
          </a:lstStyle>
          <a:p>
            <a:pPr lvl="0"/>
            <a:r>
              <a:rPr lang="en-GB" noProof="0" smtClean="0"/>
              <a:t>Click to edit Master subtitle style</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r>
              <a:rPr lang="en-GB" smtClean="0"/>
              <a:t>Enterprise and its Business Environment © Goodfellow Publishers 2016</a:t>
            </a: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D83C92AD-2487-40DA-8E19-D9C75037741C}" type="slidenum">
              <a:rPr lang="en-GB"/>
              <a:pPr>
                <a:defRPr/>
              </a:pPr>
              <a:t>‹#›</a:t>
            </a:fld>
            <a:endParaRPr lang="en-GB"/>
          </a:p>
        </p:txBody>
      </p:sp>
    </p:spTree>
    <p:extLst>
      <p:ext uri="{BB962C8B-B14F-4D97-AF65-F5344CB8AC3E}">
        <p14:creationId xmlns:p14="http://schemas.microsoft.com/office/powerpoint/2010/main" val="179713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248400" cy="1524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A890BA3-9FBF-4585-BB31-F6AE5507DB7C}" type="slidenum">
              <a:rPr lang="en-GB"/>
              <a:pPr>
                <a:defRPr/>
              </a:pPr>
              <a:t>‹#›</a:t>
            </a:fld>
            <a:endParaRPr lang="en-GB"/>
          </a:p>
        </p:txBody>
      </p:sp>
    </p:spTree>
    <p:extLst>
      <p:ext uri="{BB962C8B-B14F-4D97-AF65-F5344CB8AC3E}">
        <p14:creationId xmlns:p14="http://schemas.microsoft.com/office/powerpoint/2010/main" val="45022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366133DF-D762-4668-AF16-036BB3658C82}" type="slidenum">
              <a:rPr lang="en-GB"/>
              <a:pPr>
                <a:defRPr/>
              </a:pPr>
              <a:t>‹#›</a:t>
            </a:fld>
            <a:endParaRPr lang="en-GB"/>
          </a:p>
        </p:txBody>
      </p:sp>
    </p:spTree>
    <p:extLst>
      <p:ext uri="{BB962C8B-B14F-4D97-AF65-F5344CB8AC3E}">
        <p14:creationId xmlns:p14="http://schemas.microsoft.com/office/powerpoint/2010/main" val="1643506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248400" cy="1524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72EE52E-67C2-4648-94A3-B305CB5F1B15}" type="slidenum">
              <a:rPr lang="en-GB"/>
              <a:pPr>
                <a:defRPr/>
              </a:pPr>
              <a:t>‹#›</a:t>
            </a:fld>
            <a:endParaRPr lang="en-GB"/>
          </a:p>
        </p:txBody>
      </p:sp>
    </p:spTree>
    <p:extLst>
      <p:ext uri="{BB962C8B-B14F-4D97-AF65-F5344CB8AC3E}">
        <p14:creationId xmlns:p14="http://schemas.microsoft.com/office/powerpoint/2010/main" val="298039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F4B10C4-2641-4AEA-9FDE-E0C284640365}" type="slidenum">
              <a:rPr lang="en-GB"/>
              <a:pPr>
                <a:defRPr/>
              </a:pPr>
              <a:t>‹#›</a:t>
            </a:fld>
            <a:endParaRPr lang="en-GB"/>
          </a:p>
        </p:txBody>
      </p:sp>
    </p:spTree>
    <p:extLst>
      <p:ext uri="{BB962C8B-B14F-4D97-AF65-F5344CB8AC3E}">
        <p14:creationId xmlns:p14="http://schemas.microsoft.com/office/powerpoint/2010/main" val="1332493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248400" cy="1524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F6A3630-B471-483A-BB61-C96B925B8D62}" type="slidenum">
              <a:rPr lang="en-GB"/>
              <a:pPr>
                <a:defRPr/>
              </a:pPr>
              <a:t>‹#›</a:t>
            </a:fld>
            <a:endParaRPr lang="en-GB"/>
          </a:p>
        </p:txBody>
      </p:sp>
    </p:spTree>
    <p:extLst>
      <p:ext uri="{BB962C8B-B14F-4D97-AF65-F5344CB8AC3E}">
        <p14:creationId xmlns:p14="http://schemas.microsoft.com/office/powerpoint/2010/main" val="230880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152BC0F-9495-450C-A02A-D065D55CA3E6}" type="slidenum">
              <a:rPr lang="en-GB"/>
              <a:pPr>
                <a:defRPr/>
              </a:pPr>
              <a:t>‹#›</a:t>
            </a:fld>
            <a:endParaRPr lang="en-GB"/>
          </a:p>
        </p:txBody>
      </p:sp>
    </p:spTree>
    <p:extLst>
      <p:ext uri="{BB962C8B-B14F-4D97-AF65-F5344CB8AC3E}">
        <p14:creationId xmlns:p14="http://schemas.microsoft.com/office/powerpoint/2010/main" val="404610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8072D76-C22C-4D8F-97D2-FD5E5A176598}" type="slidenum">
              <a:rPr lang="en-GB"/>
              <a:pPr>
                <a:defRPr/>
              </a:pPr>
              <a:t>‹#›</a:t>
            </a:fld>
            <a:endParaRPr lang="en-GB"/>
          </a:p>
        </p:txBody>
      </p:sp>
    </p:spTree>
    <p:extLst>
      <p:ext uri="{BB962C8B-B14F-4D97-AF65-F5344CB8AC3E}">
        <p14:creationId xmlns:p14="http://schemas.microsoft.com/office/powerpoint/2010/main" val="267989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89DB075-5956-4AEB-8974-CFDA704A9BE5}" type="slidenum">
              <a:rPr lang="en-GB"/>
              <a:pPr>
                <a:defRPr/>
              </a:pPr>
              <a:t>‹#›</a:t>
            </a:fld>
            <a:endParaRPr lang="en-GB"/>
          </a:p>
        </p:txBody>
      </p:sp>
    </p:spTree>
    <p:extLst>
      <p:ext uri="{BB962C8B-B14F-4D97-AF65-F5344CB8AC3E}">
        <p14:creationId xmlns:p14="http://schemas.microsoft.com/office/powerpoint/2010/main" val="981673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15DEA28-FC2A-4B3D-BA2A-35777A29C27C}" type="slidenum">
              <a:rPr lang="en-GB"/>
              <a:pPr>
                <a:defRPr/>
              </a:pPr>
              <a:t>‹#›</a:t>
            </a:fld>
            <a:endParaRPr lang="en-GB"/>
          </a:p>
        </p:txBody>
      </p:sp>
    </p:spTree>
    <p:extLst>
      <p:ext uri="{BB962C8B-B14F-4D97-AF65-F5344CB8AC3E}">
        <p14:creationId xmlns:p14="http://schemas.microsoft.com/office/powerpoint/2010/main" val="147674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248400" cy="1524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92EA99B-0417-4B94-8782-46F5B4E585AF}" type="slidenum">
              <a:rPr lang="en-GB"/>
              <a:pPr>
                <a:defRPr/>
              </a:pPr>
              <a:t>‹#›</a:t>
            </a:fld>
            <a:endParaRPr lang="en-GB"/>
          </a:p>
        </p:txBody>
      </p:sp>
    </p:spTree>
    <p:extLst>
      <p:ext uri="{BB962C8B-B14F-4D97-AF65-F5344CB8AC3E}">
        <p14:creationId xmlns:p14="http://schemas.microsoft.com/office/powerpoint/2010/main" val="2216635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4F908D4-3E0C-4A55-9631-43597FC0A6B7}" type="slidenum">
              <a:rPr lang="en-GB"/>
              <a:pPr>
                <a:defRPr/>
              </a:pPr>
              <a:t>‹#›</a:t>
            </a:fld>
            <a:endParaRPr lang="en-GB"/>
          </a:p>
        </p:txBody>
      </p:sp>
    </p:spTree>
    <p:extLst>
      <p:ext uri="{BB962C8B-B14F-4D97-AF65-F5344CB8AC3E}">
        <p14:creationId xmlns:p14="http://schemas.microsoft.com/office/powerpoint/2010/main" val="291989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34F562-72FA-46C8-A5B2-CB2A76F66520}" type="slidenum">
              <a:rPr lang="en-GB"/>
              <a:pPr>
                <a:defRPr/>
              </a:pPr>
              <a:t>‹#›</a:t>
            </a:fld>
            <a:endParaRPr lang="en-GB"/>
          </a:p>
        </p:txBody>
      </p:sp>
    </p:spTree>
    <p:extLst>
      <p:ext uri="{BB962C8B-B14F-4D97-AF65-F5344CB8AC3E}">
        <p14:creationId xmlns:p14="http://schemas.microsoft.com/office/powerpoint/2010/main" val="2087719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855B10-A215-4820-96B8-5A8F75B7EAE5}" type="slidenum">
              <a:rPr lang="en-GB"/>
              <a:pPr>
                <a:defRPr/>
              </a:pPr>
              <a:t>‹#›</a:t>
            </a:fld>
            <a:endParaRPr lang="en-GB"/>
          </a:p>
        </p:txBody>
      </p:sp>
    </p:spTree>
    <p:extLst>
      <p:ext uri="{BB962C8B-B14F-4D97-AF65-F5344CB8AC3E}">
        <p14:creationId xmlns:p14="http://schemas.microsoft.com/office/powerpoint/2010/main" val="401916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CA1D4C-64CB-4649-AC26-04D1F57CBA2A}" type="slidenum">
              <a:rPr lang="en-GB"/>
              <a:pPr>
                <a:defRPr/>
              </a:pPr>
              <a:t>‹#›</a:t>
            </a:fld>
            <a:endParaRPr lang="en-GB"/>
          </a:p>
        </p:txBody>
      </p:sp>
    </p:spTree>
    <p:extLst>
      <p:ext uri="{BB962C8B-B14F-4D97-AF65-F5344CB8AC3E}">
        <p14:creationId xmlns:p14="http://schemas.microsoft.com/office/powerpoint/2010/main" val="2889229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D2657D1-50D7-4241-8730-E2368BB037C8}" type="slidenum">
              <a:rPr lang="en-GB"/>
              <a:pPr>
                <a:defRPr/>
              </a:pPr>
              <a:t>‹#›</a:t>
            </a:fld>
            <a:endParaRPr lang="en-GB"/>
          </a:p>
        </p:txBody>
      </p:sp>
    </p:spTree>
    <p:extLst>
      <p:ext uri="{BB962C8B-B14F-4D97-AF65-F5344CB8AC3E}">
        <p14:creationId xmlns:p14="http://schemas.microsoft.com/office/powerpoint/2010/main" val="4058776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3783E53-BEE1-4CCB-81DB-FB101F80EBE5}" type="slidenum">
              <a:rPr lang="en-GB"/>
              <a:pPr>
                <a:defRPr/>
              </a:pPr>
              <a:t>‹#›</a:t>
            </a:fld>
            <a:endParaRPr lang="en-GB"/>
          </a:p>
        </p:txBody>
      </p:sp>
    </p:spTree>
    <p:extLst>
      <p:ext uri="{BB962C8B-B14F-4D97-AF65-F5344CB8AC3E}">
        <p14:creationId xmlns:p14="http://schemas.microsoft.com/office/powerpoint/2010/main" val="355161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BA6D8A1-7731-4549-B6F6-331E91D4E86E}" type="slidenum">
              <a:rPr lang="en-GB"/>
              <a:pPr>
                <a:defRPr/>
              </a:pPr>
              <a:t>‹#›</a:t>
            </a:fld>
            <a:endParaRPr lang="en-GB"/>
          </a:p>
        </p:txBody>
      </p:sp>
    </p:spTree>
    <p:extLst>
      <p:ext uri="{BB962C8B-B14F-4D97-AF65-F5344CB8AC3E}">
        <p14:creationId xmlns:p14="http://schemas.microsoft.com/office/powerpoint/2010/main" val="182648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33A2A3C-827B-444B-AD72-0E2272DC5FDC}" type="slidenum">
              <a:rPr lang="en-GB"/>
              <a:pPr>
                <a:defRPr/>
              </a:pPr>
              <a:t>‹#›</a:t>
            </a:fld>
            <a:endParaRPr lang="en-GB"/>
          </a:p>
        </p:txBody>
      </p:sp>
    </p:spTree>
    <p:extLst>
      <p:ext uri="{BB962C8B-B14F-4D97-AF65-F5344CB8AC3E}">
        <p14:creationId xmlns:p14="http://schemas.microsoft.com/office/powerpoint/2010/main" val="62095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36A3A3-BA6E-4C98-906A-C9BD2ED5EED1}" type="slidenum">
              <a:rPr lang="en-GB"/>
              <a:pPr>
                <a:defRPr/>
              </a:pPr>
              <a:t>‹#›</a:t>
            </a:fld>
            <a:endParaRPr lang="en-GB"/>
          </a:p>
        </p:txBody>
      </p:sp>
    </p:spTree>
    <p:extLst>
      <p:ext uri="{BB962C8B-B14F-4D97-AF65-F5344CB8AC3E}">
        <p14:creationId xmlns:p14="http://schemas.microsoft.com/office/powerpoint/2010/main" val="1622231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7B9F10D-AAAC-43F9-83AC-B451B4DD0B4E}" type="slidenum">
              <a:rPr lang="en-GB"/>
              <a:pPr>
                <a:defRPr/>
              </a:pPr>
              <a:t>‹#›</a:t>
            </a:fld>
            <a:endParaRPr lang="en-GB"/>
          </a:p>
        </p:txBody>
      </p:sp>
    </p:spTree>
    <p:extLst>
      <p:ext uri="{BB962C8B-B14F-4D97-AF65-F5344CB8AC3E}">
        <p14:creationId xmlns:p14="http://schemas.microsoft.com/office/powerpoint/2010/main" val="35541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590D13-7B04-4B94-89DB-E25D8C37321F}" type="slidenum">
              <a:rPr lang="en-GB"/>
              <a:pPr>
                <a:defRPr/>
              </a:pPr>
              <a:t>‹#›</a:t>
            </a:fld>
            <a:endParaRPr lang="en-GB"/>
          </a:p>
        </p:txBody>
      </p:sp>
    </p:spTree>
    <p:extLst>
      <p:ext uri="{BB962C8B-B14F-4D97-AF65-F5344CB8AC3E}">
        <p14:creationId xmlns:p14="http://schemas.microsoft.com/office/powerpoint/2010/main" val="3077781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A9B34A-729E-4230-8515-E899CBBE8A34}" type="slidenum">
              <a:rPr lang="en-GB"/>
              <a:pPr>
                <a:defRPr/>
              </a:pPr>
              <a:t>‹#›</a:t>
            </a:fld>
            <a:endParaRPr lang="en-GB"/>
          </a:p>
        </p:txBody>
      </p:sp>
    </p:spTree>
    <p:extLst>
      <p:ext uri="{BB962C8B-B14F-4D97-AF65-F5344CB8AC3E}">
        <p14:creationId xmlns:p14="http://schemas.microsoft.com/office/powerpoint/2010/main" val="3703506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910EB34-F3FA-4406-AF61-8F9E18544C02}" type="slidenum">
              <a:rPr lang="en-GB"/>
              <a:pPr>
                <a:defRPr/>
              </a:pPr>
              <a:t>‹#›</a:t>
            </a:fld>
            <a:endParaRPr lang="en-GB"/>
          </a:p>
        </p:txBody>
      </p:sp>
    </p:spTree>
    <p:extLst>
      <p:ext uri="{BB962C8B-B14F-4D97-AF65-F5344CB8AC3E}">
        <p14:creationId xmlns:p14="http://schemas.microsoft.com/office/powerpoint/2010/main" val="759601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78520C-C025-4C8B-A7AC-B33CD281C3A8}" type="slidenum">
              <a:rPr lang="en-GB"/>
              <a:pPr>
                <a:defRPr/>
              </a:pPr>
              <a:t>‹#›</a:t>
            </a:fld>
            <a:endParaRPr lang="en-GB"/>
          </a:p>
        </p:txBody>
      </p:sp>
    </p:spTree>
    <p:extLst>
      <p:ext uri="{BB962C8B-B14F-4D97-AF65-F5344CB8AC3E}">
        <p14:creationId xmlns:p14="http://schemas.microsoft.com/office/powerpoint/2010/main" val="3329055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6D34F8-F4B6-424B-9148-577F0661B2FB}" type="slidenum">
              <a:rPr lang="en-GB"/>
              <a:pPr>
                <a:defRPr/>
              </a:pPr>
              <a:t>‹#›</a:t>
            </a:fld>
            <a:endParaRPr lang="en-GB"/>
          </a:p>
        </p:txBody>
      </p:sp>
    </p:spTree>
    <p:extLst>
      <p:ext uri="{BB962C8B-B14F-4D97-AF65-F5344CB8AC3E}">
        <p14:creationId xmlns:p14="http://schemas.microsoft.com/office/powerpoint/2010/main" val="3193037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706663-18B0-4DBE-BADB-250233593618}" type="slidenum">
              <a:rPr lang="en-GB"/>
              <a:pPr>
                <a:defRPr/>
              </a:pPr>
              <a:t>‹#›</a:t>
            </a:fld>
            <a:endParaRPr lang="en-GB"/>
          </a:p>
        </p:txBody>
      </p:sp>
    </p:spTree>
    <p:extLst>
      <p:ext uri="{BB962C8B-B14F-4D97-AF65-F5344CB8AC3E}">
        <p14:creationId xmlns:p14="http://schemas.microsoft.com/office/powerpoint/2010/main" val="3416201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8060C6-B36F-4074-8517-0A1175739295}" type="slidenum">
              <a:rPr lang="en-GB"/>
              <a:pPr>
                <a:defRPr/>
              </a:pPr>
              <a:t>‹#›</a:t>
            </a:fld>
            <a:endParaRPr lang="en-GB"/>
          </a:p>
        </p:txBody>
      </p:sp>
    </p:spTree>
    <p:extLst>
      <p:ext uri="{BB962C8B-B14F-4D97-AF65-F5344CB8AC3E}">
        <p14:creationId xmlns:p14="http://schemas.microsoft.com/office/powerpoint/2010/main" val="540657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0C03AD0-CBE7-4715-8B61-C7C1E996A5DA}" type="slidenum">
              <a:rPr lang="en-GB"/>
              <a:pPr>
                <a:defRPr/>
              </a:pPr>
              <a:t>‹#›</a:t>
            </a:fld>
            <a:endParaRPr lang="en-GB"/>
          </a:p>
        </p:txBody>
      </p:sp>
    </p:spTree>
    <p:extLst>
      <p:ext uri="{BB962C8B-B14F-4D97-AF65-F5344CB8AC3E}">
        <p14:creationId xmlns:p14="http://schemas.microsoft.com/office/powerpoint/2010/main" val="709877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4509CFC-DFDE-40DA-A49F-7415CDF44C00}" type="slidenum">
              <a:rPr lang="en-GB"/>
              <a:pPr>
                <a:defRPr/>
              </a:pPr>
              <a:t>‹#›</a:t>
            </a:fld>
            <a:endParaRPr lang="en-GB"/>
          </a:p>
        </p:txBody>
      </p:sp>
    </p:spTree>
    <p:extLst>
      <p:ext uri="{BB962C8B-B14F-4D97-AF65-F5344CB8AC3E}">
        <p14:creationId xmlns:p14="http://schemas.microsoft.com/office/powerpoint/2010/main" val="211089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FEFD2DE-8E7C-4C85-B113-0EFDC7E64013}" type="slidenum">
              <a:rPr lang="en-GB"/>
              <a:pPr>
                <a:defRPr/>
              </a:pPr>
              <a:t>‹#›</a:t>
            </a:fld>
            <a:endParaRPr lang="en-GB"/>
          </a:p>
        </p:txBody>
      </p:sp>
    </p:spTree>
    <p:extLst>
      <p:ext uri="{BB962C8B-B14F-4D97-AF65-F5344CB8AC3E}">
        <p14:creationId xmlns:p14="http://schemas.microsoft.com/office/powerpoint/2010/main" val="41847970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676C4A7E-3089-47A2-B674-99AB89DFD3EA}" type="slidenum">
              <a:rPr lang="en-GB"/>
              <a:pPr>
                <a:defRPr/>
              </a:pPr>
              <a:t>‹#›</a:t>
            </a:fld>
            <a:endParaRPr lang="en-GB"/>
          </a:p>
        </p:txBody>
      </p:sp>
    </p:spTree>
    <p:extLst>
      <p:ext uri="{BB962C8B-B14F-4D97-AF65-F5344CB8AC3E}">
        <p14:creationId xmlns:p14="http://schemas.microsoft.com/office/powerpoint/2010/main" val="38993108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9107D29-E6A8-4B6C-8239-2A5947DCE0F3}" type="slidenum">
              <a:rPr lang="en-GB"/>
              <a:pPr>
                <a:defRPr/>
              </a:pPr>
              <a:t>‹#›</a:t>
            </a:fld>
            <a:endParaRPr lang="en-GB"/>
          </a:p>
        </p:txBody>
      </p:sp>
    </p:spTree>
    <p:extLst>
      <p:ext uri="{BB962C8B-B14F-4D97-AF65-F5344CB8AC3E}">
        <p14:creationId xmlns:p14="http://schemas.microsoft.com/office/powerpoint/2010/main" val="21567911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3309486-3A2C-49EA-834D-FDABB322AC0C}" type="slidenum">
              <a:rPr lang="en-GB"/>
              <a:pPr>
                <a:defRPr/>
              </a:pPr>
              <a:t>‹#›</a:t>
            </a:fld>
            <a:endParaRPr lang="en-GB"/>
          </a:p>
        </p:txBody>
      </p:sp>
    </p:spTree>
    <p:extLst>
      <p:ext uri="{BB962C8B-B14F-4D97-AF65-F5344CB8AC3E}">
        <p14:creationId xmlns:p14="http://schemas.microsoft.com/office/powerpoint/2010/main" val="14462137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8E4A2E-7EE1-4FAA-B739-BF6BDD4A5443}" type="slidenum">
              <a:rPr lang="en-GB"/>
              <a:pPr>
                <a:defRPr/>
              </a:pPr>
              <a:t>‹#›</a:t>
            </a:fld>
            <a:endParaRPr lang="en-GB"/>
          </a:p>
        </p:txBody>
      </p:sp>
    </p:spTree>
    <p:extLst>
      <p:ext uri="{BB962C8B-B14F-4D97-AF65-F5344CB8AC3E}">
        <p14:creationId xmlns:p14="http://schemas.microsoft.com/office/powerpoint/2010/main" val="1549903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220208-BFA4-428E-B8B1-F94EC8B6745F}" type="slidenum">
              <a:rPr lang="en-GB"/>
              <a:pPr>
                <a:defRPr/>
              </a:pPr>
              <a:t>‹#›</a:t>
            </a:fld>
            <a:endParaRPr lang="en-GB"/>
          </a:p>
        </p:txBody>
      </p:sp>
    </p:spTree>
    <p:extLst>
      <p:ext uri="{BB962C8B-B14F-4D97-AF65-F5344CB8AC3E}">
        <p14:creationId xmlns:p14="http://schemas.microsoft.com/office/powerpoint/2010/main" val="1459425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95300" y="27432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smtClean="0">
              <a:solidFill>
                <a:srgbClr val="000000"/>
              </a:solidFill>
              <a:latin typeface="Arial" charset="0"/>
            </a:endParaRPr>
          </a:p>
        </p:txBody>
      </p:sp>
      <p:sp>
        <p:nvSpPr>
          <p:cNvPr id="4098" name="Rectangle 2"/>
          <p:cNvSpPr>
            <a:spLocks noGrp="1" noChangeArrowheads="1"/>
          </p:cNvSpPr>
          <p:nvPr>
            <p:ph type="ctrTitle"/>
          </p:nvPr>
        </p:nvSpPr>
        <p:spPr>
          <a:xfrm>
            <a:off x="457200" y="1214438"/>
            <a:ext cx="7772400" cy="1470025"/>
          </a:xfrm>
        </p:spPr>
        <p:txBody>
          <a:bodyPr/>
          <a:lstStyle>
            <a:lvl1pPr>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457200" y="2970213"/>
            <a:ext cx="64008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GB" smtClean="0"/>
              <a:t>Enterprise and its Business Environment © Goodfellow Publishers 2016</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49EC667F-D761-4AD0-904C-C25A87436308}" type="slidenum">
              <a:rPr lang="en-US"/>
              <a:pPr>
                <a:defRPr/>
              </a:pPr>
              <a:t>‹#›</a:t>
            </a:fld>
            <a:endParaRPr lang="en-US"/>
          </a:p>
        </p:txBody>
      </p:sp>
    </p:spTree>
    <p:extLst>
      <p:ext uri="{BB962C8B-B14F-4D97-AF65-F5344CB8AC3E}">
        <p14:creationId xmlns:p14="http://schemas.microsoft.com/office/powerpoint/2010/main" val="41477727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C077B-B07E-4FC4-A72F-4AF8BC827F4B}" type="slidenum">
              <a:rPr lang="en-US"/>
              <a:pPr>
                <a:defRPr/>
              </a:pPr>
              <a:t>‹#›</a:t>
            </a:fld>
            <a:endParaRPr lang="en-US"/>
          </a:p>
        </p:txBody>
      </p:sp>
    </p:spTree>
    <p:extLst>
      <p:ext uri="{BB962C8B-B14F-4D97-AF65-F5344CB8AC3E}">
        <p14:creationId xmlns:p14="http://schemas.microsoft.com/office/powerpoint/2010/main" val="879768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2A85F6-A949-419F-9B6B-CE1B9864DE1F}" type="slidenum">
              <a:rPr lang="en-US"/>
              <a:pPr>
                <a:defRPr/>
              </a:pPr>
              <a:t>‹#›</a:t>
            </a:fld>
            <a:endParaRPr lang="en-US"/>
          </a:p>
        </p:txBody>
      </p:sp>
    </p:spTree>
    <p:extLst>
      <p:ext uri="{BB962C8B-B14F-4D97-AF65-F5344CB8AC3E}">
        <p14:creationId xmlns:p14="http://schemas.microsoft.com/office/powerpoint/2010/main" val="3316779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762E1-8EF3-48DC-BAC5-AE05B3A8F5DB}" type="slidenum">
              <a:rPr lang="en-US"/>
              <a:pPr>
                <a:defRPr/>
              </a:pPr>
              <a:t>‹#›</a:t>
            </a:fld>
            <a:endParaRPr lang="en-US"/>
          </a:p>
        </p:txBody>
      </p:sp>
    </p:spTree>
    <p:extLst>
      <p:ext uri="{BB962C8B-B14F-4D97-AF65-F5344CB8AC3E}">
        <p14:creationId xmlns:p14="http://schemas.microsoft.com/office/powerpoint/2010/main" val="3458581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BB649C-1456-4CC7-8286-0C0B8204139B}" type="slidenum">
              <a:rPr lang="en-US"/>
              <a:pPr>
                <a:defRPr/>
              </a:pPr>
              <a:t>‹#›</a:t>
            </a:fld>
            <a:endParaRPr lang="en-US"/>
          </a:p>
        </p:txBody>
      </p:sp>
    </p:spTree>
    <p:extLst>
      <p:ext uri="{BB962C8B-B14F-4D97-AF65-F5344CB8AC3E}">
        <p14:creationId xmlns:p14="http://schemas.microsoft.com/office/powerpoint/2010/main" val="1301979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1798CB1-7FCB-46FF-ACF3-3016A313F0DF}" type="slidenum">
              <a:rPr lang="en-GB"/>
              <a:pPr>
                <a:defRPr/>
              </a:pPr>
              <a:t>‹#›</a:t>
            </a:fld>
            <a:endParaRPr lang="en-GB"/>
          </a:p>
        </p:txBody>
      </p:sp>
    </p:spTree>
    <p:extLst>
      <p:ext uri="{BB962C8B-B14F-4D97-AF65-F5344CB8AC3E}">
        <p14:creationId xmlns:p14="http://schemas.microsoft.com/office/powerpoint/2010/main" val="2572038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1DCB4C-63FA-4643-B610-5F206EA05CF7}" type="slidenum">
              <a:rPr lang="en-US"/>
              <a:pPr>
                <a:defRPr/>
              </a:pPr>
              <a:t>‹#›</a:t>
            </a:fld>
            <a:endParaRPr lang="en-US"/>
          </a:p>
        </p:txBody>
      </p:sp>
    </p:spTree>
    <p:extLst>
      <p:ext uri="{BB962C8B-B14F-4D97-AF65-F5344CB8AC3E}">
        <p14:creationId xmlns:p14="http://schemas.microsoft.com/office/powerpoint/2010/main" val="9562300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7CF6FC-B1AC-42F5-8A87-D4F4F13DA8D5}" type="slidenum">
              <a:rPr lang="en-US"/>
              <a:pPr>
                <a:defRPr/>
              </a:pPr>
              <a:t>‹#›</a:t>
            </a:fld>
            <a:endParaRPr lang="en-US"/>
          </a:p>
        </p:txBody>
      </p:sp>
    </p:spTree>
    <p:extLst>
      <p:ext uri="{BB962C8B-B14F-4D97-AF65-F5344CB8AC3E}">
        <p14:creationId xmlns:p14="http://schemas.microsoft.com/office/powerpoint/2010/main" val="1354914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DECFE9-782A-480C-936C-B0AD1198670E}" type="slidenum">
              <a:rPr lang="en-US"/>
              <a:pPr>
                <a:defRPr/>
              </a:pPr>
              <a:t>‹#›</a:t>
            </a:fld>
            <a:endParaRPr lang="en-US"/>
          </a:p>
        </p:txBody>
      </p:sp>
    </p:spTree>
    <p:extLst>
      <p:ext uri="{BB962C8B-B14F-4D97-AF65-F5344CB8AC3E}">
        <p14:creationId xmlns:p14="http://schemas.microsoft.com/office/powerpoint/2010/main" val="245868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CD6BB-DE41-43F9-931D-98780C632263}" type="slidenum">
              <a:rPr lang="en-US"/>
              <a:pPr>
                <a:defRPr/>
              </a:pPr>
              <a:t>‹#›</a:t>
            </a:fld>
            <a:endParaRPr lang="en-US"/>
          </a:p>
        </p:txBody>
      </p:sp>
    </p:spTree>
    <p:extLst>
      <p:ext uri="{BB962C8B-B14F-4D97-AF65-F5344CB8AC3E}">
        <p14:creationId xmlns:p14="http://schemas.microsoft.com/office/powerpoint/2010/main" val="30383449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3F0AF-55BF-4B5D-BC6B-DD4545A81F74}" type="slidenum">
              <a:rPr lang="en-US"/>
              <a:pPr>
                <a:defRPr/>
              </a:pPr>
              <a:t>‹#›</a:t>
            </a:fld>
            <a:endParaRPr lang="en-US"/>
          </a:p>
        </p:txBody>
      </p:sp>
    </p:spTree>
    <p:extLst>
      <p:ext uri="{BB962C8B-B14F-4D97-AF65-F5344CB8AC3E}">
        <p14:creationId xmlns:p14="http://schemas.microsoft.com/office/powerpoint/2010/main" val="3577020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4AD3CF-3335-4C4F-9264-1FDC61911F33}" type="slidenum">
              <a:rPr lang="en-US"/>
              <a:pPr>
                <a:defRPr/>
              </a:pPr>
              <a:t>‹#›</a:t>
            </a:fld>
            <a:endParaRPr lang="en-US"/>
          </a:p>
        </p:txBody>
      </p:sp>
    </p:spTree>
    <p:extLst>
      <p:ext uri="{BB962C8B-B14F-4D97-AF65-F5344CB8AC3E}">
        <p14:creationId xmlns:p14="http://schemas.microsoft.com/office/powerpoint/2010/main" val="404982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27340CD-4DA6-423A-B443-5A38B27EA0F6}" type="slidenum">
              <a:rPr lang="en-GB"/>
              <a:pPr>
                <a:defRPr/>
              </a:pPr>
              <a:t>‹#›</a:t>
            </a:fld>
            <a:endParaRPr lang="en-GB"/>
          </a:p>
        </p:txBody>
      </p:sp>
    </p:spTree>
    <p:extLst>
      <p:ext uri="{BB962C8B-B14F-4D97-AF65-F5344CB8AC3E}">
        <p14:creationId xmlns:p14="http://schemas.microsoft.com/office/powerpoint/2010/main" val="361480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0212A23-D664-49B4-848A-C3E219AA1C6D}" type="slidenum">
              <a:rPr lang="en-GB"/>
              <a:pPr>
                <a:defRPr/>
              </a:pPr>
              <a:t>‹#›</a:t>
            </a:fld>
            <a:endParaRPr lang="en-GB"/>
          </a:p>
        </p:txBody>
      </p:sp>
    </p:spTree>
    <p:extLst>
      <p:ext uri="{BB962C8B-B14F-4D97-AF65-F5344CB8AC3E}">
        <p14:creationId xmlns:p14="http://schemas.microsoft.com/office/powerpoint/2010/main" val="35412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990C395-1C62-4797-A198-9EBE5E2302AA}" type="slidenum">
              <a:rPr lang="en-GB"/>
              <a:pPr>
                <a:defRPr/>
              </a:pPr>
              <a:t>‹#›</a:t>
            </a:fld>
            <a:endParaRPr lang="en-GB"/>
          </a:p>
        </p:txBody>
      </p:sp>
    </p:spTree>
    <p:extLst>
      <p:ext uri="{BB962C8B-B14F-4D97-AF65-F5344CB8AC3E}">
        <p14:creationId xmlns:p14="http://schemas.microsoft.com/office/powerpoint/2010/main" val="217408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Enterprise and its Business Environment © Goodfellow Publishers 2016</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7E24BE-BBD7-4F4D-925F-1946D1661487}" type="slidenum">
              <a:rPr lang="en-GB"/>
              <a:pPr>
                <a:defRPr/>
              </a:pPr>
              <a:t>‹#›</a:t>
            </a:fld>
            <a:endParaRPr lang="en-GB"/>
          </a:p>
        </p:txBody>
      </p:sp>
    </p:spTree>
    <p:extLst>
      <p:ext uri="{BB962C8B-B14F-4D97-AF65-F5344CB8AC3E}">
        <p14:creationId xmlns:p14="http://schemas.microsoft.com/office/powerpoint/2010/main" val="252798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5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r>
              <a:rPr lang="en-GB" smtClean="0"/>
              <a:t>Enterprise and its Business Environment © Goodfellow Publishers 2016</a:t>
            </a:r>
            <a:endParaRPr lang="en-GB"/>
          </a:p>
        </p:txBody>
      </p:sp>
      <p:sp>
        <p:nvSpPr>
          <p:cNvPr id="15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78F2B3B3-6B0D-43CB-8984-F1FC25AE7E3B}" type="slidenum">
              <a:rPr lang="en-GB"/>
              <a:pPr>
                <a:defRPr/>
              </a:pPr>
              <a:t>‹#›</a:t>
            </a:fld>
            <a:endParaRPr lang="en-GB"/>
          </a:p>
        </p:txBody>
      </p:sp>
      <p:sp>
        <p:nvSpPr>
          <p:cNvPr id="1031"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5202" r:id="rId1"/>
    <p:sldLayoutId id="2147485160" r:id="rId2"/>
    <p:sldLayoutId id="2147485161" r:id="rId3"/>
    <p:sldLayoutId id="2147485162" r:id="rId4"/>
    <p:sldLayoutId id="2147485163" r:id="rId5"/>
    <p:sldLayoutId id="2147485164" r:id="rId6"/>
    <p:sldLayoutId id="2147485165" r:id="rId7"/>
    <p:sldLayoutId id="2147485166" r:id="rId8"/>
    <p:sldLayoutId id="2147485167" r:id="rId9"/>
    <p:sldLayoutId id="2147485168" r:id="rId10"/>
    <p:sldLayoutId id="2147485169" r:id="rId11"/>
  </p:sldLayoutIdLst>
  <p:hf sldNum="0" hdr="0" dt="0"/>
  <p:txStyles>
    <p:titleStyle>
      <a:lvl1pPr algn="l" rtl="0" eaLnBrk="0" fontAlgn="base" hangingPunct="0">
        <a:lnSpc>
          <a:spcPct val="85000"/>
        </a:lnSpc>
        <a:spcBef>
          <a:spcPct val="0"/>
        </a:spcBef>
        <a:spcAft>
          <a:spcPct val="0"/>
        </a:spcAft>
        <a:defRPr sz="3600">
          <a:solidFill>
            <a:schemeClr val="bg2"/>
          </a:solidFill>
          <a:latin typeface="+mj-lt"/>
          <a:ea typeface="+mj-ea"/>
          <a:cs typeface="+mj-cs"/>
        </a:defRPr>
      </a:lvl1pPr>
      <a:lvl2pPr algn="l" rtl="0" eaLnBrk="0" fontAlgn="base" hangingPunct="0">
        <a:lnSpc>
          <a:spcPct val="85000"/>
        </a:lnSpc>
        <a:spcBef>
          <a:spcPct val="0"/>
        </a:spcBef>
        <a:spcAft>
          <a:spcPct val="0"/>
        </a:spcAft>
        <a:defRPr sz="3600">
          <a:solidFill>
            <a:schemeClr val="bg2"/>
          </a:solidFill>
          <a:latin typeface="Arial" charset="0"/>
        </a:defRPr>
      </a:lvl2pPr>
      <a:lvl3pPr algn="l" rtl="0" eaLnBrk="0" fontAlgn="base" hangingPunct="0">
        <a:lnSpc>
          <a:spcPct val="85000"/>
        </a:lnSpc>
        <a:spcBef>
          <a:spcPct val="0"/>
        </a:spcBef>
        <a:spcAft>
          <a:spcPct val="0"/>
        </a:spcAft>
        <a:defRPr sz="3600">
          <a:solidFill>
            <a:schemeClr val="bg2"/>
          </a:solidFill>
          <a:latin typeface="Arial" charset="0"/>
        </a:defRPr>
      </a:lvl3pPr>
      <a:lvl4pPr algn="l" rtl="0" eaLnBrk="0" fontAlgn="base" hangingPunct="0">
        <a:lnSpc>
          <a:spcPct val="85000"/>
        </a:lnSpc>
        <a:spcBef>
          <a:spcPct val="0"/>
        </a:spcBef>
        <a:spcAft>
          <a:spcPct val="0"/>
        </a:spcAft>
        <a:defRPr sz="3600">
          <a:solidFill>
            <a:schemeClr val="bg2"/>
          </a:solidFill>
          <a:latin typeface="Arial" charset="0"/>
        </a:defRPr>
      </a:lvl4pPr>
      <a:lvl5pPr algn="l" rtl="0" eaLnBrk="0" fontAlgn="base" hangingPunct="0">
        <a:lnSpc>
          <a:spcPct val="85000"/>
        </a:lnSpc>
        <a:spcBef>
          <a:spcPct val="0"/>
        </a:spcBef>
        <a:spcAft>
          <a:spcPct val="0"/>
        </a:spcAft>
        <a:defRPr sz="3600">
          <a:solidFill>
            <a:schemeClr val="bg2"/>
          </a:solidFill>
          <a:latin typeface="Arial" charset="0"/>
        </a:defRPr>
      </a:lvl5pPr>
      <a:lvl6pPr marL="457200" algn="l" rtl="0" fontAlgn="base">
        <a:lnSpc>
          <a:spcPct val="85000"/>
        </a:lnSpc>
        <a:spcBef>
          <a:spcPct val="0"/>
        </a:spcBef>
        <a:spcAft>
          <a:spcPct val="0"/>
        </a:spcAft>
        <a:defRPr sz="3600">
          <a:solidFill>
            <a:schemeClr val="bg2"/>
          </a:solidFill>
          <a:latin typeface="Arial" charset="0"/>
        </a:defRPr>
      </a:lvl6pPr>
      <a:lvl7pPr marL="914400" algn="l" rtl="0" fontAlgn="base">
        <a:lnSpc>
          <a:spcPct val="85000"/>
        </a:lnSpc>
        <a:spcBef>
          <a:spcPct val="0"/>
        </a:spcBef>
        <a:spcAft>
          <a:spcPct val="0"/>
        </a:spcAft>
        <a:defRPr sz="3600">
          <a:solidFill>
            <a:schemeClr val="bg2"/>
          </a:solidFill>
          <a:latin typeface="Arial" charset="0"/>
        </a:defRPr>
      </a:lvl7pPr>
      <a:lvl8pPr marL="1371600" algn="l" rtl="0" fontAlgn="base">
        <a:lnSpc>
          <a:spcPct val="85000"/>
        </a:lnSpc>
        <a:spcBef>
          <a:spcPct val="0"/>
        </a:spcBef>
        <a:spcAft>
          <a:spcPct val="0"/>
        </a:spcAft>
        <a:defRPr sz="3600">
          <a:solidFill>
            <a:schemeClr val="bg2"/>
          </a:solidFill>
          <a:latin typeface="Arial" charset="0"/>
        </a:defRPr>
      </a:lvl8pPr>
      <a:lvl9pPr marL="1828800" algn="l" rtl="0" fontAlgn="base">
        <a:lnSpc>
          <a:spcPct val="85000"/>
        </a:lnSpc>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bg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bg2"/>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bg2"/>
          </a:solidFill>
          <a:latin typeface="+mn-lt"/>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mn-lt"/>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203" r:id="rId1"/>
    <p:sldLayoutId id="2147485170" r:id="rId2"/>
    <p:sldLayoutId id="2147485171" r:id="rId3"/>
    <p:sldLayoutId id="2147485172" r:id="rId4"/>
    <p:sldLayoutId id="2147485173" r:id="rId5"/>
    <p:sldLayoutId id="2147485174" r:id="rId6"/>
    <p:sldLayoutId id="2147485175" r:id="rId7"/>
    <p:sldLayoutId id="2147485176" r:id="rId8"/>
    <p:sldLayoutId id="2147485177" r:id="rId9"/>
    <p:sldLayoutId id="2147485178" r:id="rId10"/>
    <p:sldLayoutId id="2147485179" r:id="rId11"/>
  </p:sldLayoutIdLst>
  <p:hf sldNum="0" hdr="0" dt="0"/>
  <p:txStyles>
    <p:titleStyle>
      <a:lvl1pPr algn="l" rtl="0" eaLnBrk="0" fontAlgn="base" hangingPunct="0">
        <a:lnSpc>
          <a:spcPct val="85000"/>
        </a:lnSpc>
        <a:spcBef>
          <a:spcPct val="0"/>
        </a:spcBef>
        <a:spcAft>
          <a:spcPct val="0"/>
        </a:spcAft>
        <a:defRPr sz="3600">
          <a:solidFill>
            <a:schemeClr val="bg2"/>
          </a:solidFill>
          <a:latin typeface="+mj-lt"/>
          <a:ea typeface="+mj-ea"/>
          <a:cs typeface="+mj-cs"/>
        </a:defRPr>
      </a:lvl1pPr>
      <a:lvl2pPr algn="l" rtl="0" eaLnBrk="0" fontAlgn="base" hangingPunct="0">
        <a:lnSpc>
          <a:spcPct val="85000"/>
        </a:lnSpc>
        <a:spcBef>
          <a:spcPct val="0"/>
        </a:spcBef>
        <a:spcAft>
          <a:spcPct val="0"/>
        </a:spcAft>
        <a:defRPr sz="3600">
          <a:solidFill>
            <a:schemeClr val="bg2"/>
          </a:solidFill>
          <a:latin typeface="Arial" charset="0"/>
        </a:defRPr>
      </a:lvl2pPr>
      <a:lvl3pPr algn="l" rtl="0" eaLnBrk="0" fontAlgn="base" hangingPunct="0">
        <a:lnSpc>
          <a:spcPct val="85000"/>
        </a:lnSpc>
        <a:spcBef>
          <a:spcPct val="0"/>
        </a:spcBef>
        <a:spcAft>
          <a:spcPct val="0"/>
        </a:spcAft>
        <a:defRPr sz="3600">
          <a:solidFill>
            <a:schemeClr val="bg2"/>
          </a:solidFill>
          <a:latin typeface="Arial" charset="0"/>
        </a:defRPr>
      </a:lvl3pPr>
      <a:lvl4pPr algn="l" rtl="0" eaLnBrk="0" fontAlgn="base" hangingPunct="0">
        <a:lnSpc>
          <a:spcPct val="85000"/>
        </a:lnSpc>
        <a:spcBef>
          <a:spcPct val="0"/>
        </a:spcBef>
        <a:spcAft>
          <a:spcPct val="0"/>
        </a:spcAft>
        <a:defRPr sz="3600">
          <a:solidFill>
            <a:schemeClr val="bg2"/>
          </a:solidFill>
          <a:latin typeface="Arial" charset="0"/>
        </a:defRPr>
      </a:lvl4pPr>
      <a:lvl5pPr algn="l" rtl="0" eaLnBrk="0" fontAlgn="base" hangingPunct="0">
        <a:lnSpc>
          <a:spcPct val="85000"/>
        </a:lnSpc>
        <a:spcBef>
          <a:spcPct val="0"/>
        </a:spcBef>
        <a:spcAft>
          <a:spcPct val="0"/>
        </a:spcAft>
        <a:defRPr sz="3600">
          <a:solidFill>
            <a:schemeClr val="bg2"/>
          </a:solidFill>
          <a:latin typeface="Arial" charset="0"/>
        </a:defRPr>
      </a:lvl5pPr>
      <a:lvl6pPr marL="457200" algn="l" rtl="0" fontAlgn="base">
        <a:lnSpc>
          <a:spcPct val="85000"/>
        </a:lnSpc>
        <a:spcBef>
          <a:spcPct val="0"/>
        </a:spcBef>
        <a:spcAft>
          <a:spcPct val="0"/>
        </a:spcAft>
        <a:defRPr sz="3600">
          <a:solidFill>
            <a:schemeClr val="bg2"/>
          </a:solidFill>
          <a:latin typeface="Arial" charset="0"/>
        </a:defRPr>
      </a:lvl6pPr>
      <a:lvl7pPr marL="914400" algn="l" rtl="0" fontAlgn="base">
        <a:lnSpc>
          <a:spcPct val="85000"/>
        </a:lnSpc>
        <a:spcBef>
          <a:spcPct val="0"/>
        </a:spcBef>
        <a:spcAft>
          <a:spcPct val="0"/>
        </a:spcAft>
        <a:defRPr sz="3600">
          <a:solidFill>
            <a:schemeClr val="bg2"/>
          </a:solidFill>
          <a:latin typeface="Arial" charset="0"/>
        </a:defRPr>
      </a:lvl7pPr>
      <a:lvl8pPr marL="1371600" algn="l" rtl="0" fontAlgn="base">
        <a:lnSpc>
          <a:spcPct val="85000"/>
        </a:lnSpc>
        <a:spcBef>
          <a:spcPct val="0"/>
        </a:spcBef>
        <a:spcAft>
          <a:spcPct val="0"/>
        </a:spcAft>
        <a:defRPr sz="3600">
          <a:solidFill>
            <a:schemeClr val="bg2"/>
          </a:solidFill>
          <a:latin typeface="Arial" charset="0"/>
        </a:defRPr>
      </a:lvl8pPr>
      <a:lvl9pPr marL="1828800" algn="l" rtl="0" fontAlgn="base">
        <a:lnSpc>
          <a:spcPct val="85000"/>
        </a:lnSpc>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bg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bg2"/>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bg2"/>
          </a:solidFill>
          <a:latin typeface="+mn-lt"/>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mn-lt"/>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r>
              <a:rPr lang="en-GB" smtClean="0"/>
              <a:t>Enterprise and its Business Environment © Goodfellow Publishers 2016</a:t>
            </a:r>
            <a:endParaRPr lang="en-GB"/>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EA6BB279-702A-4427-A608-EE058452EB82}" type="slidenum">
              <a:rPr lang="en-GB"/>
              <a:pPr>
                <a:defRPr/>
              </a:pPr>
              <a:t>‹#›</a:t>
            </a:fld>
            <a:endParaRPr lang="en-GB"/>
          </a:p>
        </p:txBody>
      </p:sp>
      <p:sp>
        <p:nvSpPr>
          <p:cNvPr id="3079" name="Line 7"/>
          <p:cNvSpPr>
            <a:spLocks noChangeShapeType="1"/>
          </p:cNvSpPr>
          <p:nvPr/>
        </p:nvSpPr>
        <p:spPr bwMode="auto">
          <a:xfrm>
            <a:off x="685800" y="1828800"/>
            <a:ext cx="77724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hf sldNum="0" hdr="0" dt="0"/>
  <p:txStyles>
    <p:titleStyle>
      <a:lvl1pPr algn="l" rtl="0" eaLnBrk="0" fontAlgn="base" hangingPunct="0">
        <a:lnSpc>
          <a:spcPct val="85000"/>
        </a:lnSpc>
        <a:spcBef>
          <a:spcPct val="0"/>
        </a:spcBef>
        <a:spcAft>
          <a:spcPct val="0"/>
        </a:spcAft>
        <a:defRPr sz="3600">
          <a:solidFill>
            <a:schemeClr val="bg2"/>
          </a:solidFill>
          <a:latin typeface="+mj-lt"/>
          <a:ea typeface="+mj-ea"/>
          <a:cs typeface="+mj-cs"/>
        </a:defRPr>
      </a:lvl1pPr>
      <a:lvl2pPr algn="l" rtl="0" eaLnBrk="0" fontAlgn="base" hangingPunct="0">
        <a:lnSpc>
          <a:spcPct val="85000"/>
        </a:lnSpc>
        <a:spcBef>
          <a:spcPct val="0"/>
        </a:spcBef>
        <a:spcAft>
          <a:spcPct val="0"/>
        </a:spcAft>
        <a:defRPr sz="3600">
          <a:solidFill>
            <a:schemeClr val="bg2"/>
          </a:solidFill>
          <a:latin typeface="Arial" charset="0"/>
        </a:defRPr>
      </a:lvl2pPr>
      <a:lvl3pPr algn="l" rtl="0" eaLnBrk="0" fontAlgn="base" hangingPunct="0">
        <a:lnSpc>
          <a:spcPct val="85000"/>
        </a:lnSpc>
        <a:spcBef>
          <a:spcPct val="0"/>
        </a:spcBef>
        <a:spcAft>
          <a:spcPct val="0"/>
        </a:spcAft>
        <a:defRPr sz="3600">
          <a:solidFill>
            <a:schemeClr val="bg2"/>
          </a:solidFill>
          <a:latin typeface="Arial" charset="0"/>
        </a:defRPr>
      </a:lvl3pPr>
      <a:lvl4pPr algn="l" rtl="0" eaLnBrk="0" fontAlgn="base" hangingPunct="0">
        <a:lnSpc>
          <a:spcPct val="85000"/>
        </a:lnSpc>
        <a:spcBef>
          <a:spcPct val="0"/>
        </a:spcBef>
        <a:spcAft>
          <a:spcPct val="0"/>
        </a:spcAft>
        <a:defRPr sz="3600">
          <a:solidFill>
            <a:schemeClr val="bg2"/>
          </a:solidFill>
          <a:latin typeface="Arial" charset="0"/>
        </a:defRPr>
      </a:lvl4pPr>
      <a:lvl5pPr algn="l" rtl="0" eaLnBrk="0" fontAlgn="base" hangingPunct="0">
        <a:lnSpc>
          <a:spcPct val="85000"/>
        </a:lnSpc>
        <a:spcBef>
          <a:spcPct val="0"/>
        </a:spcBef>
        <a:spcAft>
          <a:spcPct val="0"/>
        </a:spcAft>
        <a:defRPr sz="3600">
          <a:solidFill>
            <a:schemeClr val="bg2"/>
          </a:solidFill>
          <a:latin typeface="Arial" charset="0"/>
        </a:defRPr>
      </a:lvl5pPr>
      <a:lvl6pPr marL="457200" algn="l" rtl="0" fontAlgn="base">
        <a:lnSpc>
          <a:spcPct val="85000"/>
        </a:lnSpc>
        <a:spcBef>
          <a:spcPct val="0"/>
        </a:spcBef>
        <a:spcAft>
          <a:spcPct val="0"/>
        </a:spcAft>
        <a:defRPr sz="3600">
          <a:solidFill>
            <a:schemeClr val="bg2"/>
          </a:solidFill>
          <a:latin typeface="Arial" charset="0"/>
        </a:defRPr>
      </a:lvl6pPr>
      <a:lvl7pPr marL="914400" algn="l" rtl="0" fontAlgn="base">
        <a:lnSpc>
          <a:spcPct val="85000"/>
        </a:lnSpc>
        <a:spcBef>
          <a:spcPct val="0"/>
        </a:spcBef>
        <a:spcAft>
          <a:spcPct val="0"/>
        </a:spcAft>
        <a:defRPr sz="3600">
          <a:solidFill>
            <a:schemeClr val="bg2"/>
          </a:solidFill>
          <a:latin typeface="Arial" charset="0"/>
        </a:defRPr>
      </a:lvl7pPr>
      <a:lvl8pPr marL="1371600" algn="l" rtl="0" fontAlgn="base">
        <a:lnSpc>
          <a:spcPct val="85000"/>
        </a:lnSpc>
        <a:spcBef>
          <a:spcPct val="0"/>
        </a:spcBef>
        <a:spcAft>
          <a:spcPct val="0"/>
        </a:spcAft>
        <a:defRPr sz="3600">
          <a:solidFill>
            <a:schemeClr val="bg2"/>
          </a:solidFill>
          <a:latin typeface="Arial" charset="0"/>
        </a:defRPr>
      </a:lvl8pPr>
      <a:lvl9pPr marL="1828800" algn="l" rtl="0" fontAlgn="base">
        <a:lnSpc>
          <a:spcPct val="85000"/>
        </a:lnSpc>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bg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bg2"/>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bg2"/>
          </a:solidFill>
          <a:latin typeface="+mn-lt"/>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mn-lt"/>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228600"/>
            <a:ext cx="6248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15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mn-lt"/>
                <a:cs typeface="+mn-cs"/>
              </a:defRPr>
            </a:lvl1pPr>
          </a:lstStyle>
          <a:p>
            <a:pPr>
              <a:defRPr/>
            </a:pPr>
            <a:endParaRPr lang="en-GB"/>
          </a:p>
        </p:txBody>
      </p:sp>
      <p:sp>
        <p:nvSpPr>
          <p:cNvPr id="215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a:latin typeface="+mn-lt"/>
                <a:cs typeface="+mn-cs"/>
              </a:defRPr>
            </a:lvl1pPr>
          </a:lstStyle>
          <a:p>
            <a:pPr>
              <a:defRPr/>
            </a:pPr>
            <a:r>
              <a:rPr lang="en-GB" smtClean="0"/>
              <a:t>Enterprise and its Business Environment © Goodfellow Publishers 2016</a:t>
            </a:r>
            <a:endParaRPr lang="en-GB"/>
          </a:p>
        </p:txBody>
      </p:sp>
      <p:sp>
        <p:nvSpPr>
          <p:cNvPr id="215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mn-lt"/>
                <a:cs typeface="+mn-cs"/>
              </a:defRPr>
            </a:lvl1pPr>
          </a:lstStyle>
          <a:p>
            <a:pPr>
              <a:defRPr/>
            </a:pPr>
            <a:fld id="{6C3B4902-ADC9-468E-B07D-0C1389E7246C}" type="slidenum">
              <a:rPr lang="en-GB"/>
              <a:pPr>
                <a:defRPr/>
              </a:pPr>
              <a:t>‹#›</a:t>
            </a:fld>
            <a:endParaRPr lang="en-GB"/>
          </a:p>
        </p:txBody>
      </p:sp>
      <p:sp>
        <p:nvSpPr>
          <p:cNvPr id="4103" name="Line 7"/>
          <p:cNvSpPr>
            <a:spLocks noChangeShapeType="1"/>
          </p:cNvSpPr>
          <p:nvPr/>
        </p:nvSpPr>
        <p:spPr bwMode="auto">
          <a:xfrm>
            <a:off x="685800" y="1828800"/>
            <a:ext cx="5942013"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dk2" tx1="lt1" bg2="dk1" tx2="lt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Lst>
  <p:hf sldNum="0" hdr="0" dt="0"/>
  <p:txStyles>
    <p:titleStyle>
      <a:lvl1pPr algn="l" rtl="0" eaLnBrk="0" fontAlgn="base" hangingPunct="0">
        <a:lnSpc>
          <a:spcPct val="85000"/>
        </a:lnSpc>
        <a:spcBef>
          <a:spcPct val="0"/>
        </a:spcBef>
        <a:spcAft>
          <a:spcPct val="0"/>
        </a:spcAft>
        <a:defRPr sz="3600">
          <a:solidFill>
            <a:schemeClr val="bg2"/>
          </a:solidFill>
          <a:latin typeface="+mj-lt"/>
          <a:ea typeface="+mj-ea"/>
          <a:cs typeface="+mj-cs"/>
        </a:defRPr>
      </a:lvl1pPr>
      <a:lvl2pPr algn="l" rtl="0" eaLnBrk="0" fontAlgn="base" hangingPunct="0">
        <a:lnSpc>
          <a:spcPct val="85000"/>
        </a:lnSpc>
        <a:spcBef>
          <a:spcPct val="0"/>
        </a:spcBef>
        <a:spcAft>
          <a:spcPct val="0"/>
        </a:spcAft>
        <a:defRPr sz="3600">
          <a:solidFill>
            <a:schemeClr val="bg2"/>
          </a:solidFill>
          <a:latin typeface="Arial" charset="0"/>
        </a:defRPr>
      </a:lvl2pPr>
      <a:lvl3pPr algn="l" rtl="0" eaLnBrk="0" fontAlgn="base" hangingPunct="0">
        <a:lnSpc>
          <a:spcPct val="85000"/>
        </a:lnSpc>
        <a:spcBef>
          <a:spcPct val="0"/>
        </a:spcBef>
        <a:spcAft>
          <a:spcPct val="0"/>
        </a:spcAft>
        <a:defRPr sz="3600">
          <a:solidFill>
            <a:schemeClr val="bg2"/>
          </a:solidFill>
          <a:latin typeface="Arial" charset="0"/>
        </a:defRPr>
      </a:lvl3pPr>
      <a:lvl4pPr algn="l" rtl="0" eaLnBrk="0" fontAlgn="base" hangingPunct="0">
        <a:lnSpc>
          <a:spcPct val="85000"/>
        </a:lnSpc>
        <a:spcBef>
          <a:spcPct val="0"/>
        </a:spcBef>
        <a:spcAft>
          <a:spcPct val="0"/>
        </a:spcAft>
        <a:defRPr sz="3600">
          <a:solidFill>
            <a:schemeClr val="bg2"/>
          </a:solidFill>
          <a:latin typeface="Arial" charset="0"/>
        </a:defRPr>
      </a:lvl4pPr>
      <a:lvl5pPr algn="l" rtl="0" eaLnBrk="0" fontAlgn="base" hangingPunct="0">
        <a:lnSpc>
          <a:spcPct val="85000"/>
        </a:lnSpc>
        <a:spcBef>
          <a:spcPct val="0"/>
        </a:spcBef>
        <a:spcAft>
          <a:spcPct val="0"/>
        </a:spcAft>
        <a:defRPr sz="3600">
          <a:solidFill>
            <a:schemeClr val="bg2"/>
          </a:solidFill>
          <a:latin typeface="Arial" charset="0"/>
        </a:defRPr>
      </a:lvl5pPr>
      <a:lvl6pPr marL="457200" algn="l" rtl="0" fontAlgn="base">
        <a:lnSpc>
          <a:spcPct val="85000"/>
        </a:lnSpc>
        <a:spcBef>
          <a:spcPct val="0"/>
        </a:spcBef>
        <a:spcAft>
          <a:spcPct val="0"/>
        </a:spcAft>
        <a:defRPr sz="3600">
          <a:solidFill>
            <a:schemeClr val="bg2"/>
          </a:solidFill>
          <a:latin typeface="Arial" charset="0"/>
        </a:defRPr>
      </a:lvl6pPr>
      <a:lvl7pPr marL="914400" algn="l" rtl="0" fontAlgn="base">
        <a:lnSpc>
          <a:spcPct val="85000"/>
        </a:lnSpc>
        <a:spcBef>
          <a:spcPct val="0"/>
        </a:spcBef>
        <a:spcAft>
          <a:spcPct val="0"/>
        </a:spcAft>
        <a:defRPr sz="3600">
          <a:solidFill>
            <a:schemeClr val="bg2"/>
          </a:solidFill>
          <a:latin typeface="Arial" charset="0"/>
        </a:defRPr>
      </a:lvl7pPr>
      <a:lvl8pPr marL="1371600" algn="l" rtl="0" fontAlgn="base">
        <a:lnSpc>
          <a:spcPct val="85000"/>
        </a:lnSpc>
        <a:spcBef>
          <a:spcPct val="0"/>
        </a:spcBef>
        <a:spcAft>
          <a:spcPct val="0"/>
        </a:spcAft>
        <a:defRPr sz="3600">
          <a:solidFill>
            <a:schemeClr val="bg2"/>
          </a:solidFill>
          <a:latin typeface="Arial" charset="0"/>
        </a:defRPr>
      </a:lvl8pPr>
      <a:lvl9pPr marL="1828800" algn="l" rtl="0" fontAlgn="base">
        <a:lnSpc>
          <a:spcPct val="85000"/>
        </a:lnSpc>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bg2"/>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bg2"/>
          </a:solidFill>
          <a:latin typeface="+mn-lt"/>
        </a:defRPr>
      </a:lvl3pPr>
      <a:lvl4pPr marL="1600200" indent="-228600" algn="l" rtl="0" eaLnBrk="0" fontAlgn="base" hangingPunct="0">
        <a:spcBef>
          <a:spcPct val="20000"/>
        </a:spcBef>
        <a:spcAft>
          <a:spcPct val="0"/>
        </a:spcAft>
        <a:buFont typeface="Wingdings" pitchFamily="2" charset="2"/>
        <a:buChar char=""/>
        <a:defRPr>
          <a:solidFill>
            <a:schemeClr val="bg2"/>
          </a:solidFill>
          <a:latin typeface="+mn-lt"/>
        </a:defRPr>
      </a:lvl4pPr>
      <a:lvl5pPr marL="2057400" indent="-228600" algn="l" rtl="0" eaLnBrk="0" fontAlgn="base" hangingPunct="0">
        <a:spcBef>
          <a:spcPct val="20000"/>
        </a:spcBef>
        <a:spcAft>
          <a:spcPct val="0"/>
        </a:spcAft>
        <a:buFont typeface="Wingdings" pitchFamily="2" charset="2"/>
        <a:buChar char=""/>
        <a:defRPr sz="1600">
          <a:solidFill>
            <a:schemeClr val="bg2"/>
          </a:solidFill>
          <a:latin typeface="+mn-lt"/>
        </a:defRPr>
      </a:lvl5pPr>
      <a:lvl6pPr marL="2514600" indent="-228600" algn="l" rtl="0" fontAlgn="base">
        <a:spcBef>
          <a:spcPct val="20000"/>
        </a:spcBef>
        <a:spcAft>
          <a:spcPct val="0"/>
        </a:spcAft>
        <a:buFont typeface="Wingdings" pitchFamily="2" charset="2"/>
        <a:buChar char=""/>
        <a:defRPr sz="1600">
          <a:solidFill>
            <a:schemeClr val="bg2"/>
          </a:solidFill>
          <a:latin typeface="+mn-lt"/>
        </a:defRPr>
      </a:lvl6pPr>
      <a:lvl7pPr marL="2971800" indent="-228600" algn="l" rtl="0" fontAlgn="base">
        <a:spcBef>
          <a:spcPct val="20000"/>
        </a:spcBef>
        <a:spcAft>
          <a:spcPct val="0"/>
        </a:spcAft>
        <a:buFont typeface="Wingdings" pitchFamily="2" charset="2"/>
        <a:buChar char=""/>
        <a:defRPr sz="1600">
          <a:solidFill>
            <a:schemeClr val="bg2"/>
          </a:solidFill>
          <a:latin typeface="+mn-lt"/>
        </a:defRPr>
      </a:lvl7pPr>
      <a:lvl8pPr marL="3429000" indent="-228600" algn="l" rtl="0" fontAlgn="base">
        <a:spcBef>
          <a:spcPct val="20000"/>
        </a:spcBef>
        <a:spcAft>
          <a:spcPct val="0"/>
        </a:spcAft>
        <a:buFont typeface="Wingdings" pitchFamily="2" charset="2"/>
        <a:buChar char=""/>
        <a:defRPr sz="1600">
          <a:solidFill>
            <a:schemeClr val="bg2"/>
          </a:solidFill>
          <a:latin typeface="+mn-lt"/>
        </a:defRPr>
      </a:lvl8pPr>
      <a:lvl9pPr marL="3886200" indent="-228600" algn="l" rtl="0" fontAlgn="base">
        <a:spcBef>
          <a:spcPct val="20000"/>
        </a:spcBef>
        <a:spcAft>
          <a:spcPct val="0"/>
        </a:spcAft>
        <a:buFont typeface="Wingdings" pitchFamily="2" charset="2"/>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r>
              <a:rPr lang="en-GB" smtClean="0"/>
              <a:t>Enterprise and its Business Environment © Goodfellow Publishers 2016</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E2A3CA14-7A18-43C9-A14C-B1E6F93FF1AE}" type="slidenum">
              <a:rPr lang="en-US"/>
              <a:pPr>
                <a:defRPr/>
              </a:pPr>
              <a:t>‹#›</a:t>
            </a:fld>
            <a:endParaRPr lang="en-US"/>
          </a:p>
        </p:txBody>
      </p:sp>
      <p:sp>
        <p:nvSpPr>
          <p:cNvPr id="6151" name="Line 7"/>
          <p:cNvSpPr>
            <a:spLocks noChangeShapeType="1"/>
          </p:cNvSpPr>
          <p:nvPr/>
        </p:nvSpPr>
        <p:spPr bwMode="auto">
          <a:xfrm>
            <a:off x="495300" y="1447800"/>
            <a:ext cx="8153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smtClean="0">
              <a:solidFill>
                <a:srgbClr val="000000"/>
              </a:solidFill>
              <a:latin typeface="Arial" charset="0"/>
            </a:endParaRPr>
          </a:p>
        </p:txBody>
      </p:sp>
    </p:spTree>
    <p:extLst>
      <p:ext uri="{BB962C8B-B14F-4D97-AF65-F5344CB8AC3E}">
        <p14:creationId xmlns:p14="http://schemas.microsoft.com/office/powerpoint/2010/main" val="984168893"/>
      </p:ext>
    </p:extLst>
  </p:cSld>
  <p:clrMap bg1="dk2" tx1="lt1" bg2="dk1" tx2="lt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5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8.xml"/><Relationship Id="rId7" Type="http://schemas.openxmlformats.org/officeDocument/2006/relationships/oleObject" Target="../embeddings/oleObject3.bin"/><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7.emf"/><Relationship Id="rId4" Type="http://schemas.openxmlformats.org/officeDocument/2006/relationships/oleObject" Target="../embeddings/oleObject1.bin"/><Relationship Id="rId9"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7.xml"/><Relationship Id="rId1" Type="http://schemas.openxmlformats.org/officeDocument/2006/relationships/slideLayout" Target="../slideLayouts/slideLayout51.xml"/><Relationship Id="rId5" Type="http://schemas.openxmlformats.org/officeDocument/2006/relationships/image" Target="../media/image33.gif"/><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hyperlink" Target="http://www.youtube.com/watch?v=u6XAPnuFjJc" TargetMode="Externa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27584" y="1932022"/>
            <a:ext cx="7560840" cy="707886"/>
          </a:xfrm>
          <a:prstGeom prst="rect">
            <a:avLst/>
          </a:prstGeom>
          <a:noFill/>
          <a:ln w="9525">
            <a:noFill/>
            <a:miter lim="800000"/>
            <a:headEnd/>
            <a:tailEnd/>
          </a:ln>
        </p:spPr>
        <p:txBody>
          <a:bodyPr wrap="square">
            <a:spAutoFit/>
          </a:bodyPr>
          <a:lstStyle/>
          <a:p>
            <a:pPr algn="ctr">
              <a:spcBef>
                <a:spcPct val="50000"/>
              </a:spcBef>
            </a:pPr>
            <a:r>
              <a:rPr lang="en-GB" sz="4000" dirty="0" smtClean="0">
                <a:solidFill>
                  <a:srgbClr val="FFFFFF"/>
                </a:solidFill>
                <a:latin typeface="+mj-lt"/>
              </a:rPr>
              <a:t>Operations Management</a:t>
            </a:r>
            <a:endParaRPr lang="en-GB" sz="4000" dirty="0">
              <a:solidFill>
                <a:srgbClr val="FFFFFF"/>
              </a:solidFill>
              <a:latin typeface="+mj-lt"/>
            </a:endParaRP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38210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88620071"/>
              </p:ext>
            </p:extLst>
          </p:nvPr>
        </p:nvGraphicFramePr>
        <p:xfrm>
          <a:off x="1835696" y="1700808"/>
          <a:ext cx="5829550" cy="4616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85"/>
          <p:cNvSpPr txBox="1">
            <a:spLocks noChangeArrowheads="1"/>
          </p:cNvSpPr>
          <p:nvPr/>
        </p:nvSpPr>
        <p:spPr bwMode="auto">
          <a:xfrm>
            <a:off x="467544" y="908893"/>
            <a:ext cx="7992888" cy="584775"/>
          </a:xfrm>
          <a:prstGeom prst="rect">
            <a:avLst/>
          </a:prstGeom>
          <a:noFill/>
        </p:spPr>
        <p:txBody>
          <a:bodyPr wrap="square" rtlCol="0">
            <a:spAutoFit/>
          </a:bodyPr>
          <a:lstStyle>
            <a:defPPr>
              <a:defRPr lang="en-US"/>
            </a:defPPr>
            <a:lvl1pPr>
              <a:defRPr sz="3200" b="1"/>
            </a:lvl1pPr>
          </a:lstStyle>
          <a:p>
            <a:r>
              <a:rPr lang="en-GB" b="0" dirty="0" smtClean="0">
                <a:solidFill>
                  <a:srgbClr val="FFFFFF"/>
                </a:solidFill>
                <a:latin typeface="+mj-lt"/>
              </a:rPr>
              <a:t>Core functions of Operations </a:t>
            </a:r>
            <a:r>
              <a:rPr lang="en-GB" b="0" dirty="0">
                <a:solidFill>
                  <a:srgbClr val="FFFFFF"/>
                </a:solidFill>
                <a:latin typeface="+mj-lt"/>
              </a:rPr>
              <a:t>Management</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850226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6" name="TextBox 21"/>
          <p:cNvSpPr txBox="1">
            <a:spLocks noChangeArrowheads="1"/>
          </p:cNvSpPr>
          <p:nvPr/>
        </p:nvSpPr>
        <p:spPr bwMode="auto">
          <a:xfrm>
            <a:off x="484632" y="527574"/>
            <a:ext cx="8659368" cy="954107"/>
          </a:xfrm>
          <a:prstGeom prst="rect">
            <a:avLst/>
          </a:prstGeom>
          <a:noFill/>
          <a:ln w="9525">
            <a:noFill/>
            <a:miter lim="800000"/>
            <a:headEnd/>
            <a:tailEnd/>
          </a:ln>
          <a:scene3d>
            <a:camera prst="orthographicFront"/>
            <a:lightRig rig="threePt" dir="t"/>
          </a:scene3d>
          <a:sp3d>
            <a:bevelT/>
          </a:sp3d>
        </p:spPr>
        <p:txBody>
          <a:bodyPr wrap="square">
            <a:spAutoFit/>
          </a:bodyPr>
          <a:lstStyle/>
          <a:p>
            <a:r>
              <a:rPr lang="en-US" sz="2800" b="1" dirty="0" smtClean="0">
                <a:solidFill>
                  <a:srgbClr val="FFFFFF"/>
                </a:solidFill>
                <a:latin typeface="+mj-lt"/>
              </a:rPr>
              <a:t>Inter-functional </a:t>
            </a:r>
            <a:r>
              <a:rPr lang="en-US" sz="2800" b="1" dirty="0">
                <a:solidFill>
                  <a:srgbClr val="FFFFFF"/>
                </a:solidFill>
                <a:latin typeface="+mj-lt"/>
              </a:rPr>
              <a:t>relationships between </a:t>
            </a:r>
            <a:r>
              <a:rPr lang="en-US" sz="2800" b="1" dirty="0" smtClean="0">
                <a:solidFill>
                  <a:srgbClr val="FFFFFF"/>
                </a:solidFill>
                <a:latin typeface="+mj-lt"/>
              </a:rPr>
              <a:t>operations</a:t>
            </a:r>
            <a:br>
              <a:rPr lang="en-US" sz="2800" b="1" dirty="0" smtClean="0">
                <a:solidFill>
                  <a:srgbClr val="FFFFFF"/>
                </a:solidFill>
                <a:latin typeface="+mj-lt"/>
              </a:rPr>
            </a:br>
            <a:r>
              <a:rPr lang="en-US" sz="2800" b="1" dirty="0" smtClean="0">
                <a:solidFill>
                  <a:srgbClr val="FFFFFF"/>
                </a:solidFill>
                <a:latin typeface="+mj-lt"/>
              </a:rPr>
              <a:t>and </a:t>
            </a:r>
            <a:r>
              <a:rPr lang="en-US" sz="2800" b="1" dirty="0">
                <a:solidFill>
                  <a:srgbClr val="FFFFFF"/>
                </a:solidFill>
                <a:latin typeface="+mj-lt"/>
              </a:rPr>
              <a:t>other functions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484784"/>
            <a:ext cx="8626475"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97036824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77" name="Text Box 21"/>
          <p:cNvSpPr txBox="1">
            <a:spLocks noChangeArrowheads="1"/>
          </p:cNvSpPr>
          <p:nvPr/>
        </p:nvSpPr>
        <p:spPr bwMode="auto">
          <a:xfrm>
            <a:off x="539552" y="836712"/>
            <a:ext cx="8208912" cy="584775"/>
          </a:xfrm>
          <a:prstGeom prst="rect">
            <a:avLst/>
          </a:prstGeom>
          <a:noFill/>
        </p:spPr>
        <p:txBody>
          <a:bodyPr wrap="square" rtlCol="0">
            <a:spAutoFit/>
          </a:bodyPr>
          <a:lstStyle>
            <a:defPPr>
              <a:defRPr lang="en-US"/>
            </a:defPPr>
            <a:lvl1pPr algn="ctr">
              <a:defRPr sz="3200" b="1"/>
            </a:lvl1pPr>
          </a:lstStyle>
          <a:p>
            <a:pPr algn="l"/>
            <a:r>
              <a:rPr lang="en-US" b="0" dirty="0">
                <a:solidFill>
                  <a:srgbClr val="FFFFFF"/>
                </a:solidFill>
                <a:latin typeface="+mj-lt"/>
              </a:rPr>
              <a:t>The product and service design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61" y="1700808"/>
            <a:ext cx="820280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8735314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3" name="Text Box 88"/>
          <p:cNvSpPr txBox="1">
            <a:spLocks noChangeArrowheads="1"/>
          </p:cNvSpPr>
          <p:nvPr/>
        </p:nvSpPr>
        <p:spPr bwMode="auto">
          <a:xfrm>
            <a:off x="467544" y="836712"/>
            <a:ext cx="8208911" cy="553998"/>
          </a:xfrm>
          <a:prstGeom prst="rect">
            <a:avLst/>
          </a:prstGeom>
          <a:noFill/>
          <a:ln w="9525">
            <a:noFill/>
            <a:miter lim="800000"/>
            <a:headEnd/>
            <a:tailEnd type="none" w="sm" len="med"/>
          </a:ln>
        </p:spPr>
        <p:txBody>
          <a:bodyPr wrap="square">
            <a:spAutoFit/>
          </a:bodyPr>
          <a:lstStyle/>
          <a:p>
            <a:pPr eaLnBrk="0" hangingPunct="0"/>
            <a:r>
              <a:rPr lang="en-US" sz="3000" dirty="0">
                <a:solidFill>
                  <a:srgbClr val="FFFFFF"/>
                </a:solidFill>
                <a:latin typeface="+mj-lt"/>
              </a:rPr>
              <a:t>The effects of the product / service life cycle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1556792"/>
            <a:ext cx="813690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50268228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 name="Rectangle 3"/>
          <p:cNvSpPr>
            <a:spLocks noChangeArrowheads="1"/>
          </p:cNvSpPr>
          <p:nvPr/>
        </p:nvSpPr>
        <p:spPr bwMode="auto">
          <a:xfrm>
            <a:off x="3419475" y="1774489"/>
            <a:ext cx="4627563" cy="4125913"/>
          </a:xfrm>
          <a:prstGeom prst="rect">
            <a:avLst/>
          </a:prstGeom>
          <a:solidFill>
            <a:srgbClr val="CCCCFF"/>
          </a:soli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266" name="Text Box 2"/>
          <p:cNvSpPr txBox="1">
            <a:spLocks noChangeArrowheads="1"/>
          </p:cNvSpPr>
          <p:nvPr/>
        </p:nvSpPr>
        <p:spPr bwMode="auto">
          <a:xfrm rot="16200000" flipH="1">
            <a:off x="2466181" y="1934034"/>
            <a:ext cx="1311275" cy="366712"/>
          </a:xfrm>
          <a:prstGeom prst="rect">
            <a:avLst/>
          </a:prstGeom>
          <a:noFill/>
          <a:ln w="9525">
            <a:noFill/>
            <a:miter lim="800000"/>
            <a:headEnd/>
            <a:tailEnd/>
          </a:ln>
        </p:spPr>
        <p:txBody>
          <a:bodyPr>
            <a:spAutoFit/>
          </a:bodyPr>
          <a:lstStyle/>
          <a:p>
            <a:pPr algn="ctr">
              <a:spcBef>
                <a:spcPct val="50000"/>
              </a:spcBef>
            </a:pPr>
            <a:r>
              <a:rPr lang="en-GB" sz="1800" b="0" dirty="0">
                <a:solidFill>
                  <a:srgbClr val="FFFFFF"/>
                </a:solidFill>
                <a:latin typeface="Calibri" panose="020F0502020204030204" pitchFamily="34" charset="0"/>
              </a:rPr>
              <a:t>High</a:t>
            </a:r>
            <a:endParaRPr lang="en-US" sz="1800" b="0" dirty="0">
              <a:solidFill>
                <a:srgbClr val="FFFFFF"/>
              </a:solidFill>
              <a:latin typeface="Calibri" panose="020F0502020204030204" pitchFamily="34" charset="0"/>
            </a:endParaRPr>
          </a:p>
        </p:txBody>
      </p:sp>
      <p:sp>
        <p:nvSpPr>
          <p:cNvPr id="11268" name="Text Box 4"/>
          <p:cNvSpPr txBox="1">
            <a:spLocks noChangeArrowheads="1"/>
          </p:cNvSpPr>
          <p:nvPr/>
        </p:nvSpPr>
        <p:spPr bwMode="auto">
          <a:xfrm>
            <a:off x="4754563" y="5957552"/>
            <a:ext cx="1944687" cy="366712"/>
          </a:xfrm>
          <a:prstGeom prst="rect">
            <a:avLst/>
          </a:prstGeom>
          <a:noFill/>
          <a:ln w="9525">
            <a:noFill/>
            <a:miter lim="800000"/>
            <a:headEnd/>
            <a:tailEnd/>
          </a:ln>
        </p:spPr>
        <p:txBody>
          <a:bodyPr>
            <a:spAutoFit/>
          </a:bodyPr>
          <a:lstStyle/>
          <a:p>
            <a:pPr algn="ctr">
              <a:spcBef>
                <a:spcPct val="50000"/>
              </a:spcBef>
            </a:pPr>
            <a:r>
              <a:rPr lang="en-GB" sz="1800" b="0">
                <a:solidFill>
                  <a:srgbClr val="FFFFFF"/>
                </a:solidFill>
                <a:latin typeface="Calibri" panose="020F0502020204030204" pitchFamily="34" charset="0"/>
              </a:rPr>
              <a:t>Volume</a:t>
            </a:r>
            <a:endParaRPr lang="en-US" sz="1800" b="0">
              <a:solidFill>
                <a:srgbClr val="FFFFFF"/>
              </a:solidFill>
              <a:latin typeface="Calibri" panose="020F0502020204030204" pitchFamily="34" charset="0"/>
            </a:endParaRPr>
          </a:p>
        </p:txBody>
      </p:sp>
      <p:sp>
        <p:nvSpPr>
          <p:cNvPr id="11269" name="Line 5"/>
          <p:cNvSpPr>
            <a:spLocks noChangeShapeType="1"/>
          </p:cNvSpPr>
          <p:nvPr/>
        </p:nvSpPr>
        <p:spPr bwMode="auto">
          <a:xfrm flipH="1">
            <a:off x="4129088" y="6182977"/>
            <a:ext cx="906462" cy="0"/>
          </a:xfrm>
          <a:prstGeom prst="line">
            <a:avLst/>
          </a:prstGeom>
          <a:noFill/>
          <a:ln w="38100">
            <a:solidFill>
              <a:schemeClr val="tx1"/>
            </a:solidFill>
            <a:round/>
            <a:headEnd/>
            <a:tailEnd type="stealth" w="lg" len="lg"/>
          </a:ln>
        </p:spPr>
        <p:txBody>
          <a:bodyPr/>
          <a:lstStyle/>
          <a:p>
            <a:endParaRPr lang="en-GB">
              <a:solidFill>
                <a:schemeClr val="bg2"/>
              </a:solidFill>
              <a:latin typeface="Calibri" panose="020F0502020204030204" pitchFamily="34" charset="0"/>
            </a:endParaRPr>
          </a:p>
        </p:txBody>
      </p:sp>
      <p:sp>
        <p:nvSpPr>
          <p:cNvPr id="11270" name="Text Box 6"/>
          <p:cNvSpPr txBox="1">
            <a:spLocks noChangeArrowheads="1"/>
          </p:cNvSpPr>
          <p:nvPr/>
        </p:nvSpPr>
        <p:spPr bwMode="auto">
          <a:xfrm>
            <a:off x="2767013" y="5957552"/>
            <a:ext cx="1944687" cy="366712"/>
          </a:xfrm>
          <a:prstGeom prst="rect">
            <a:avLst/>
          </a:prstGeom>
          <a:noFill/>
          <a:ln w="9525">
            <a:noFill/>
            <a:miter lim="800000"/>
            <a:headEnd/>
            <a:tailEnd/>
          </a:ln>
        </p:spPr>
        <p:txBody>
          <a:bodyPr>
            <a:spAutoFit/>
          </a:bodyPr>
          <a:lstStyle/>
          <a:p>
            <a:pPr algn="ctr">
              <a:spcBef>
                <a:spcPct val="50000"/>
              </a:spcBef>
            </a:pPr>
            <a:r>
              <a:rPr lang="en-GB" sz="1800" b="0">
                <a:solidFill>
                  <a:srgbClr val="FFFFFF"/>
                </a:solidFill>
                <a:latin typeface="Calibri" panose="020F0502020204030204" pitchFamily="34" charset="0"/>
              </a:rPr>
              <a:t>Low</a:t>
            </a:r>
            <a:endParaRPr lang="en-US" sz="1800" b="0">
              <a:solidFill>
                <a:srgbClr val="FFFFFF"/>
              </a:solidFill>
              <a:latin typeface="Calibri" panose="020F0502020204030204" pitchFamily="34" charset="0"/>
            </a:endParaRPr>
          </a:p>
        </p:txBody>
      </p:sp>
      <p:sp>
        <p:nvSpPr>
          <p:cNvPr id="11271" name="Line 7"/>
          <p:cNvSpPr>
            <a:spLocks noChangeShapeType="1"/>
          </p:cNvSpPr>
          <p:nvPr/>
        </p:nvSpPr>
        <p:spPr bwMode="auto">
          <a:xfrm>
            <a:off x="6489700" y="6182977"/>
            <a:ext cx="908050" cy="0"/>
          </a:xfrm>
          <a:prstGeom prst="line">
            <a:avLst/>
          </a:prstGeom>
          <a:noFill/>
          <a:ln w="38100">
            <a:solidFill>
              <a:schemeClr val="tx1"/>
            </a:solidFill>
            <a:round/>
            <a:headEnd/>
            <a:tailEnd type="stealth" w="lg" len="lg"/>
          </a:ln>
        </p:spPr>
        <p:txBody>
          <a:bodyPr/>
          <a:lstStyle/>
          <a:p>
            <a:endParaRPr lang="en-GB">
              <a:solidFill>
                <a:schemeClr val="bg2"/>
              </a:solidFill>
              <a:latin typeface="Calibri" panose="020F0502020204030204" pitchFamily="34" charset="0"/>
            </a:endParaRPr>
          </a:p>
        </p:txBody>
      </p:sp>
      <p:sp>
        <p:nvSpPr>
          <p:cNvPr id="11272" name="Text Box 8"/>
          <p:cNvSpPr txBox="1">
            <a:spLocks noChangeArrowheads="1"/>
          </p:cNvSpPr>
          <p:nvPr/>
        </p:nvSpPr>
        <p:spPr bwMode="auto">
          <a:xfrm flipH="1">
            <a:off x="6958807" y="5927771"/>
            <a:ext cx="1944687" cy="366713"/>
          </a:xfrm>
          <a:prstGeom prst="rect">
            <a:avLst/>
          </a:prstGeom>
          <a:noFill/>
          <a:ln w="9525">
            <a:noFill/>
            <a:miter lim="800000"/>
            <a:headEnd/>
            <a:tailEnd/>
          </a:ln>
        </p:spPr>
        <p:txBody>
          <a:bodyPr>
            <a:spAutoFit/>
          </a:bodyPr>
          <a:lstStyle/>
          <a:p>
            <a:pPr algn="ctr">
              <a:spcBef>
                <a:spcPct val="50000"/>
              </a:spcBef>
            </a:pPr>
            <a:r>
              <a:rPr lang="en-GB" sz="1800" b="0">
                <a:solidFill>
                  <a:srgbClr val="FFFFFF"/>
                </a:solidFill>
                <a:latin typeface="Calibri" panose="020F0502020204030204" pitchFamily="34" charset="0"/>
              </a:rPr>
              <a:t>High</a:t>
            </a:r>
            <a:endParaRPr lang="en-US" sz="1800" b="0">
              <a:solidFill>
                <a:srgbClr val="FFFFFF"/>
              </a:solidFill>
              <a:latin typeface="Calibri" panose="020F0502020204030204" pitchFamily="34" charset="0"/>
            </a:endParaRPr>
          </a:p>
        </p:txBody>
      </p:sp>
      <p:sp>
        <p:nvSpPr>
          <p:cNvPr id="11273" name="Text Box 9"/>
          <p:cNvSpPr txBox="1">
            <a:spLocks noChangeArrowheads="1"/>
          </p:cNvSpPr>
          <p:nvPr/>
        </p:nvSpPr>
        <p:spPr bwMode="auto">
          <a:xfrm rot="-5400000">
            <a:off x="2286000" y="3830302"/>
            <a:ext cx="1652588" cy="366712"/>
          </a:xfrm>
          <a:prstGeom prst="rect">
            <a:avLst/>
          </a:prstGeom>
          <a:noFill/>
          <a:ln w="9525">
            <a:noFill/>
            <a:miter lim="800000"/>
            <a:headEnd/>
            <a:tailEnd/>
          </a:ln>
        </p:spPr>
        <p:txBody>
          <a:bodyPr>
            <a:spAutoFit/>
          </a:bodyPr>
          <a:lstStyle/>
          <a:p>
            <a:pPr algn="ctr">
              <a:spcBef>
                <a:spcPct val="50000"/>
              </a:spcBef>
            </a:pPr>
            <a:r>
              <a:rPr lang="en-GB" sz="1800" b="0">
                <a:solidFill>
                  <a:srgbClr val="FFFFFF"/>
                </a:solidFill>
                <a:latin typeface="Calibri" panose="020F0502020204030204" pitchFamily="34" charset="0"/>
              </a:rPr>
              <a:t>Variety</a:t>
            </a:r>
            <a:endParaRPr lang="en-US" sz="1800" b="0">
              <a:solidFill>
                <a:srgbClr val="FFFFFF"/>
              </a:solidFill>
              <a:latin typeface="Calibri" panose="020F0502020204030204" pitchFamily="34" charset="0"/>
            </a:endParaRPr>
          </a:p>
        </p:txBody>
      </p:sp>
      <p:sp>
        <p:nvSpPr>
          <p:cNvPr id="11274" name="Line 10"/>
          <p:cNvSpPr>
            <a:spLocks noChangeShapeType="1"/>
          </p:cNvSpPr>
          <p:nvPr/>
        </p:nvSpPr>
        <p:spPr bwMode="auto">
          <a:xfrm rot="16200000" flipH="1">
            <a:off x="2751137" y="4927265"/>
            <a:ext cx="771525" cy="0"/>
          </a:xfrm>
          <a:prstGeom prst="line">
            <a:avLst/>
          </a:prstGeom>
          <a:noFill/>
          <a:ln w="38100">
            <a:solidFill>
              <a:schemeClr val="bg2"/>
            </a:solidFill>
            <a:round/>
            <a:headEnd/>
            <a:tailEnd type="stealth" w="lg" len="lg"/>
          </a:ln>
        </p:spPr>
        <p:txBody>
          <a:bodyPr/>
          <a:lstStyle/>
          <a:p>
            <a:endParaRPr lang="en-GB">
              <a:solidFill>
                <a:schemeClr val="bg2"/>
              </a:solidFill>
              <a:latin typeface="Calibri" panose="020F0502020204030204" pitchFamily="34" charset="0"/>
            </a:endParaRPr>
          </a:p>
        </p:txBody>
      </p:sp>
      <p:grpSp>
        <p:nvGrpSpPr>
          <p:cNvPr id="2" name="Group 11"/>
          <p:cNvGrpSpPr>
            <a:grpSpLocks/>
          </p:cNvGrpSpPr>
          <p:nvPr/>
        </p:nvGrpSpPr>
        <p:grpSpPr bwMode="auto">
          <a:xfrm>
            <a:off x="3314700" y="1845927"/>
            <a:ext cx="1425575" cy="963612"/>
            <a:chOff x="2088" y="935"/>
            <a:chExt cx="898" cy="607"/>
          </a:xfrm>
        </p:grpSpPr>
        <p:sp>
          <p:nvSpPr>
            <p:cNvPr id="11304" name="Rectangle 12"/>
            <p:cNvSpPr>
              <a:spLocks noChangeArrowheads="1"/>
            </p:cNvSpPr>
            <p:nvPr/>
          </p:nvSpPr>
          <p:spPr bwMode="auto">
            <a:xfrm>
              <a:off x="2186" y="935"/>
              <a:ext cx="698" cy="607"/>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305" name="Text Box 13"/>
            <p:cNvSpPr txBox="1">
              <a:spLocks noChangeArrowheads="1"/>
            </p:cNvSpPr>
            <p:nvPr/>
          </p:nvSpPr>
          <p:spPr bwMode="auto">
            <a:xfrm>
              <a:off x="2088" y="998"/>
              <a:ext cx="898" cy="231"/>
            </a:xfrm>
            <a:prstGeom prst="rect">
              <a:avLst/>
            </a:prstGeom>
            <a:noFill/>
            <a:ln w="9525">
              <a:noFill/>
              <a:miter lim="800000"/>
              <a:headEnd/>
              <a:tailEnd/>
            </a:ln>
          </p:spPr>
          <p:txBody>
            <a:bodyPr>
              <a:spAutoFit/>
            </a:bodyPr>
            <a:lstStyle/>
            <a:p>
              <a:pPr algn="ctr">
                <a:spcBef>
                  <a:spcPct val="50000"/>
                </a:spcBef>
              </a:pPr>
              <a:r>
                <a:rPr lang="en-GB" sz="1800" b="0" dirty="0">
                  <a:solidFill>
                    <a:schemeClr val="bg2"/>
                  </a:solidFill>
                  <a:latin typeface="Calibri" panose="020F0502020204030204" pitchFamily="34" charset="0"/>
                </a:rPr>
                <a:t>Project</a:t>
              </a:r>
              <a:endParaRPr lang="en-US" sz="1800" b="0" dirty="0">
                <a:solidFill>
                  <a:schemeClr val="bg2"/>
                </a:solidFill>
                <a:latin typeface="Calibri" panose="020F0502020204030204" pitchFamily="34" charset="0"/>
              </a:endParaRPr>
            </a:p>
          </p:txBody>
        </p:sp>
      </p:grpSp>
      <p:sp>
        <p:nvSpPr>
          <p:cNvPr id="11276" name="Text Box 14"/>
          <p:cNvSpPr txBox="1">
            <a:spLocks noChangeArrowheads="1"/>
          </p:cNvSpPr>
          <p:nvPr/>
        </p:nvSpPr>
        <p:spPr bwMode="auto">
          <a:xfrm rot="-5400000">
            <a:off x="2284413" y="5517814"/>
            <a:ext cx="1652587" cy="366713"/>
          </a:xfrm>
          <a:prstGeom prst="rect">
            <a:avLst/>
          </a:prstGeom>
          <a:noFill/>
          <a:ln w="9525">
            <a:noFill/>
            <a:miter lim="800000"/>
            <a:headEnd/>
            <a:tailEnd/>
          </a:ln>
        </p:spPr>
        <p:txBody>
          <a:bodyPr>
            <a:spAutoFit/>
          </a:bodyPr>
          <a:lstStyle/>
          <a:p>
            <a:pPr algn="ctr">
              <a:spcBef>
                <a:spcPct val="50000"/>
              </a:spcBef>
            </a:pPr>
            <a:r>
              <a:rPr lang="en-GB" sz="1800" b="0">
                <a:solidFill>
                  <a:srgbClr val="FFFFFF"/>
                </a:solidFill>
                <a:latin typeface="Calibri" panose="020F0502020204030204" pitchFamily="34" charset="0"/>
              </a:rPr>
              <a:t>Low</a:t>
            </a:r>
            <a:endParaRPr lang="en-US" sz="1800" b="0">
              <a:solidFill>
                <a:srgbClr val="FFFFFF"/>
              </a:solidFill>
              <a:latin typeface="Calibri" panose="020F0502020204030204" pitchFamily="34" charset="0"/>
            </a:endParaRPr>
          </a:p>
        </p:txBody>
      </p:sp>
      <p:sp>
        <p:nvSpPr>
          <p:cNvPr id="11277" name="Line 15"/>
          <p:cNvSpPr>
            <a:spLocks noChangeShapeType="1"/>
          </p:cNvSpPr>
          <p:nvPr/>
        </p:nvSpPr>
        <p:spPr bwMode="auto">
          <a:xfrm rot="-5400000">
            <a:off x="2751931" y="2988281"/>
            <a:ext cx="769938" cy="0"/>
          </a:xfrm>
          <a:prstGeom prst="line">
            <a:avLst/>
          </a:prstGeom>
          <a:noFill/>
          <a:ln w="38100">
            <a:solidFill>
              <a:schemeClr val="bg2"/>
            </a:solidFill>
            <a:round/>
            <a:headEnd/>
            <a:tailEnd type="stealth" w="lg" len="lg"/>
          </a:ln>
        </p:spPr>
        <p:txBody>
          <a:bodyPr/>
          <a:lstStyle/>
          <a:p>
            <a:endParaRPr lang="en-GB">
              <a:solidFill>
                <a:schemeClr val="bg2"/>
              </a:solidFill>
              <a:latin typeface="Calibri" panose="020F0502020204030204" pitchFamily="34" charset="0"/>
            </a:endParaRPr>
          </a:p>
        </p:txBody>
      </p:sp>
      <p:sp>
        <p:nvSpPr>
          <p:cNvPr id="11278" name="Text Box 16"/>
          <p:cNvSpPr txBox="1">
            <a:spLocks noChangeArrowheads="1"/>
          </p:cNvSpPr>
          <p:nvPr/>
        </p:nvSpPr>
        <p:spPr bwMode="auto">
          <a:xfrm>
            <a:off x="425071" y="582194"/>
            <a:ext cx="8573257" cy="584775"/>
          </a:xfrm>
          <a:prstGeom prst="rect">
            <a:avLst/>
          </a:prstGeom>
          <a:noFill/>
        </p:spPr>
        <p:txBody>
          <a:bodyPr wrap="square" rtlCol="0">
            <a:spAutoFit/>
          </a:bodyPr>
          <a:lstStyle>
            <a:defPPr>
              <a:defRPr lang="en-US"/>
            </a:defPPr>
            <a:lvl1pPr algn="ctr">
              <a:defRPr sz="3200" b="1"/>
            </a:lvl1pPr>
          </a:lstStyle>
          <a:p>
            <a:pPr algn="l"/>
            <a:r>
              <a:rPr lang="en-GB" b="0" dirty="0" smtClean="0">
                <a:solidFill>
                  <a:srgbClr val="FFFFFF"/>
                </a:solidFill>
                <a:latin typeface="+mj-lt"/>
              </a:rPr>
              <a:t>Products and manufacturing processes</a:t>
            </a:r>
            <a:endParaRPr lang="en-US" b="0" dirty="0">
              <a:solidFill>
                <a:srgbClr val="FFFFFF"/>
              </a:solidFill>
              <a:latin typeface="+mj-lt"/>
            </a:endParaRPr>
          </a:p>
        </p:txBody>
      </p:sp>
      <p:grpSp>
        <p:nvGrpSpPr>
          <p:cNvPr id="11279" name="Group 17"/>
          <p:cNvGrpSpPr>
            <a:grpSpLocks/>
          </p:cNvGrpSpPr>
          <p:nvPr/>
        </p:nvGrpSpPr>
        <p:grpSpPr bwMode="auto">
          <a:xfrm>
            <a:off x="250825" y="1904664"/>
            <a:ext cx="2592388" cy="4108449"/>
            <a:chOff x="158" y="972"/>
            <a:chExt cx="1633" cy="2588"/>
          </a:xfrm>
        </p:grpSpPr>
        <p:sp>
          <p:nvSpPr>
            <p:cNvPr id="11296" name="Text Box 18"/>
            <p:cNvSpPr txBox="1">
              <a:spLocks noChangeArrowheads="1"/>
            </p:cNvSpPr>
            <p:nvPr/>
          </p:nvSpPr>
          <p:spPr bwMode="auto">
            <a:xfrm rot="16200000">
              <a:off x="-25" y="2077"/>
              <a:ext cx="943" cy="233"/>
            </a:xfrm>
            <a:prstGeom prst="rect">
              <a:avLst/>
            </a:prstGeom>
            <a:noFill/>
            <a:ln w="28575">
              <a:noFill/>
              <a:miter lim="800000"/>
              <a:headEnd/>
              <a:tailEnd/>
            </a:ln>
          </p:spPr>
          <p:txBody>
            <a:bodyPr wrap="square">
              <a:spAutoFit/>
            </a:bodyPr>
            <a:lstStyle/>
            <a:p>
              <a:pPr algn="ctr">
                <a:spcBef>
                  <a:spcPct val="50000"/>
                </a:spcBef>
              </a:pPr>
              <a:r>
                <a:rPr lang="en-GB" sz="1800" b="0" dirty="0">
                  <a:solidFill>
                    <a:srgbClr val="FFFFFF"/>
                  </a:solidFill>
                  <a:latin typeface="Calibri" panose="020F0502020204030204" pitchFamily="34" charset="0"/>
                </a:rPr>
                <a:t>Process tasks</a:t>
              </a:r>
              <a:endParaRPr lang="en-US" sz="1800" b="0" dirty="0">
                <a:solidFill>
                  <a:srgbClr val="FFFFFF"/>
                </a:solidFill>
                <a:latin typeface="Calibri" panose="020F0502020204030204" pitchFamily="34" charset="0"/>
              </a:endParaRPr>
            </a:p>
          </p:txBody>
        </p:sp>
        <p:sp>
          <p:nvSpPr>
            <p:cNvPr id="11297" name="Text Box 19"/>
            <p:cNvSpPr txBox="1">
              <a:spLocks noChangeArrowheads="1"/>
            </p:cNvSpPr>
            <p:nvPr/>
          </p:nvSpPr>
          <p:spPr bwMode="auto">
            <a:xfrm rot="16200000">
              <a:off x="746" y="2192"/>
              <a:ext cx="933" cy="233"/>
            </a:xfrm>
            <a:prstGeom prst="rect">
              <a:avLst/>
            </a:prstGeom>
            <a:noFill/>
            <a:ln w="28575">
              <a:noFill/>
              <a:miter lim="800000"/>
              <a:headEnd/>
              <a:tailEnd/>
            </a:ln>
          </p:spPr>
          <p:txBody>
            <a:bodyPr wrap="square">
              <a:spAutoFit/>
            </a:bodyPr>
            <a:lstStyle/>
            <a:p>
              <a:pPr algn="ctr">
                <a:spcBef>
                  <a:spcPct val="50000"/>
                </a:spcBef>
              </a:pPr>
              <a:r>
                <a:rPr lang="en-GB" sz="1800" b="0" dirty="0">
                  <a:solidFill>
                    <a:srgbClr val="FFFFFF"/>
                  </a:solidFill>
                  <a:latin typeface="Calibri" panose="020F0502020204030204" pitchFamily="34" charset="0"/>
                </a:rPr>
                <a:t>Process flow</a:t>
              </a:r>
              <a:endParaRPr lang="en-US" sz="1800" b="0" dirty="0">
                <a:solidFill>
                  <a:srgbClr val="FFFFFF"/>
                </a:solidFill>
                <a:latin typeface="Calibri" panose="020F0502020204030204" pitchFamily="34" charset="0"/>
              </a:endParaRPr>
            </a:p>
          </p:txBody>
        </p:sp>
        <p:sp>
          <p:nvSpPr>
            <p:cNvPr id="11298" name="Line 20"/>
            <p:cNvSpPr>
              <a:spLocks noChangeShapeType="1"/>
            </p:cNvSpPr>
            <p:nvPr/>
          </p:nvSpPr>
          <p:spPr bwMode="auto">
            <a:xfrm>
              <a:off x="566" y="1344"/>
              <a:ext cx="0" cy="1905"/>
            </a:xfrm>
            <a:prstGeom prst="line">
              <a:avLst/>
            </a:prstGeom>
            <a:noFill/>
            <a:ln w="38100">
              <a:solidFill>
                <a:schemeClr val="bg2"/>
              </a:solidFill>
              <a:round/>
              <a:headEnd type="stealth" w="med" len="med"/>
              <a:tailEnd type="stealth" w="med" len="med"/>
            </a:ln>
          </p:spPr>
          <p:txBody>
            <a:bodyPr/>
            <a:lstStyle/>
            <a:p>
              <a:endParaRPr lang="en-GB">
                <a:solidFill>
                  <a:srgbClr val="FFFFFF"/>
                </a:solidFill>
                <a:latin typeface="Calibri" panose="020F0502020204030204" pitchFamily="34" charset="0"/>
              </a:endParaRPr>
            </a:p>
          </p:txBody>
        </p:sp>
        <p:sp>
          <p:nvSpPr>
            <p:cNvPr id="11299" name="Text Box 21"/>
            <p:cNvSpPr txBox="1">
              <a:spLocks noChangeArrowheads="1"/>
            </p:cNvSpPr>
            <p:nvPr/>
          </p:nvSpPr>
          <p:spPr bwMode="auto">
            <a:xfrm>
              <a:off x="249" y="972"/>
              <a:ext cx="635" cy="366"/>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Calibri" panose="020F0502020204030204" pitchFamily="34" charset="0"/>
                </a:rPr>
                <a:t>Diverse/ complex</a:t>
              </a:r>
              <a:endParaRPr lang="en-US" sz="1600" b="0">
                <a:solidFill>
                  <a:srgbClr val="FFFFFF"/>
                </a:solidFill>
                <a:latin typeface="Calibri" panose="020F0502020204030204" pitchFamily="34" charset="0"/>
              </a:endParaRPr>
            </a:p>
          </p:txBody>
        </p:sp>
        <p:sp>
          <p:nvSpPr>
            <p:cNvPr id="11300" name="Text Box 22"/>
            <p:cNvSpPr txBox="1">
              <a:spLocks noChangeArrowheads="1"/>
            </p:cNvSpPr>
            <p:nvPr/>
          </p:nvSpPr>
          <p:spPr bwMode="auto">
            <a:xfrm>
              <a:off x="158" y="3194"/>
              <a:ext cx="771" cy="366"/>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Calibri" panose="020F0502020204030204" pitchFamily="34" charset="0"/>
                </a:rPr>
                <a:t>Repeated/ divided</a:t>
              </a:r>
              <a:endParaRPr lang="en-US" sz="1600" b="0">
                <a:solidFill>
                  <a:srgbClr val="FFFFFF"/>
                </a:solidFill>
                <a:latin typeface="Calibri" panose="020F0502020204030204" pitchFamily="34" charset="0"/>
              </a:endParaRPr>
            </a:p>
          </p:txBody>
        </p:sp>
        <p:sp>
          <p:nvSpPr>
            <p:cNvPr id="11301" name="Line 23"/>
            <p:cNvSpPr>
              <a:spLocks noChangeShapeType="1"/>
            </p:cNvSpPr>
            <p:nvPr/>
          </p:nvSpPr>
          <p:spPr bwMode="auto">
            <a:xfrm>
              <a:off x="1337" y="1344"/>
              <a:ext cx="0" cy="1905"/>
            </a:xfrm>
            <a:prstGeom prst="line">
              <a:avLst/>
            </a:prstGeom>
            <a:noFill/>
            <a:ln w="38100">
              <a:solidFill>
                <a:schemeClr val="bg2"/>
              </a:solidFill>
              <a:round/>
              <a:headEnd type="stealth" w="med" len="med"/>
              <a:tailEnd type="stealth" w="med" len="med"/>
            </a:ln>
          </p:spPr>
          <p:txBody>
            <a:bodyPr/>
            <a:lstStyle/>
            <a:p>
              <a:endParaRPr lang="en-GB">
                <a:solidFill>
                  <a:srgbClr val="FFFFFF"/>
                </a:solidFill>
                <a:latin typeface="Calibri" panose="020F0502020204030204" pitchFamily="34" charset="0"/>
              </a:endParaRPr>
            </a:p>
          </p:txBody>
        </p:sp>
        <p:sp>
          <p:nvSpPr>
            <p:cNvPr id="11302" name="Text Box 24"/>
            <p:cNvSpPr txBox="1">
              <a:spLocks noChangeArrowheads="1"/>
            </p:cNvSpPr>
            <p:nvPr/>
          </p:nvSpPr>
          <p:spPr bwMode="auto">
            <a:xfrm>
              <a:off x="902" y="1044"/>
              <a:ext cx="861" cy="212"/>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Calibri" panose="020F0502020204030204" pitchFamily="34" charset="0"/>
                </a:rPr>
                <a:t>Intermittent</a:t>
              </a:r>
              <a:endParaRPr lang="en-US" sz="1600" b="0">
                <a:solidFill>
                  <a:srgbClr val="FFFFFF"/>
                </a:solidFill>
                <a:latin typeface="Calibri" panose="020F0502020204030204" pitchFamily="34" charset="0"/>
              </a:endParaRPr>
            </a:p>
          </p:txBody>
        </p:sp>
        <p:sp>
          <p:nvSpPr>
            <p:cNvPr id="11303" name="Text Box 25"/>
            <p:cNvSpPr txBox="1">
              <a:spLocks noChangeArrowheads="1"/>
            </p:cNvSpPr>
            <p:nvPr/>
          </p:nvSpPr>
          <p:spPr bwMode="auto">
            <a:xfrm>
              <a:off x="929" y="3254"/>
              <a:ext cx="862" cy="212"/>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Calibri" panose="020F0502020204030204" pitchFamily="34" charset="0"/>
                </a:rPr>
                <a:t>Continuous</a:t>
              </a:r>
              <a:endParaRPr lang="en-US" sz="1600" b="0">
                <a:solidFill>
                  <a:srgbClr val="FFFFFF"/>
                </a:solidFill>
                <a:latin typeface="Calibri" panose="020F0502020204030204" pitchFamily="34" charset="0"/>
              </a:endParaRPr>
            </a:p>
          </p:txBody>
        </p:sp>
      </p:grpSp>
      <p:grpSp>
        <p:nvGrpSpPr>
          <p:cNvPr id="4" name="Group 26"/>
          <p:cNvGrpSpPr>
            <a:grpSpLocks/>
          </p:cNvGrpSpPr>
          <p:nvPr/>
        </p:nvGrpSpPr>
        <p:grpSpPr bwMode="auto">
          <a:xfrm>
            <a:off x="4140200" y="2438064"/>
            <a:ext cx="1108075" cy="992188"/>
            <a:chOff x="2608" y="1308"/>
            <a:chExt cx="698" cy="625"/>
          </a:xfrm>
        </p:grpSpPr>
        <p:sp>
          <p:nvSpPr>
            <p:cNvPr id="11293" name="Rectangle 27"/>
            <p:cNvSpPr>
              <a:spLocks noChangeArrowheads="1"/>
            </p:cNvSpPr>
            <p:nvPr/>
          </p:nvSpPr>
          <p:spPr bwMode="auto">
            <a:xfrm>
              <a:off x="2608" y="1308"/>
              <a:ext cx="698" cy="625"/>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294" name="Text Box 28"/>
            <p:cNvSpPr txBox="1">
              <a:spLocks noChangeArrowheads="1"/>
            </p:cNvSpPr>
            <p:nvPr/>
          </p:nvSpPr>
          <p:spPr bwMode="auto">
            <a:xfrm>
              <a:off x="2608" y="1490"/>
              <a:ext cx="692"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Calibri" panose="020F0502020204030204" pitchFamily="34" charset="0"/>
                </a:rPr>
                <a:t>Jobbing</a:t>
              </a:r>
              <a:endParaRPr lang="en-US" sz="1800" b="0">
                <a:solidFill>
                  <a:schemeClr val="bg2"/>
                </a:solidFill>
                <a:latin typeface="Calibri" panose="020F0502020204030204" pitchFamily="34" charset="0"/>
              </a:endParaRPr>
            </a:p>
          </p:txBody>
        </p:sp>
        <p:sp>
          <p:nvSpPr>
            <p:cNvPr id="11295" name="Rectangle 29"/>
            <p:cNvSpPr>
              <a:spLocks noChangeArrowheads="1"/>
            </p:cNvSpPr>
            <p:nvPr/>
          </p:nvSpPr>
          <p:spPr bwMode="auto">
            <a:xfrm>
              <a:off x="2608" y="1311"/>
              <a:ext cx="272" cy="229"/>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grpSp>
      <p:grpSp>
        <p:nvGrpSpPr>
          <p:cNvPr id="5" name="Group 30"/>
          <p:cNvGrpSpPr>
            <a:grpSpLocks/>
          </p:cNvGrpSpPr>
          <p:nvPr/>
        </p:nvGrpSpPr>
        <p:grpSpPr bwMode="auto">
          <a:xfrm>
            <a:off x="4851400" y="3001627"/>
            <a:ext cx="1762125" cy="1582737"/>
            <a:chOff x="3056" y="1663"/>
            <a:chExt cx="1110" cy="997"/>
          </a:xfrm>
        </p:grpSpPr>
        <p:sp>
          <p:nvSpPr>
            <p:cNvPr id="11290" name="Rectangle 31"/>
            <p:cNvSpPr>
              <a:spLocks noChangeArrowheads="1"/>
            </p:cNvSpPr>
            <p:nvPr/>
          </p:nvSpPr>
          <p:spPr bwMode="auto">
            <a:xfrm>
              <a:off x="3061" y="1667"/>
              <a:ext cx="1105" cy="993"/>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291" name="Text Box 32"/>
            <p:cNvSpPr txBox="1">
              <a:spLocks noChangeArrowheads="1"/>
            </p:cNvSpPr>
            <p:nvPr/>
          </p:nvSpPr>
          <p:spPr bwMode="auto">
            <a:xfrm>
              <a:off x="3137" y="2086"/>
              <a:ext cx="899"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Calibri" panose="020F0502020204030204" pitchFamily="34" charset="0"/>
                </a:rPr>
                <a:t>Batch</a:t>
              </a:r>
              <a:endParaRPr lang="en-US" sz="1800" b="0">
                <a:solidFill>
                  <a:schemeClr val="bg2"/>
                </a:solidFill>
                <a:latin typeface="Calibri" panose="020F0502020204030204" pitchFamily="34" charset="0"/>
              </a:endParaRPr>
            </a:p>
          </p:txBody>
        </p:sp>
        <p:sp>
          <p:nvSpPr>
            <p:cNvPr id="11292" name="Rectangle 33"/>
            <p:cNvSpPr>
              <a:spLocks noChangeArrowheads="1"/>
            </p:cNvSpPr>
            <p:nvPr/>
          </p:nvSpPr>
          <p:spPr bwMode="auto">
            <a:xfrm>
              <a:off x="3056" y="1663"/>
              <a:ext cx="249" cy="270"/>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grpSp>
      <p:grpSp>
        <p:nvGrpSpPr>
          <p:cNvPr id="6" name="Group 34"/>
          <p:cNvGrpSpPr>
            <a:grpSpLocks/>
          </p:cNvGrpSpPr>
          <p:nvPr/>
        </p:nvGrpSpPr>
        <p:grpSpPr bwMode="auto">
          <a:xfrm>
            <a:off x="6007100" y="4276389"/>
            <a:ext cx="1425575" cy="963613"/>
            <a:chOff x="3784" y="2466"/>
            <a:chExt cx="898" cy="607"/>
          </a:xfrm>
        </p:grpSpPr>
        <p:sp>
          <p:nvSpPr>
            <p:cNvPr id="11287" name="Rectangle 35"/>
            <p:cNvSpPr>
              <a:spLocks noChangeArrowheads="1"/>
            </p:cNvSpPr>
            <p:nvPr/>
          </p:nvSpPr>
          <p:spPr bwMode="auto">
            <a:xfrm>
              <a:off x="3903" y="2466"/>
              <a:ext cx="698" cy="607"/>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288" name="Text Box 36"/>
            <p:cNvSpPr txBox="1">
              <a:spLocks noChangeArrowheads="1"/>
            </p:cNvSpPr>
            <p:nvPr/>
          </p:nvSpPr>
          <p:spPr bwMode="auto">
            <a:xfrm>
              <a:off x="3784" y="2664"/>
              <a:ext cx="898"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Calibri" panose="020F0502020204030204" pitchFamily="34" charset="0"/>
                </a:rPr>
                <a:t>Mass</a:t>
              </a:r>
              <a:endParaRPr lang="en-US" sz="1800" b="0">
                <a:solidFill>
                  <a:schemeClr val="bg2"/>
                </a:solidFill>
                <a:latin typeface="Calibri" panose="020F0502020204030204" pitchFamily="34" charset="0"/>
              </a:endParaRPr>
            </a:p>
          </p:txBody>
        </p:sp>
        <p:sp>
          <p:nvSpPr>
            <p:cNvPr id="11289" name="Rectangle 37"/>
            <p:cNvSpPr>
              <a:spLocks noChangeArrowheads="1"/>
            </p:cNvSpPr>
            <p:nvPr/>
          </p:nvSpPr>
          <p:spPr bwMode="auto">
            <a:xfrm>
              <a:off x="3899" y="2466"/>
              <a:ext cx="272" cy="193"/>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grpSp>
      <p:grpSp>
        <p:nvGrpSpPr>
          <p:cNvPr id="7" name="Group 38"/>
          <p:cNvGrpSpPr>
            <a:grpSpLocks/>
          </p:cNvGrpSpPr>
          <p:nvPr/>
        </p:nvGrpSpPr>
        <p:grpSpPr bwMode="auto">
          <a:xfrm>
            <a:off x="6848475" y="4898689"/>
            <a:ext cx="1111250" cy="965200"/>
            <a:chOff x="4314" y="2858"/>
            <a:chExt cx="700" cy="608"/>
          </a:xfrm>
        </p:grpSpPr>
        <p:sp>
          <p:nvSpPr>
            <p:cNvPr id="11284" name="Rectangle 39"/>
            <p:cNvSpPr>
              <a:spLocks noChangeArrowheads="1"/>
            </p:cNvSpPr>
            <p:nvPr/>
          </p:nvSpPr>
          <p:spPr bwMode="auto">
            <a:xfrm>
              <a:off x="4316" y="2859"/>
              <a:ext cx="698" cy="607"/>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285" name="Rectangle 40"/>
            <p:cNvSpPr>
              <a:spLocks noChangeArrowheads="1"/>
            </p:cNvSpPr>
            <p:nvPr/>
          </p:nvSpPr>
          <p:spPr bwMode="auto">
            <a:xfrm>
              <a:off x="4314" y="2858"/>
              <a:ext cx="283" cy="215"/>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Calibri" panose="020F0502020204030204" pitchFamily="34" charset="0"/>
              </a:endParaRPr>
            </a:p>
          </p:txBody>
        </p:sp>
        <p:sp>
          <p:nvSpPr>
            <p:cNvPr id="11286" name="Text Box 41"/>
            <p:cNvSpPr txBox="1">
              <a:spLocks noChangeArrowheads="1"/>
            </p:cNvSpPr>
            <p:nvPr/>
          </p:nvSpPr>
          <p:spPr bwMode="auto">
            <a:xfrm>
              <a:off x="4350" y="3061"/>
              <a:ext cx="638" cy="404"/>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Calibri" panose="020F0502020204030204" pitchFamily="34" charset="0"/>
                </a:rPr>
                <a:t>Contin-uous</a:t>
              </a:r>
              <a:endParaRPr lang="en-US" sz="1800" b="0">
                <a:solidFill>
                  <a:schemeClr val="bg2"/>
                </a:solidFill>
                <a:latin typeface="Calibri" panose="020F0502020204030204" pitchFamily="34" charset="0"/>
              </a:endParaRPr>
            </a:p>
          </p:txBody>
        </p:sp>
      </p:grpSp>
      <p:pic>
        <p:nvPicPr>
          <p:cNvPr id="61" name="Picture 3" descr="4x3s.jpg"/>
          <p:cNvPicPr>
            <a:picLocks noChangeAspect="1"/>
          </p:cNvPicPr>
          <p:nvPr/>
        </p:nvPicPr>
        <p:blipFill>
          <a:blip r:embed="rId3" cstate="print"/>
          <a:srcRect/>
          <a:stretch>
            <a:fillRect/>
          </a:stretch>
        </p:blipFill>
        <p:spPr bwMode="auto">
          <a:xfrm>
            <a:off x="6662638" y="1426063"/>
            <a:ext cx="1938338" cy="1731355"/>
          </a:xfrm>
          <a:prstGeom prst="rect">
            <a:avLst/>
          </a:prstGeom>
          <a:noFill/>
          <a:ln w="9525">
            <a:noFill/>
            <a:miter lim="800000"/>
            <a:headEnd/>
            <a:tailEnd/>
          </a:ln>
        </p:spPr>
      </p:pic>
      <p:pic>
        <p:nvPicPr>
          <p:cNvPr id="62" name="Picture 4" descr="4x4s.jpg"/>
          <p:cNvPicPr>
            <a:picLocks noChangeAspect="1"/>
          </p:cNvPicPr>
          <p:nvPr/>
        </p:nvPicPr>
        <p:blipFill>
          <a:blip r:embed="rId4" cstate="print"/>
          <a:srcRect/>
          <a:stretch>
            <a:fillRect/>
          </a:stretch>
        </p:blipFill>
        <p:spPr bwMode="auto">
          <a:xfrm>
            <a:off x="6593280" y="1597268"/>
            <a:ext cx="2153654" cy="1579562"/>
          </a:xfrm>
          <a:prstGeom prst="rect">
            <a:avLst/>
          </a:prstGeom>
          <a:noFill/>
          <a:ln w="9525">
            <a:noFill/>
            <a:miter lim="800000"/>
            <a:headEnd/>
            <a:tailEnd/>
          </a:ln>
        </p:spPr>
      </p:pic>
      <p:pic>
        <p:nvPicPr>
          <p:cNvPr id="63" name="Picture 5" descr="4x5s.jpg"/>
          <p:cNvPicPr>
            <a:picLocks noChangeAspect="1"/>
          </p:cNvPicPr>
          <p:nvPr/>
        </p:nvPicPr>
        <p:blipFill>
          <a:blip r:embed="rId5" cstate="print"/>
          <a:srcRect/>
          <a:stretch>
            <a:fillRect/>
          </a:stretch>
        </p:blipFill>
        <p:spPr bwMode="auto">
          <a:xfrm>
            <a:off x="6593280" y="1603040"/>
            <a:ext cx="2150127" cy="1490662"/>
          </a:xfrm>
          <a:prstGeom prst="rect">
            <a:avLst/>
          </a:prstGeom>
          <a:noFill/>
          <a:ln w="9525">
            <a:noFill/>
            <a:miter lim="800000"/>
            <a:headEnd/>
            <a:tailEnd/>
          </a:ln>
        </p:spPr>
      </p:pic>
      <p:pic>
        <p:nvPicPr>
          <p:cNvPr id="64" name="Picture 6" descr="4x6s.jpg"/>
          <p:cNvPicPr>
            <a:picLocks noChangeAspect="1"/>
          </p:cNvPicPr>
          <p:nvPr/>
        </p:nvPicPr>
        <p:blipFill>
          <a:blip r:embed="rId6" cstate="print"/>
          <a:srcRect/>
          <a:stretch>
            <a:fillRect/>
          </a:stretch>
        </p:blipFill>
        <p:spPr bwMode="auto">
          <a:xfrm>
            <a:off x="6634901" y="1704821"/>
            <a:ext cx="2132013" cy="1500574"/>
          </a:xfrm>
          <a:prstGeom prst="rect">
            <a:avLst/>
          </a:prstGeom>
          <a:noFill/>
          <a:ln w="9525">
            <a:noFill/>
            <a:miter lim="800000"/>
            <a:headEnd/>
            <a:tailEnd/>
          </a:ln>
        </p:spPr>
      </p:pic>
      <p:pic>
        <p:nvPicPr>
          <p:cNvPr id="65" name="Picture 7" descr="4x7s.jpg"/>
          <p:cNvPicPr>
            <a:picLocks noChangeAspect="1"/>
          </p:cNvPicPr>
          <p:nvPr/>
        </p:nvPicPr>
        <p:blipFill>
          <a:blip r:embed="rId7" cstate="print"/>
          <a:srcRect/>
          <a:stretch>
            <a:fillRect/>
          </a:stretch>
        </p:blipFill>
        <p:spPr bwMode="auto">
          <a:xfrm>
            <a:off x="6433268" y="1537534"/>
            <a:ext cx="2470150" cy="165568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4921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rot="16200000" flipH="1">
            <a:off x="2305259" y="1987526"/>
            <a:ext cx="1311275" cy="366712"/>
          </a:xfrm>
          <a:prstGeom prst="rect">
            <a:avLst/>
          </a:prstGeom>
          <a:noFill/>
          <a:ln w="9525">
            <a:noFill/>
            <a:miter lim="800000"/>
            <a:headEnd/>
            <a:tailEnd/>
          </a:ln>
        </p:spPr>
        <p:txBody>
          <a:bodyPr>
            <a:spAutoFit/>
          </a:bodyPr>
          <a:lstStyle/>
          <a:p>
            <a:pPr algn="ctr">
              <a:spcBef>
                <a:spcPct val="50000"/>
              </a:spcBef>
            </a:pPr>
            <a:r>
              <a:rPr lang="en-GB" sz="1800" b="0" dirty="0">
                <a:solidFill>
                  <a:srgbClr val="FFFFFF"/>
                </a:solidFill>
                <a:latin typeface="+mj-lt"/>
              </a:rPr>
              <a:t>High</a:t>
            </a:r>
            <a:endParaRPr lang="en-US" sz="1800" b="0" dirty="0">
              <a:solidFill>
                <a:srgbClr val="FFFFFF"/>
              </a:solidFill>
              <a:latin typeface="+mj-lt"/>
            </a:endParaRPr>
          </a:p>
        </p:txBody>
      </p:sp>
      <p:sp>
        <p:nvSpPr>
          <p:cNvPr id="11267" name="Rectangle 3"/>
          <p:cNvSpPr>
            <a:spLocks noChangeArrowheads="1"/>
          </p:cNvSpPr>
          <p:nvPr/>
        </p:nvSpPr>
        <p:spPr bwMode="auto">
          <a:xfrm>
            <a:off x="3258553" y="1827981"/>
            <a:ext cx="4627563" cy="4125913"/>
          </a:xfrm>
          <a:prstGeom prst="rect">
            <a:avLst/>
          </a:prstGeom>
          <a:solidFill>
            <a:srgbClr val="CCC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268" name="Text Box 4"/>
          <p:cNvSpPr txBox="1">
            <a:spLocks noChangeArrowheads="1"/>
          </p:cNvSpPr>
          <p:nvPr/>
        </p:nvSpPr>
        <p:spPr bwMode="auto">
          <a:xfrm>
            <a:off x="4593641" y="6011044"/>
            <a:ext cx="1944687" cy="366712"/>
          </a:xfrm>
          <a:prstGeom prst="rect">
            <a:avLst/>
          </a:prstGeom>
          <a:noFill/>
          <a:ln w="9525">
            <a:noFill/>
            <a:miter lim="800000"/>
            <a:headEnd/>
            <a:tailEnd/>
          </a:ln>
        </p:spPr>
        <p:txBody>
          <a:bodyPr>
            <a:spAutoFit/>
          </a:bodyPr>
          <a:lstStyle/>
          <a:p>
            <a:pPr algn="ctr">
              <a:spcBef>
                <a:spcPct val="50000"/>
              </a:spcBef>
            </a:pPr>
            <a:r>
              <a:rPr lang="en-GB" sz="1800" b="0">
                <a:solidFill>
                  <a:srgbClr val="FFFFFF"/>
                </a:solidFill>
                <a:latin typeface="+mj-lt"/>
              </a:rPr>
              <a:t>Volume</a:t>
            </a:r>
            <a:endParaRPr lang="en-US" sz="1800" b="0">
              <a:solidFill>
                <a:srgbClr val="FFFFFF"/>
              </a:solidFill>
              <a:latin typeface="+mj-lt"/>
            </a:endParaRPr>
          </a:p>
        </p:txBody>
      </p:sp>
      <p:sp>
        <p:nvSpPr>
          <p:cNvPr id="11269" name="Line 5"/>
          <p:cNvSpPr>
            <a:spLocks noChangeShapeType="1"/>
          </p:cNvSpPr>
          <p:nvPr/>
        </p:nvSpPr>
        <p:spPr bwMode="auto">
          <a:xfrm flipH="1">
            <a:off x="3968166" y="6236469"/>
            <a:ext cx="906462" cy="0"/>
          </a:xfrm>
          <a:prstGeom prst="line">
            <a:avLst/>
          </a:prstGeom>
          <a:noFill/>
          <a:ln w="38100">
            <a:solidFill>
              <a:schemeClr val="tx1"/>
            </a:solidFill>
            <a:round/>
            <a:headEnd/>
            <a:tailEnd type="stealth" w="lg" len="lg"/>
          </a:ln>
        </p:spPr>
        <p:txBody>
          <a:bodyPr/>
          <a:lstStyle/>
          <a:p>
            <a:endParaRPr lang="en-GB">
              <a:solidFill>
                <a:schemeClr val="bg2"/>
              </a:solidFill>
              <a:latin typeface="+mj-lt"/>
            </a:endParaRPr>
          </a:p>
        </p:txBody>
      </p:sp>
      <p:sp>
        <p:nvSpPr>
          <p:cNvPr id="11271" name="Line 7"/>
          <p:cNvSpPr>
            <a:spLocks noChangeShapeType="1"/>
          </p:cNvSpPr>
          <p:nvPr/>
        </p:nvSpPr>
        <p:spPr bwMode="auto">
          <a:xfrm>
            <a:off x="6328778" y="6236469"/>
            <a:ext cx="908050" cy="0"/>
          </a:xfrm>
          <a:prstGeom prst="line">
            <a:avLst/>
          </a:prstGeom>
          <a:noFill/>
          <a:ln w="38100">
            <a:solidFill>
              <a:schemeClr val="tx1"/>
            </a:solidFill>
            <a:round/>
            <a:headEnd/>
            <a:tailEnd type="stealth" w="lg" len="lg"/>
          </a:ln>
        </p:spPr>
        <p:txBody>
          <a:bodyPr/>
          <a:lstStyle/>
          <a:p>
            <a:endParaRPr lang="en-GB">
              <a:solidFill>
                <a:schemeClr val="bg2"/>
              </a:solidFill>
              <a:latin typeface="+mj-lt"/>
            </a:endParaRPr>
          </a:p>
        </p:txBody>
      </p:sp>
      <p:sp>
        <p:nvSpPr>
          <p:cNvPr id="11272" name="Text Box 8"/>
          <p:cNvSpPr txBox="1">
            <a:spLocks noChangeArrowheads="1"/>
          </p:cNvSpPr>
          <p:nvPr/>
        </p:nvSpPr>
        <p:spPr bwMode="auto">
          <a:xfrm flipH="1">
            <a:off x="6797885" y="5981263"/>
            <a:ext cx="1944687" cy="366713"/>
          </a:xfrm>
          <a:prstGeom prst="rect">
            <a:avLst/>
          </a:prstGeom>
          <a:noFill/>
          <a:ln w="9525">
            <a:noFill/>
            <a:miter lim="800000"/>
            <a:headEnd/>
            <a:tailEnd/>
          </a:ln>
        </p:spPr>
        <p:txBody>
          <a:bodyPr>
            <a:spAutoFit/>
          </a:bodyPr>
          <a:lstStyle/>
          <a:p>
            <a:pPr algn="ctr">
              <a:spcBef>
                <a:spcPct val="50000"/>
              </a:spcBef>
            </a:pPr>
            <a:r>
              <a:rPr lang="en-GB" sz="1800" b="0" dirty="0">
                <a:solidFill>
                  <a:srgbClr val="FFFFFF"/>
                </a:solidFill>
                <a:latin typeface="+mj-lt"/>
              </a:rPr>
              <a:t>High</a:t>
            </a:r>
            <a:endParaRPr lang="en-US" sz="1800" b="0" dirty="0">
              <a:solidFill>
                <a:srgbClr val="FFFFFF"/>
              </a:solidFill>
              <a:latin typeface="+mj-lt"/>
            </a:endParaRPr>
          </a:p>
        </p:txBody>
      </p:sp>
      <p:sp>
        <p:nvSpPr>
          <p:cNvPr id="11273" name="Text Box 9"/>
          <p:cNvSpPr txBox="1">
            <a:spLocks noChangeArrowheads="1"/>
          </p:cNvSpPr>
          <p:nvPr/>
        </p:nvSpPr>
        <p:spPr bwMode="auto">
          <a:xfrm rot="-5400000">
            <a:off x="2118143" y="3832968"/>
            <a:ext cx="1652588" cy="366712"/>
          </a:xfrm>
          <a:prstGeom prst="rect">
            <a:avLst/>
          </a:prstGeom>
          <a:noFill/>
          <a:ln w="9525">
            <a:noFill/>
            <a:miter lim="800000"/>
            <a:headEnd/>
            <a:tailEnd/>
          </a:ln>
        </p:spPr>
        <p:txBody>
          <a:bodyPr>
            <a:spAutoFit/>
          </a:bodyPr>
          <a:lstStyle/>
          <a:p>
            <a:pPr algn="ctr">
              <a:spcBef>
                <a:spcPct val="50000"/>
              </a:spcBef>
            </a:pPr>
            <a:r>
              <a:rPr lang="en-GB" sz="1800" b="0" dirty="0">
                <a:solidFill>
                  <a:srgbClr val="FFFFFF"/>
                </a:solidFill>
                <a:latin typeface="+mj-lt"/>
              </a:rPr>
              <a:t>Variety</a:t>
            </a:r>
            <a:endParaRPr lang="en-US" sz="1800" b="0" dirty="0">
              <a:solidFill>
                <a:srgbClr val="FFFFFF"/>
              </a:solidFill>
              <a:latin typeface="+mj-lt"/>
            </a:endParaRPr>
          </a:p>
        </p:txBody>
      </p:sp>
      <p:sp>
        <p:nvSpPr>
          <p:cNvPr id="11274" name="Line 10"/>
          <p:cNvSpPr>
            <a:spLocks noChangeShapeType="1"/>
          </p:cNvSpPr>
          <p:nvPr/>
        </p:nvSpPr>
        <p:spPr bwMode="auto">
          <a:xfrm rot="16200000" flipH="1">
            <a:off x="2590215" y="4980757"/>
            <a:ext cx="771525" cy="0"/>
          </a:xfrm>
          <a:prstGeom prst="line">
            <a:avLst/>
          </a:prstGeom>
          <a:noFill/>
          <a:ln w="38100">
            <a:solidFill>
              <a:schemeClr val="bg2"/>
            </a:solidFill>
            <a:round/>
            <a:headEnd/>
            <a:tailEnd type="stealth" w="lg" len="lg"/>
          </a:ln>
        </p:spPr>
        <p:txBody>
          <a:bodyPr/>
          <a:lstStyle/>
          <a:p>
            <a:endParaRPr lang="en-GB">
              <a:solidFill>
                <a:schemeClr val="bg2"/>
              </a:solidFill>
              <a:latin typeface="+mj-lt"/>
            </a:endParaRPr>
          </a:p>
        </p:txBody>
      </p:sp>
      <p:grpSp>
        <p:nvGrpSpPr>
          <p:cNvPr id="2" name="Group 11"/>
          <p:cNvGrpSpPr>
            <a:grpSpLocks/>
          </p:cNvGrpSpPr>
          <p:nvPr/>
        </p:nvGrpSpPr>
        <p:grpSpPr bwMode="auto">
          <a:xfrm>
            <a:off x="3153778" y="1899419"/>
            <a:ext cx="1425575" cy="963612"/>
            <a:chOff x="2088" y="935"/>
            <a:chExt cx="898" cy="607"/>
          </a:xfrm>
        </p:grpSpPr>
        <p:sp>
          <p:nvSpPr>
            <p:cNvPr id="11304" name="Rectangle 12"/>
            <p:cNvSpPr>
              <a:spLocks noChangeArrowheads="1"/>
            </p:cNvSpPr>
            <p:nvPr/>
          </p:nvSpPr>
          <p:spPr bwMode="auto">
            <a:xfrm>
              <a:off x="2186" y="935"/>
              <a:ext cx="698" cy="607"/>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305" name="Text Box 13"/>
            <p:cNvSpPr txBox="1">
              <a:spLocks noChangeArrowheads="1"/>
            </p:cNvSpPr>
            <p:nvPr/>
          </p:nvSpPr>
          <p:spPr bwMode="auto">
            <a:xfrm>
              <a:off x="2088" y="998"/>
              <a:ext cx="898"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Project</a:t>
              </a:r>
              <a:endParaRPr lang="en-US" sz="1800" b="0">
                <a:solidFill>
                  <a:schemeClr val="bg2"/>
                </a:solidFill>
                <a:latin typeface="+mj-lt"/>
              </a:endParaRPr>
            </a:p>
          </p:txBody>
        </p:sp>
      </p:grpSp>
      <p:sp>
        <p:nvSpPr>
          <p:cNvPr id="11276" name="Text Box 14"/>
          <p:cNvSpPr txBox="1">
            <a:spLocks noChangeArrowheads="1"/>
          </p:cNvSpPr>
          <p:nvPr/>
        </p:nvSpPr>
        <p:spPr bwMode="auto">
          <a:xfrm rot="-5400000">
            <a:off x="2123491" y="5571306"/>
            <a:ext cx="1652587" cy="366713"/>
          </a:xfrm>
          <a:prstGeom prst="rect">
            <a:avLst/>
          </a:prstGeom>
          <a:noFill/>
          <a:ln w="9525">
            <a:noFill/>
            <a:miter lim="800000"/>
            <a:headEnd/>
            <a:tailEnd/>
          </a:ln>
        </p:spPr>
        <p:txBody>
          <a:bodyPr>
            <a:spAutoFit/>
          </a:bodyPr>
          <a:lstStyle/>
          <a:p>
            <a:pPr algn="ctr">
              <a:spcBef>
                <a:spcPct val="50000"/>
              </a:spcBef>
            </a:pPr>
            <a:r>
              <a:rPr lang="en-GB" sz="1800" b="0" dirty="0">
                <a:solidFill>
                  <a:srgbClr val="FFFFFF"/>
                </a:solidFill>
                <a:latin typeface="+mj-lt"/>
              </a:rPr>
              <a:t>Low</a:t>
            </a:r>
            <a:endParaRPr lang="en-US" sz="1800" b="0" dirty="0">
              <a:solidFill>
                <a:srgbClr val="FFFFFF"/>
              </a:solidFill>
              <a:latin typeface="+mj-lt"/>
            </a:endParaRPr>
          </a:p>
        </p:txBody>
      </p:sp>
      <p:sp>
        <p:nvSpPr>
          <p:cNvPr id="11277" name="Line 15"/>
          <p:cNvSpPr>
            <a:spLocks noChangeShapeType="1"/>
          </p:cNvSpPr>
          <p:nvPr/>
        </p:nvSpPr>
        <p:spPr bwMode="auto">
          <a:xfrm rot="-5400000">
            <a:off x="2581484" y="2927325"/>
            <a:ext cx="769938" cy="0"/>
          </a:xfrm>
          <a:prstGeom prst="line">
            <a:avLst/>
          </a:prstGeom>
          <a:noFill/>
          <a:ln w="38100">
            <a:solidFill>
              <a:schemeClr val="bg2"/>
            </a:solidFill>
            <a:round/>
            <a:headEnd/>
            <a:tailEnd type="stealth" w="lg" len="lg"/>
          </a:ln>
        </p:spPr>
        <p:txBody>
          <a:bodyPr/>
          <a:lstStyle/>
          <a:p>
            <a:endParaRPr lang="en-GB">
              <a:solidFill>
                <a:schemeClr val="bg2"/>
              </a:solidFill>
              <a:latin typeface="+mj-lt"/>
            </a:endParaRPr>
          </a:p>
        </p:txBody>
      </p:sp>
      <p:sp>
        <p:nvSpPr>
          <p:cNvPr id="11278" name="Text Box 16"/>
          <p:cNvSpPr txBox="1">
            <a:spLocks noChangeArrowheads="1"/>
          </p:cNvSpPr>
          <p:nvPr/>
        </p:nvSpPr>
        <p:spPr bwMode="auto">
          <a:xfrm>
            <a:off x="60716" y="404664"/>
            <a:ext cx="7185159" cy="584775"/>
          </a:xfrm>
          <a:prstGeom prst="rect">
            <a:avLst/>
          </a:prstGeom>
          <a:noFill/>
        </p:spPr>
        <p:txBody>
          <a:bodyPr wrap="square" rtlCol="0">
            <a:spAutoFit/>
          </a:bodyPr>
          <a:lstStyle>
            <a:defPPr>
              <a:defRPr lang="en-US"/>
            </a:defPPr>
            <a:lvl1pPr algn="ctr">
              <a:defRPr sz="3200" b="1"/>
            </a:lvl1pPr>
          </a:lstStyle>
          <a:p>
            <a:pPr algn="l"/>
            <a:r>
              <a:rPr lang="en-GB" b="0" dirty="0" smtClean="0">
                <a:solidFill>
                  <a:srgbClr val="FFFFFF"/>
                </a:solidFill>
                <a:latin typeface="+mj-lt"/>
              </a:rPr>
              <a:t>Services and service processes</a:t>
            </a:r>
            <a:endParaRPr lang="en-US" b="0" dirty="0">
              <a:solidFill>
                <a:srgbClr val="FFFFFF"/>
              </a:solidFill>
              <a:latin typeface="+mj-lt"/>
            </a:endParaRPr>
          </a:p>
        </p:txBody>
      </p:sp>
      <p:grpSp>
        <p:nvGrpSpPr>
          <p:cNvPr id="11279" name="Group 17"/>
          <p:cNvGrpSpPr>
            <a:grpSpLocks/>
          </p:cNvGrpSpPr>
          <p:nvPr/>
        </p:nvGrpSpPr>
        <p:grpSpPr bwMode="auto">
          <a:xfrm>
            <a:off x="89903" y="1958156"/>
            <a:ext cx="2592388" cy="4108449"/>
            <a:chOff x="158" y="972"/>
            <a:chExt cx="1633" cy="2588"/>
          </a:xfrm>
        </p:grpSpPr>
        <p:sp>
          <p:nvSpPr>
            <p:cNvPr id="11296" name="Text Box 18"/>
            <p:cNvSpPr txBox="1">
              <a:spLocks noChangeArrowheads="1"/>
            </p:cNvSpPr>
            <p:nvPr/>
          </p:nvSpPr>
          <p:spPr bwMode="auto">
            <a:xfrm rot="16200000">
              <a:off x="-107" y="2122"/>
              <a:ext cx="1142" cy="233"/>
            </a:xfrm>
            <a:prstGeom prst="rect">
              <a:avLst/>
            </a:prstGeom>
            <a:noFill/>
            <a:ln w="28575">
              <a:noFill/>
              <a:miter lim="800000"/>
              <a:headEnd/>
              <a:tailEnd/>
            </a:ln>
          </p:spPr>
          <p:txBody>
            <a:bodyPr wrap="square">
              <a:spAutoFit/>
            </a:bodyPr>
            <a:lstStyle/>
            <a:p>
              <a:pPr algn="ctr">
                <a:spcBef>
                  <a:spcPct val="50000"/>
                </a:spcBef>
              </a:pPr>
              <a:r>
                <a:rPr lang="en-GB" sz="1800" b="0" dirty="0">
                  <a:solidFill>
                    <a:srgbClr val="FFFFFF"/>
                  </a:solidFill>
                  <a:latin typeface="+mj-lt"/>
                </a:rPr>
                <a:t>Process tasks</a:t>
              </a:r>
              <a:endParaRPr lang="en-US" sz="1800" b="0" dirty="0">
                <a:solidFill>
                  <a:srgbClr val="FFFFFF"/>
                </a:solidFill>
                <a:latin typeface="+mj-lt"/>
              </a:endParaRPr>
            </a:p>
          </p:txBody>
        </p:sp>
        <p:sp>
          <p:nvSpPr>
            <p:cNvPr id="11297" name="Text Box 19"/>
            <p:cNvSpPr txBox="1">
              <a:spLocks noChangeArrowheads="1"/>
            </p:cNvSpPr>
            <p:nvPr/>
          </p:nvSpPr>
          <p:spPr bwMode="auto">
            <a:xfrm rot="16200000">
              <a:off x="755" y="2134"/>
              <a:ext cx="994" cy="233"/>
            </a:xfrm>
            <a:prstGeom prst="rect">
              <a:avLst/>
            </a:prstGeom>
            <a:noFill/>
            <a:ln w="28575">
              <a:noFill/>
              <a:miter lim="800000"/>
              <a:headEnd/>
              <a:tailEnd/>
            </a:ln>
          </p:spPr>
          <p:txBody>
            <a:bodyPr wrap="square">
              <a:spAutoFit/>
            </a:bodyPr>
            <a:lstStyle/>
            <a:p>
              <a:pPr algn="ctr">
                <a:spcBef>
                  <a:spcPct val="50000"/>
                </a:spcBef>
              </a:pPr>
              <a:r>
                <a:rPr lang="en-GB" sz="1800" b="0" dirty="0">
                  <a:solidFill>
                    <a:srgbClr val="FFFFFF"/>
                  </a:solidFill>
                  <a:latin typeface="+mj-lt"/>
                </a:rPr>
                <a:t>Process flow</a:t>
              </a:r>
              <a:endParaRPr lang="en-US" sz="1800" b="0" dirty="0">
                <a:solidFill>
                  <a:srgbClr val="FFFFFF"/>
                </a:solidFill>
                <a:latin typeface="+mj-lt"/>
              </a:endParaRPr>
            </a:p>
          </p:txBody>
        </p:sp>
        <p:sp>
          <p:nvSpPr>
            <p:cNvPr id="11298" name="Line 20"/>
            <p:cNvSpPr>
              <a:spLocks noChangeShapeType="1"/>
            </p:cNvSpPr>
            <p:nvPr/>
          </p:nvSpPr>
          <p:spPr bwMode="auto">
            <a:xfrm>
              <a:off x="566" y="1344"/>
              <a:ext cx="0" cy="1905"/>
            </a:xfrm>
            <a:prstGeom prst="line">
              <a:avLst/>
            </a:prstGeom>
            <a:noFill/>
            <a:ln w="38100">
              <a:solidFill>
                <a:schemeClr val="bg2"/>
              </a:solidFill>
              <a:round/>
              <a:headEnd type="stealth" w="med" len="med"/>
              <a:tailEnd type="stealth" w="med" len="med"/>
            </a:ln>
          </p:spPr>
          <p:txBody>
            <a:bodyPr/>
            <a:lstStyle/>
            <a:p>
              <a:endParaRPr lang="en-GB">
                <a:solidFill>
                  <a:srgbClr val="FFFFFF"/>
                </a:solidFill>
                <a:latin typeface="+mj-lt"/>
              </a:endParaRPr>
            </a:p>
          </p:txBody>
        </p:sp>
        <p:sp>
          <p:nvSpPr>
            <p:cNvPr id="11299" name="Text Box 21"/>
            <p:cNvSpPr txBox="1">
              <a:spLocks noChangeArrowheads="1"/>
            </p:cNvSpPr>
            <p:nvPr/>
          </p:nvSpPr>
          <p:spPr bwMode="auto">
            <a:xfrm>
              <a:off x="249" y="972"/>
              <a:ext cx="635" cy="366"/>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mj-lt"/>
                </a:rPr>
                <a:t>Diverse/ complex</a:t>
              </a:r>
              <a:endParaRPr lang="en-US" sz="1600" b="0">
                <a:solidFill>
                  <a:srgbClr val="FFFFFF"/>
                </a:solidFill>
                <a:latin typeface="+mj-lt"/>
              </a:endParaRPr>
            </a:p>
          </p:txBody>
        </p:sp>
        <p:sp>
          <p:nvSpPr>
            <p:cNvPr id="11300" name="Text Box 22"/>
            <p:cNvSpPr txBox="1">
              <a:spLocks noChangeArrowheads="1"/>
            </p:cNvSpPr>
            <p:nvPr/>
          </p:nvSpPr>
          <p:spPr bwMode="auto">
            <a:xfrm>
              <a:off x="158" y="3194"/>
              <a:ext cx="771" cy="366"/>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mj-lt"/>
                </a:rPr>
                <a:t>Repeated/ divided</a:t>
              </a:r>
              <a:endParaRPr lang="en-US" sz="1600" b="0">
                <a:solidFill>
                  <a:srgbClr val="FFFFFF"/>
                </a:solidFill>
                <a:latin typeface="+mj-lt"/>
              </a:endParaRPr>
            </a:p>
          </p:txBody>
        </p:sp>
        <p:sp>
          <p:nvSpPr>
            <p:cNvPr id="11301" name="Line 23"/>
            <p:cNvSpPr>
              <a:spLocks noChangeShapeType="1"/>
            </p:cNvSpPr>
            <p:nvPr/>
          </p:nvSpPr>
          <p:spPr bwMode="auto">
            <a:xfrm>
              <a:off x="1337" y="1344"/>
              <a:ext cx="0" cy="1905"/>
            </a:xfrm>
            <a:prstGeom prst="line">
              <a:avLst/>
            </a:prstGeom>
            <a:noFill/>
            <a:ln w="38100">
              <a:solidFill>
                <a:schemeClr val="bg2"/>
              </a:solidFill>
              <a:round/>
              <a:headEnd type="stealth" w="med" len="med"/>
              <a:tailEnd type="stealth" w="med" len="med"/>
            </a:ln>
          </p:spPr>
          <p:txBody>
            <a:bodyPr/>
            <a:lstStyle/>
            <a:p>
              <a:endParaRPr lang="en-GB">
                <a:solidFill>
                  <a:srgbClr val="FFFFFF"/>
                </a:solidFill>
                <a:latin typeface="+mj-lt"/>
              </a:endParaRPr>
            </a:p>
          </p:txBody>
        </p:sp>
        <p:sp>
          <p:nvSpPr>
            <p:cNvPr id="11302" name="Text Box 24"/>
            <p:cNvSpPr txBox="1">
              <a:spLocks noChangeArrowheads="1"/>
            </p:cNvSpPr>
            <p:nvPr/>
          </p:nvSpPr>
          <p:spPr bwMode="auto">
            <a:xfrm>
              <a:off x="902" y="1044"/>
              <a:ext cx="861" cy="212"/>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mj-lt"/>
                </a:rPr>
                <a:t>Intermittent</a:t>
              </a:r>
              <a:endParaRPr lang="en-US" sz="1600" b="0">
                <a:solidFill>
                  <a:srgbClr val="FFFFFF"/>
                </a:solidFill>
                <a:latin typeface="+mj-lt"/>
              </a:endParaRPr>
            </a:p>
          </p:txBody>
        </p:sp>
        <p:sp>
          <p:nvSpPr>
            <p:cNvPr id="11303" name="Text Box 25"/>
            <p:cNvSpPr txBox="1">
              <a:spLocks noChangeArrowheads="1"/>
            </p:cNvSpPr>
            <p:nvPr/>
          </p:nvSpPr>
          <p:spPr bwMode="auto">
            <a:xfrm>
              <a:off x="929" y="3254"/>
              <a:ext cx="862" cy="212"/>
            </a:xfrm>
            <a:prstGeom prst="rect">
              <a:avLst/>
            </a:prstGeom>
            <a:noFill/>
            <a:ln w="28575">
              <a:noFill/>
              <a:miter lim="800000"/>
              <a:headEnd/>
              <a:tailEnd/>
            </a:ln>
          </p:spPr>
          <p:txBody>
            <a:bodyPr>
              <a:spAutoFit/>
            </a:bodyPr>
            <a:lstStyle/>
            <a:p>
              <a:pPr algn="ctr">
                <a:spcBef>
                  <a:spcPct val="50000"/>
                </a:spcBef>
              </a:pPr>
              <a:r>
                <a:rPr lang="en-GB" sz="1600" b="0">
                  <a:solidFill>
                    <a:srgbClr val="FFFFFF"/>
                  </a:solidFill>
                  <a:latin typeface="+mj-lt"/>
                </a:rPr>
                <a:t>Continuous</a:t>
              </a:r>
              <a:endParaRPr lang="en-US" sz="1600" b="0">
                <a:solidFill>
                  <a:srgbClr val="FFFFFF"/>
                </a:solidFill>
                <a:latin typeface="+mj-lt"/>
              </a:endParaRPr>
            </a:p>
          </p:txBody>
        </p:sp>
      </p:grpSp>
      <p:grpSp>
        <p:nvGrpSpPr>
          <p:cNvPr id="4" name="Group 26"/>
          <p:cNvGrpSpPr>
            <a:grpSpLocks/>
          </p:cNvGrpSpPr>
          <p:nvPr/>
        </p:nvGrpSpPr>
        <p:grpSpPr bwMode="auto">
          <a:xfrm>
            <a:off x="3979278" y="2491556"/>
            <a:ext cx="1108075" cy="992188"/>
            <a:chOff x="2608" y="1308"/>
            <a:chExt cx="698" cy="625"/>
          </a:xfrm>
        </p:grpSpPr>
        <p:sp>
          <p:nvSpPr>
            <p:cNvPr id="11293" name="Rectangle 27"/>
            <p:cNvSpPr>
              <a:spLocks noChangeArrowheads="1"/>
            </p:cNvSpPr>
            <p:nvPr/>
          </p:nvSpPr>
          <p:spPr bwMode="auto">
            <a:xfrm>
              <a:off x="2608" y="1308"/>
              <a:ext cx="698" cy="625"/>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294" name="Text Box 28"/>
            <p:cNvSpPr txBox="1">
              <a:spLocks noChangeArrowheads="1"/>
            </p:cNvSpPr>
            <p:nvPr/>
          </p:nvSpPr>
          <p:spPr bwMode="auto">
            <a:xfrm>
              <a:off x="2608" y="1490"/>
              <a:ext cx="692"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Jobbing</a:t>
              </a:r>
              <a:endParaRPr lang="en-US" sz="1800" b="0">
                <a:solidFill>
                  <a:schemeClr val="bg2"/>
                </a:solidFill>
                <a:latin typeface="+mj-lt"/>
              </a:endParaRPr>
            </a:p>
          </p:txBody>
        </p:sp>
        <p:sp>
          <p:nvSpPr>
            <p:cNvPr id="11295" name="Rectangle 29"/>
            <p:cNvSpPr>
              <a:spLocks noChangeArrowheads="1"/>
            </p:cNvSpPr>
            <p:nvPr/>
          </p:nvSpPr>
          <p:spPr bwMode="auto">
            <a:xfrm>
              <a:off x="2608" y="1311"/>
              <a:ext cx="272" cy="229"/>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mj-lt"/>
              </a:endParaRPr>
            </a:p>
          </p:txBody>
        </p:sp>
      </p:grpSp>
      <p:grpSp>
        <p:nvGrpSpPr>
          <p:cNvPr id="5" name="Group 30"/>
          <p:cNvGrpSpPr>
            <a:grpSpLocks/>
          </p:cNvGrpSpPr>
          <p:nvPr/>
        </p:nvGrpSpPr>
        <p:grpSpPr bwMode="auto">
          <a:xfrm>
            <a:off x="4690478" y="3055119"/>
            <a:ext cx="1762125" cy="1582737"/>
            <a:chOff x="3056" y="1663"/>
            <a:chExt cx="1110" cy="997"/>
          </a:xfrm>
        </p:grpSpPr>
        <p:sp>
          <p:nvSpPr>
            <p:cNvPr id="11290" name="Rectangle 31"/>
            <p:cNvSpPr>
              <a:spLocks noChangeArrowheads="1"/>
            </p:cNvSpPr>
            <p:nvPr/>
          </p:nvSpPr>
          <p:spPr bwMode="auto">
            <a:xfrm>
              <a:off x="3061" y="1667"/>
              <a:ext cx="1105" cy="993"/>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291" name="Text Box 32"/>
            <p:cNvSpPr txBox="1">
              <a:spLocks noChangeArrowheads="1"/>
            </p:cNvSpPr>
            <p:nvPr/>
          </p:nvSpPr>
          <p:spPr bwMode="auto">
            <a:xfrm>
              <a:off x="3137" y="2086"/>
              <a:ext cx="899"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Batch</a:t>
              </a:r>
              <a:endParaRPr lang="en-US" sz="1800" b="0">
                <a:solidFill>
                  <a:schemeClr val="bg2"/>
                </a:solidFill>
                <a:latin typeface="+mj-lt"/>
              </a:endParaRPr>
            </a:p>
          </p:txBody>
        </p:sp>
        <p:sp>
          <p:nvSpPr>
            <p:cNvPr id="11292" name="Rectangle 33"/>
            <p:cNvSpPr>
              <a:spLocks noChangeArrowheads="1"/>
            </p:cNvSpPr>
            <p:nvPr/>
          </p:nvSpPr>
          <p:spPr bwMode="auto">
            <a:xfrm>
              <a:off x="3056" y="1663"/>
              <a:ext cx="249" cy="270"/>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mj-lt"/>
              </a:endParaRPr>
            </a:p>
          </p:txBody>
        </p:sp>
      </p:grpSp>
      <p:grpSp>
        <p:nvGrpSpPr>
          <p:cNvPr id="6" name="Group 34"/>
          <p:cNvGrpSpPr>
            <a:grpSpLocks/>
          </p:cNvGrpSpPr>
          <p:nvPr/>
        </p:nvGrpSpPr>
        <p:grpSpPr bwMode="auto">
          <a:xfrm>
            <a:off x="5846178" y="4329881"/>
            <a:ext cx="1425575" cy="963613"/>
            <a:chOff x="3784" y="2466"/>
            <a:chExt cx="898" cy="607"/>
          </a:xfrm>
        </p:grpSpPr>
        <p:sp>
          <p:nvSpPr>
            <p:cNvPr id="11287" name="Rectangle 35"/>
            <p:cNvSpPr>
              <a:spLocks noChangeArrowheads="1"/>
            </p:cNvSpPr>
            <p:nvPr/>
          </p:nvSpPr>
          <p:spPr bwMode="auto">
            <a:xfrm>
              <a:off x="3903" y="2466"/>
              <a:ext cx="698" cy="607"/>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288" name="Text Box 36"/>
            <p:cNvSpPr txBox="1">
              <a:spLocks noChangeArrowheads="1"/>
            </p:cNvSpPr>
            <p:nvPr/>
          </p:nvSpPr>
          <p:spPr bwMode="auto">
            <a:xfrm>
              <a:off x="3784" y="2664"/>
              <a:ext cx="898"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Mass</a:t>
              </a:r>
              <a:endParaRPr lang="en-US" sz="1800" b="0">
                <a:solidFill>
                  <a:schemeClr val="bg2"/>
                </a:solidFill>
                <a:latin typeface="+mj-lt"/>
              </a:endParaRPr>
            </a:p>
          </p:txBody>
        </p:sp>
        <p:sp>
          <p:nvSpPr>
            <p:cNvPr id="11289" name="Rectangle 37"/>
            <p:cNvSpPr>
              <a:spLocks noChangeArrowheads="1"/>
            </p:cNvSpPr>
            <p:nvPr/>
          </p:nvSpPr>
          <p:spPr bwMode="auto">
            <a:xfrm>
              <a:off x="3899" y="2466"/>
              <a:ext cx="272" cy="193"/>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mj-lt"/>
              </a:endParaRPr>
            </a:p>
          </p:txBody>
        </p:sp>
      </p:grpSp>
      <p:grpSp>
        <p:nvGrpSpPr>
          <p:cNvPr id="7" name="Group 38"/>
          <p:cNvGrpSpPr>
            <a:grpSpLocks/>
          </p:cNvGrpSpPr>
          <p:nvPr/>
        </p:nvGrpSpPr>
        <p:grpSpPr bwMode="auto">
          <a:xfrm>
            <a:off x="6687553" y="4952181"/>
            <a:ext cx="1111250" cy="965200"/>
            <a:chOff x="4314" y="2858"/>
            <a:chExt cx="700" cy="608"/>
          </a:xfrm>
        </p:grpSpPr>
        <p:sp>
          <p:nvSpPr>
            <p:cNvPr id="11284" name="Rectangle 39"/>
            <p:cNvSpPr>
              <a:spLocks noChangeArrowheads="1"/>
            </p:cNvSpPr>
            <p:nvPr/>
          </p:nvSpPr>
          <p:spPr bwMode="auto">
            <a:xfrm>
              <a:off x="4316" y="2859"/>
              <a:ext cx="698" cy="607"/>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285" name="Rectangle 40"/>
            <p:cNvSpPr>
              <a:spLocks noChangeArrowheads="1"/>
            </p:cNvSpPr>
            <p:nvPr/>
          </p:nvSpPr>
          <p:spPr bwMode="auto">
            <a:xfrm>
              <a:off x="4314" y="2858"/>
              <a:ext cx="283" cy="215"/>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mj-lt"/>
              </a:endParaRPr>
            </a:p>
          </p:txBody>
        </p:sp>
        <p:sp>
          <p:nvSpPr>
            <p:cNvPr id="11286" name="Text Box 41"/>
            <p:cNvSpPr txBox="1">
              <a:spLocks noChangeArrowheads="1"/>
            </p:cNvSpPr>
            <p:nvPr/>
          </p:nvSpPr>
          <p:spPr bwMode="auto">
            <a:xfrm>
              <a:off x="4350" y="3061"/>
              <a:ext cx="638" cy="404"/>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Contin-uous</a:t>
              </a:r>
              <a:endParaRPr lang="en-US" sz="1800" b="0">
                <a:solidFill>
                  <a:schemeClr val="bg2"/>
                </a:solidFill>
                <a:latin typeface="+mj-lt"/>
              </a:endParaRPr>
            </a:p>
          </p:txBody>
        </p:sp>
      </p:grpSp>
      <p:sp>
        <p:nvSpPr>
          <p:cNvPr id="43" name="Rectangle 2"/>
          <p:cNvSpPr>
            <a:spLocks noChangeArrowheads="1"/>
          </p:cNvSpPr>
          <p:nvPr/>
        </p:nvSpPr>
        <p:spPr bwMode="auto">
          <a:xfrm>
            <a:off x="3212516" y="1788294"/>
            <a:ext cx="4730750" cy="4217987"/>
          </a:xfrm>
          <a:prstGeom prst="rect">
            <a:avLst/>
          </a:prstGeom>
          <a:solidFill>
            <a:srgbClr val="CCC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45" name="Text Box 5"/>
          <p:cNvSpPr txBox="1">
            <a:spLocks noChangeArrowheads="1"/>
          </p:cNvSpPr>
          <p:nvPr/>
        </p:nvSpPr>
        <p:spPr bwMode="auto">
          <a:xfrm>
            <a:off x="2604504" y="6026475"/>
            <a:ext cx="1989137" cy="366713"/>
          </a:xfrm>
          <a:prstGeom prst="rect">
            <a:avLst/>
          </a:prstGeom>
          <a:noFill/>
          <a:ln w="9525">
            <a:noFill/>
            <a:miter lim="800000"/>
            <a:headEnd/>
            <a:tailEnd/>
          </a:ln>
        </p:spPr>
        <p:txBody>
          <a:bodyPr>
            <a:spAutoFit/>
          </a:bodyPr>
          <a:lstStyle/>
          <a:p>
            <a:pPr algn="ctr">
              <a:spcBef>
                <a:spcPct val="50000"/>
              </a:spcBef>
            </a:pPr>
            <a:r>
              <a:rPr lang="en-GB" sz="1800" b="0" dirty="0">
                <a:solidFill>
                  <a:srgbClr val="FFFFFF"/>
                </a:solidFill>
                <a:latin typeface="+mj-lt"/>
              </a:rPr>
              <a:t>Low</a:t>
            </a:r>
            <a:endParaRPr lang="en-US" sz="1800" b="0" dirty="0">
              <a:solidFill>
                <a:srgbClr val="FFFFFF"/>
              </a:solidFill>
              <a:latin typeface="+mj-lt"/>
            </a:endParaRPr>
          </a:p>
        </p:txBody>
      </p:sp>
      <p:grpSp>
        <p:nvGrpSpPr>
          <p:cNvPr id="50" name="Group 23"/>
          <p:cNvGrpSpPr>
            <a:grpSpLocks/>
          </p:cNvGrpSpPr>
          <p:nvPr/>
        </p:nvGrpSpPr>
        <p:grpSpPr bwMode="auto">
          <a:xfrm>
            <a:off x="3274428" y="1872431"/>
            <a:ext cx="2189163" cy="1943100"/>
            <a:chOff x="2164" y="918"/>
            <a:chExt cx="1379" cy="1224"/>
          </a:xfrm>
        </p:grpSpPr>
        <p:sp>
          <p:nvSpPr>
            <p:cNvPr id="51" name="Rectangle 24"/>
            <p:cNvSpPr>
              <a:spLocks noChangeArrowheads="1"/>
            </p:cNvSpPr>
            <p:nvPr/>
          </p:nvSpPr>
          <p:spPr bwMode="auto">
            <a:xfrm>
              <a:off x="2183" y="918"/>
              <a:ext cx="1360" cy="1224"/>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52" name="Text Box 25"/>
            <p:cNvSpPr txBox="1">
              <a:spLocks noChangeArrowheads="1"/>
            </p:cNvSpPr>
            <p:nvPr/>
          </p:nvSpPr>
          <p:spPr bwMode="auto">
            <a:xfrm>
              <a:off x="2164" y="996"/>
              <a:ext cx="1251" cy="404"/>
            </a:xfrm>
            <a:prstGeom prst="rect">
              <a:avLst/>
            </a:prstGeom>
            <a:noFill/>
            <a:ln w="9525">
              <a:noFill/>
              <a:miter lim="800000"/>
              <a:headEnd/>
              <a:tailEnd/>
            </a:ln>
          </p:spPr>
          <p:txBody>
            <a:bodyPr>
              <a:spAutoFit/>
            </a:bodyPr>
            <a:lstStyle/>
            <a:p>
              <a:pPr algn="ctr">
                <a:spcBef>
                  <a:spcPct val="50000"/>
                </a:spcBef>
              </a:pPr>
              <a:r>
                <a:rPr lang="en-GB" sz="1800" b="0" dirty="0">
                  <a:solidFill>
                    <a:schemeClr val="bg2"/>
                  </a:solidFill>
                  <a:latin typeface="+mj-lt"/>
                </a:rPr>
                <a:t>Professional service</a:t>
              </a:r>
              <a:endParaRPr lang="en-US" sz="1800" b="0" dirty="0">
                <a:solidFill>
                  <a:schemeClr val="bg2"/>
                </a:solidFill>
                <a:latin typeface="+mj-lt"/>
              </a:endParaRPr>
            </a:p>
          </p:txBody>
        </p:sp>
      </p:grpSp>
      <p:grpSp>
        <p:nvGrpSpPr>
          <p:cNvPr id="53" name="Group 26"/>
          <p:cNvGrpSpPr>
            <a:grpSpLocks/>
          </p:cNvGrpSpPr>
          <p:nvPr/>
        </p:nvGrpSpPr>
        <p:grpSpPr bwMode="auto">
          <a:xfrm>
            <a:off x="4425366" y="2904306"/>
            <a:ext cx="2162175" cy="1946275"/>
            <a:chOff x="2889" y="1568"/>
            <a:chExt cx="1362" cy="1226"/>
          </a:xfrm>
        </p:grpSpPr>
        <p:sp>
          <p:nvSpPr>
            <p:cNvPr id="54" name="Rectangle 27"/>
            <p:cNvSpPr>
              <a:spLocks noChangeArrowheads="1"/>
            </p:cNvSpPr>
            <p:nvPr/>
          </p:nvSpPr>
          <p:spPr bwMode="auto">
            <a:xfrm>
              <a:off x="2891" y="1570"/>
              <a:ext cx="1360" cy="1224"/>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55" name="Rectangle 28"/>
            <p:cNvSpPr>
              <a:spLocks noChangeArrowheads="1"/>
            </p:cNvSpPr>
            <p:nvPr/>
          </p:nvSpPr>
          <p:spPr bwMode="auto">
            <a:xfrm>
              <a:off x="2889" y="1568"/>
              <a:ext cx="651" cy="576"/>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mj-lt"/>
              </a:endParaRPr>
            </a:p>
          </p:txBody>
        </p:sp>
        <p:sp>
          <p:nvSpPr>
            <p:cNvPr id="56" name="Text Box 29"/>
            <p:cNvSpPr txBox="1">
              <a:spLocks noChangeArrowheads="1"/>
            </p:cNvSpPr>
            <p:nvPr/>
          </p:nvSpPr>
          <p:spPr bwMode="auto">
            <a:xfrm>
              <a:off x="2931" y="1842"/>
              <a:ext cx="1252"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Service shop</a:t>
              </a:r>
              <a:endParaRPr lang="en-US" sz="1800" b="0">
                <a:solidFill>
                  <a:schemeClr val="bg2"/>
                </a:solidFill>
                <a:latin typeface="+mj-lt"/>
              </a:endParaRPr>
            </a:p>
          </p:txBody>
        </p:sp>
      </p:grpSp>
      <p:grpSp>
        <p:nvGrpSpPr>
          <p:cNvPr id="57" name="Group 30"/>
          <p:cNvGrpSpPr>
            <a:grpSpLocks/>
          </p:cNvGrpSpPr>
          <p:nvPr/>
        </p:nvGrpSpPr>
        <p:grpSpPr bwMode="auto">
          <a:xfrm>
            <a:off x="5689016" y="3988569"/>
            <a:ext cx="2162175" cy="1943100"/>
            <a:chOff x="3685" y="2251"/>
            <a:chExt cx="1362" cy="1224"/>
          </a:xfrm>
        </p:grpSpPr>
        <p:sp>
          <p:nvSpPr>
            <p:cNvPr id="58" name="Rectangle 31"/>
            <p:cNvSpPr>
              <a:spLocks noChangeArrowheads="1"/>
            </p:cNvSpPr>
            <p:nvPr/>
          </p:nvSpPr>
          <p:spPr bwMode="auto">
            <a:xfrm>
              <a:off x="3687" y="2251"/>
              <a:ext cx="1360" cy="1224"/>
            </a:xfrm>
            <a:prstGeom prst="rect">
              <a:avLst/>
            </a:prstGeom>
            <a:solidFill>
              <a:srgbClr val="CCECFF"/>
            </a:solidFill>
            <a:ln w="28575">
              <a:solidFill>
                <a:schemeClr val="tx1"/>
              </a:solidFill>
              <a:miter lim="800000"/>
              <a:headEnd/>
              <a:tailEnd/>
            </a:ln>
          </p:spPr>
          <p:txBody>
            <a:bodyPr wrap="none" anchor="ctr"/>
            <a:lstStyle/>
            <a:p>
              <a:endParaRPr lang="en-GB">
                <a:solidFill>
                  <a:schemeClr val="bg2"/>
                </a:solidFill>
                <a:latin typeface="+mj-lt"/>
              </a:endParaRPr>
            </a:p>
          </p:txBody>
        </p:sp>
        <p:sp>
          <p:nvSpPr>
            <p:cNvPr id="59" name="Text Box 32"/>
            <p:cNvSpPr txBox="1">
              <a:spLocks noChangeArrowheads="1"/>
            </p:cNvSpPr>
            <p:nvPr/>
          </p:nvSpPr>
          <p:spPr bwMode="auto">
            <a:xfrm>
              <a:off x="3750" y="2953"/>
              <a:ext cx="1252" cy="231"/>
            </a:xfrm>
            <a:prstGeom prst="rect">
              <a:avLst/>
            </a:prstGeom>
            <a:noFill/>
            <a:ln w="9525">
              <a:noFill/>
              <a:miter lim="800000"/>
              <a:headEnd/>
              <a:tailEnd/>
            </a:ln>
          </p:spPr>
          <p:txBody>
            <a:bodyPr>
              <a:spAutoFit/>
            </a:bodyPr>
            <a:lstStyle/>
            <a:p>
              <a:pPr algn="ctr">
                <a:spcBef>
                  <a:spcPct val="50000"/>
                </a:spcBef>
              </a:pPr>
              <a:r>
                <a:rPr lang="en-GB" sz="1800" b="0">
                  <a:solidFill>
                    <a:schemeClr val="bg2"/>
                  </a:solidFill>
                  <a:latin typeface="+mj-lt"/>
                </a:rPr>
                <a:t>Mass service</a:t>
              </a:r>
              <a:endParaRPr lang="en-US" sz="1800" b="0">
                <a:solidFill>
                  <a:schemeClr val="bg2"/>
                </a:solidFill>
                <a:latin typeface="+mj-lt"/>
              </a:endParaRPr>
            </a:p>
          </p:txBody>
        </p:sp>
        <p:sp>
          <p:nvSpPr>
            <p:cNvPr id="60" name="Rectangle 33"/>
            <p:cNvSpPr>
              <a:spLocks noChangeArrowheads="1"/>
            </p:cNvSpPr>
            <p:nvPr/>
          </p:nvSpPr>
          <p:spPr bwMode="auto">
            <a:xfrm>
              <a:off x="3685" y="2251"/>
              <a:ext cx="567" cy="544"/>
            </a:xfrm>
            <a:prstGeom prst="rect">
              <a:avLst/>
            </a:prstGeom>
            <a:gradFill rotWithShape="1">
              <a:gsLst>
                <a:gs pos="0">
                  <a:srgbClr val="CCECFF"/>
                </a:gs>
                <a:gs pos="100000">
                  <a:srgbClr val="FFFF99"/>
                </a:gs>
              </a:gsLst>
              <a:lin ang="2700000" scaled="1"/>
            </a:gradFill>
            <a:ln w="28575">
              <a:solidFill>
                <a:schemeClr val="tx1"/>
              </a:solidFill>
              <a:miter lim="800000"/>
              <a:headEnd/>
              <a:tailEnd/>
            </a:ln>
          </p:spPr>
          <p:txBody>
            <a:bodyPr wrap="none" anchor="ctr"/>
            <a:lstStyle/>
            <a:p>
              <a:endParaRPr lang="en-GB">
                <a:solidFill>
                  <a:schemeClr val="bg2"/>
                </a:solidFill>
                <a:latin typeface="+mj-lt"/>
              </a:endParaRPr>
            </a:p>
          </p:txBody>
        </p:sp>
      </p:grpSp>
      <p:pic>
        <p:nvPicPr>
          <p:cNvPr id="61" name="Picture 2" descr="OEE12 cropped use this one"/>
          <p:cNvPicPr>
            <a:picLocks noChangeAspect="1" noChangeArrowheads="1"/>
          </p:cNvPicPr>
          <p:nvPr/>
        </p:nvPicPr>
        <p:blipFill>
          <a:blip r:embed="rId3" cstate="print"/>
          <a:srcRect/>
          <a:stretch>
            <a:fillRect/>
          </a:stretch>
        </p:blipFill>
        <p:spPr bwMode="auto">
          <a:xfrm>
            <a:off x="5846178" y="1356110"/>
            <a:ext cx="2668855" cy="205023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2" name="Picture 8" descr="4x9s.jpg"/>
          <p:cNvPicPr>
            <a:picLocks noChangeAspect="1"/>
          </p:cNvPicPr>
          <p:nvPr/>
        </p:nvPicPr>
        <p:blipFill>
          <a:blip r:embed="rId4" cstate="print"/>
          <a:srcRect/>
          <a:stretch>
            <a:fillRect/>
          </a:stretch>
        </p:blipFill>
        <p:spPr bwMode="auto">
          <a:xfrm>
            <a:off x="5901336" y="1418046"/>
            <a:ext cx="2613697" cy="194871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3" name="Picture 2" descr="File:Städtische Bibliotheken Dresden Ecke Prager Straße - Rechnerpool medien@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246" y="1363988"/>
            <a:ext cx="2605787" cy="200277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2836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1" name="Picture 9" descr="ch07 surgeons"/>
          <p:cNvPicPr>
            <a:picLocks noChangeAspect="1" noChangeArrowheads="1"/>
          </p:cNvPicPr>
          <p:nvPr/>
        </p:nvPicPr>
        <p:blipFill>
          <a:blip r:embed="rId3" cstate="print"/>
          <a:srcRect/>
          <a:stretch>
            <a:fillRect/>
          </a:stretch>
        </p:blipFill>
        <p:spPr bwMode="auto">
          <a:xfrm>
            <a:off x="490260" y="1556792"/>
            <a:ext cx="8172400" cy="4921905"/>
          </a:xfrm>
          <a:prstGeom prst="rect">
            <a:avLst/>
          </a:prstGeom>
          <a:noFill/>
        </p:spPr>
      </p:pic>
      <p:sp>
        <p:nvSpPr>
          <p:cNvPr id="5" name="TextBox 4"/>
          <p:cNvSpPr txBox="1"/>
          <p:nvPr/>
        </p:nvSpPr>
        <p:spPr>
          <a:xfrm>
            <a:off x="490260" y="332656"/>
            <a:ext cx="8172400" cy="1077218"/>
          </a:xfrm>
          <a:prstGeom prst="rect">
            <a:avLst/>
          </a:prstGeom>
          <a:noFill/>
        </p:spPr>
        <p:txBody>
          <a:bodyPr wrap="square" rtlCol="0">
            <a:spAutoFit/>
          </a:bodyPr>
          <a:lstStyle>
            <a:defPPr>
              <a:defRPr lang="en-US"/>
            </a:defPPr>
            <a:lvl1pPr algn="ctr">
              <a:defRPr sz="3200" b="1"/>
            </a:lvl1pPr>
          </a:lstStyle>
          <a:p>
            <a:pPr algn="l"/>
            <a:r>
              <a:rPr lang="en-GB" b="0" dirty="0" smtClean="0">
                <a:solidFill>
                  <a:srgbClr val="FFFFFF"/>
                </a:solidFill>
                <a:latin typeface="+mj-lt"/>
              </a:rPr>
              <a:t>Design of a manufacturing/service system for optimum flow</a:t>
            </a:r>
            <a:endParaRPr lang="en-GB" b="0" dirty="0">
              <a:solidFill>
                <a:srgbClr val="FFFFFF"/>
              </a:solidFill>
              <a:latin typeface="+mj-lt"/>
            </a:endParaRP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630229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66724" y="290662"/>
            <a:ext cx="6500814" cy="1200329"/>
          </a:xfrm>
          <a:prstGeom prst="rect">
            <a:avLst/>
          </a:prstGeom>
          <a:noFill/>
        </p:spPr>
        <p:txBody>
          <a:bodyPr wrap="square" rtlCol="0">
            <a:spAutoFit/>
          </a:bodyPr>
          <a:lstStyle/>
          <a:p>
            <a:r>
              <a:rPr lang="en-US" sz="3200" b="1" dirty="0" smtClean="0">
                <a:solidFill>
                  <a:srgbClr val="FFFFFF"/>
                </a:solidFill>
                <a:latin typeface="+mj-lt"/>
              </a:rPr>
              <a:t>Inventory Management</a:t>
            </a:r>
          </a:p>
          <a:p>
            <a:r>
              <a:rPr lang="en-GB" sz="2000" dirty="0" smtClean="0">
                <a:solidFill>
                  <a:srgbClr val="FFFFFF"/>
                </a:solidFill>
                <a:latin typeface="+mj-lt"/>
              </a:rPr>
              <a:t>Inventory</a:t>
            </a:r>
            <a:r>
              <a:rPr lang="en-GB" sz="2000" dirty="0">
                <a:solidFill>
                  <a:srgbClr val="FFFFFF"/>
                </a:solidFill>
                <a:latin typeface="+mj-lt"/>
              </a:rPr>
              <a:t>: An item or product kept in stock for future use having certain cost value</a:t>
            </a:r>
            <a:r>
              <a:rPr lang="en-GB" sz="2000" dirty="0" smtClean="0">
                <a:solidFill>
                  <a:srgbClr val="FFFFFF"/>
                </a:solidFill>
                <a:latin typeface="+mj-lt"/>
              </a:rPr>
              <a:t>.</a:t>
            </a:r>
            <a:endParaRPr lang="en-GB" sz="2000" dirty="0">
              <a:solidFill>
                <a:srgbClr val="FFFFFF"/>
              </a:solidFill>
              <a:latin typeface="+mj-lt"/>
            </a:endParaRPr>
          </a:p>
        </p:txBody>
      </p:sp>
      <p:grpSp>
        <p:nvGrpSpPr>
          <p:cNvPr id="23575" name="Group 23"/>
          <p:cNvGrpSpPr>
            <a:grpSpLocks/>
          </p:cNvGrpSpPr>
          <p:nvPr/>
        </p:nvGrpSpPr>
        <p:grpSpPr bwMode="auto">
          <a:xfrm>
            <a:off x="1323975" y="4607019"/>
            <a:ext cx="1368425" cy="1293812"/>
            <a:chOff x="1162" y="2751"/>
            <a:chExt cx="862" cy="815"/>
          </a:xfrm>
        </p:grpSpPr>
        <p:sp>
          <p:nvSpPr>
            <p:cNvPr id="23556" name="Oval 4"/>
            <p:cNvSpPr>
              <a:spLocks noChangeArrowheads="1"/>
            </p:cNvSpPr>
            <p:nvPr/>
          </p:nvSpPr>
          <p:spPr bwMode="auto">
            <a:xfrm>
              <a:off x="1178" y="2751"/>
              <a:ext cx="816" cy="815"/>
            </a:xfrm>
            <a:prstGeom prst="ellipse">
              <a:avLst/>
            </a:prstGeom>
            <a:solidFill>
              <a:srgbClr val="9999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23557" name="Text Box 5"/>
            <p:cNvSpPr txBox="1">
              <a:spLocks noChangeArrowheads="1"/>
            </p:cNvSpPr>
            <p:nvPr/>
          </p:nvSpPr>
          <p:spPr bwMode="auto">
            <a:xfrm>
              <a:off x="1162" y="2958"/>
              <a:ext cx="862" cy="407"/>
            </a:xfrm>
            <a:prstGeom prst="rect">
              <a:avLst/>
            </a:prstGeom>
            <a:noFill/>
            <a:ln w="9525">
              <a:noFill/>
              <a:miter lim="800000"/>
              <a:headEnd/>
              <a:tailEnd/>
            </a:ln>
            <a:effectLst/>
          </p:spPr>
          <p:txBody>
            <a:bodyPr>
              <a:spAutoFit/>
            </a:bodyPr>
            <a:lstStyle/>
            <a:p>
              <a:pPr algn="ctr">
                <a:spcBef>
                  <a:spcPct val="50000"/>
                </a:spcBef>
              </a:pPr>
              <a:r>
                <a:rPr lang="en-GB" sz="1800" dirty="0">
                  <a:solidFill>
                    <a:schemeClr val="bg2"/>
                  </a:solidFill>
                  <a:latin typeface="+mj-lt"/>
                </a:rPr>
                <a:t>Input process</a:t>
              </a:r>
              <a:endParaRPr lang="en-US" sz="1800" dirty="0">
                <a:solidFill>
                  <a:schemeClr val="bg2"/>
                </a:solidFill>
                <a:latin typeface="+mj-lt"/>
              </a:endParaRPr>
            </a:p>
          </p:txBody>
        </p:sp>
      </p:grpSp>
      <p:grpSp>
        <p:nvGrpSpPr>
          <p:cNvPr id="23576" name="Group 24"/>
          <p:cNvGrpSpPr>
            <a:grpSpLocks/>
          </p:cNvGrpSpPr>
          <p:nvPr/>
        </p:nvGrpSpPr>
        <p:grpSpPr bwMode="auto">
          <a:xfrm>
            <a:off x="2820988" y="4605431"/>
            <a:ext cx="2162175" cy="1695450"/>
            <a:chOff x="2105" y="2750"/>
            <a:chExt cx="1362" cy="1068"/>
          </a:xfrm>
        </p:grpSpPr>
        <p:sp>
          <p:nvSpPr>
            <p:cNvPr id="23560" name="AutoShape 8"/>
            <p:cNvSpPr>
              <a:spLocks noChangeArrowheads="1"/>
            </p:cNvSpPr>
            <p:nvPr/>
          </p:nvSpPr>
          <p:spPr bwMode="auto">
            <a:xfrm>
              <a:off x="2653" y="2750"/>
              <a:ext cx="772" cy="816"/>
            </a:xfrm>
            <a:prstGeom prst="flowChartMerge">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23561" name="Text Box 9"/>
            <p:cNvSpPr txBox="1">
              <a:spLocks noChangeArrowheads="1"/>
            </p:cNvSpPr>
            <p:nvPr/>
          </p:nvSpPr>
          <p:spPr bwMode="auto">
            <a:xfrm>
              <a:off x="2565" y="3566"/>
              <a:ext cx="902" cy="252"/>
            </a:xfrm>
            <a:prstGeom prst="rect">
              <a:avLst/>
            </a:prstGeom>
            <a:noFill/>
            <a:ln w="9525">
              <a:noFill/>
              <a:miter lim="800000"/>
              <a:headEnd/>
              <a:tailEnd/>
            </a:ln>
            <a:effectLst/>
          </p:spPr>
          <p:txBody>
            <a:bodyPr wrap="square">
              <a:spAutoFit/>
            </a:bodyPr>
            <a:lstStyle/>
            <a:p>
              <a:pPr>
                <a:spcBef>
                  <a:spcPct val="50000"/>
                </a:spcBef>
              </a:pPr>
              <a:r>
                <a:rPr lang="en-GB" sz="2000" dirty="0">
                  <a:solidFill>
                    <a:schemeClr val="bg2"/>
                  </a:solidFill>
                  <a:latin typeface="+mj-lt"/>
                </a:rPr>
                <a:t>Inventory</a:t>
              </a:r>
              <a:endParaRPr lang="en-US" sz="2000" dirty="0">
                <a:solidFill>
                  <a:schemeClr val="bg2"/>
                </a:solidFill>
                <a:latin typeface="+mj-lt"/>
              </a:endParaRPr>
            </a:p>
          </p:txBody>
        </p:sp>
        <p:sp>
          <p:nvSpPr>
            <p:cNvPr id="23566" name="Line 14"/>
            <p:cNvSpPr>
              <a:spLocks noChangeShapeType="1"/>
            </p:cNvSpPr>
            <p:nvPr/>
          </p:nvSpPr>
          <p:spPr bwMode="auto">
            <a:xfrm>
              <a:off x="2105" y="3157"/>
              <a:ext cx="635" cy="0"/>
            </a:xfrm>
            <a:prstGeom prst="line">
              <a:avLst/>
            </a:prstGeom>
            <a:noFill/>
            <a:ln w="38100">
              <a:solidFill>
                <a:srgbClr val="FF0000"/>
              </a:solidFill>
              <a:round/>
              <a:headEnd/>
              <a:tailEnd type="stealth" w="lg" len="lg"/>
            </a:ln>
            <a:effectLst/>
          </p:spPr>
          <p:txBody>
            <a:bodyPr/>
            <a:lstStyle/>
            <a:p>
              <a:endParaRPr lang="en-GB">
                <a:solidFill>
                  <a:schemeClr val="bg2"/>
                </a:solidFill>
                <a:latin typeface="+mj-lt"/>
              </a:endParaRPr>
            </a:p>
          </p:txBody>
        </p:sp>
      </p:grpSp>
      <p:grpSp>
        <p:nvGrpSpPr>
          <p:cNvPr id="23577" name="Group 25"/>
          <p:cNvGrpSpPr>
            <a:grpSpLocks/>
          </p:cNvGrpSpPr>
          <p:nvPr/>
        </p:nvGrpSpPr>
        <p:grpSpPr bwMode="auto">
          <a:xfrm>
            <a:off x="4840288" y="4605431"/>
            <a:ext cx="2595562" cy="1293813"/>
            <a:chOff x="3377" y="2750"/>
            <a:chExt cx="1635" cy="815"/>
          </a:xfrm>
        </p:grpSpPr>
        <p:sp>
          <p:nvSpPr>
            <p:cNvPr id="23558" name="Oval 6"/>
            <p:cNvSpPr>
              <a:spLocks noChangeArrowheads="1"/>
            </p:cNvSpPr>
            <p:nvPr/>
          </p:nvSpPr>
          <p:spPr bwMode="auto">
            <a:xfrm>
              <a:off x="4127" y="2750"/>
              <a:ext cx="816" cy="815"/>
            </a:xfrm>
            <a:prstGeom prst="ellipse">
              <a:avLst/>
            </a:prstGeom>
            <a:solidFill>
              <a:srgbClr val="9999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GB" dirty="0">
                <a:solidFill>
                  <a:schemeClr val="bg2"/>
                </a:solidFill>
                <a:latin typeface="+mj-lt"/>
              </a:endParaRPr>
            </a:p>
          </p:txBody>
        </p:sp>
        <p:sp>
          <p:nvSpPr>
            <p:cNvPr id="23559" name="Text Box 7"/>
            <p:cNvSpPr txBox="1">
              <a:spLocks noChangeArrowheads="1"/>
            </p:cNvSpPr>
            <p:nvPr/>
          </p:nvSpPr>
          <p:spPr bwMode="auto">
            <a:xfrm>
              <a:off x="4060" y="2973"/>
              <a:ext cx="952" cy="407"/>
            </a:xfrm>
            <a:prstGeom prst="rect">
              <a:avLst/>
            </a:prstGeom>
            <a:noFill/>
            <a:ln w="9525">
              <a:noFill/>
              <a:miter lim="800000"/>
              <a:headEnd/>
              <a:tailEnd/>
            </a:ln>
            <a:effectLst/>
          </p:spPr>
          <p:txBody>
            <a:bodyPr>
              <a:spAutoFit/>
            </a:bodyPr>
            <a:lstStyle/>
            <a:p>
              <a:pPr algn="ctr">
                <a:spcBef>
                  <a:spcPct val="50000"/>
                </a:spcBef>
              </a:pPr>
              <a:r>
                <a:rPr lang="en-GB" sz="1800" dirty="0">
                  <a:solidFill>
                    <a:schemeClr val="bg2"/>
                  </a:solidFill>
                  <a:latin typeface="+mj-lt"/>
                </a:rPr>
                <a:t>Output process</a:t>
              </a:r>
              <a:endParaRPr lang="en-US" sz="1800" dirty="0">
                <a:solidFill>
                  <a:schemeClr val="bg2"/>
                </a:solidFill>
                <a:latin typeface="+mj-lt"/>
              </a:endParaRPr>
            </a:p>
          </p:txBody>
        </p:sp>
        <p:sp>
          <p:nvSpPr>
            <p:cNvPr id="23567" name="Line 15"/>
            <p:cNvSpPr>
              <a:spLocks noChangeShapeType="1"/>
            </p:cNvSpPr>
            <p:nvPr/>
          </p:nvSpPr>
          <p:spPr bwMode="auto">
            <a:xfrm>
              <a:off x="3377" y="3158"/>
              <a:ext cx="635" cy="0"/>
            </a:xfrm>
            <a:prstGeom prst="line">
              <a:avLst/>
            </a:prstGeom>
            <a:noFill/>
            <a:ln w="38100">
              <a:solidFill>
                <a:srgbClr val="FF0000"/>
              </a:solidFill>
              <a:round/>
              <a:headEnd/>
              <a:tailEnd type="stealth" w="lg" len="lg"/>
            </a:ln>
            <a:effectLst/>
          </p:spPr>
          <p:txBody>
            <a:bodyPr/>
            <a:lstStyle/>
            <a:p>
              <a:endParaRPr lang="en-GB">
                <a:solidFill>
                  <a:schemeClr val="bg2"/>
                </a:solidFill>
                <a:latin typeface="+mj-lt"/>
              </a:endParaRPr>
            </a:p>
          </p:txBody>
        </p:sp>
      </p:grpSp>
      <p:grpSp>
        <p:nvGrpSpPr>
          <p:cNvPr id="23578" name="Group 26"/>
          <p:cNvGrpSpPr>
            <a:grpSpLocks/>
          </p:cNvGrpSpPr>
          <p:nvPr/>
        </p:nvGrpSpPr>
        <p:grpSpPr bwMode="auto">
          <a:xfrm>
            <a:off x="637067" y="1625693"/>
            <a:ext cx="2462212" cy="1468438"/>
            <a:chOff x="703" y="718"/>
            <a:chExt cx="1551" cy="925"/>
          </a:xfrm>
        </p:grpSpPr>
        <p:sp>
          <p:nvSpPr>
            <p:cNvPr id="23563" name="Oval 11"/>
            <p:cNvSpPr>
              <a:spLocks noChangeArrowheads="1"/>
            </p:cNvSpPr>
            <p:nvPr/>
          </p:nvSpPr>
          <p:spPr bwMode="auto">
            <a:xfrm>
              <a:off x="1956" y="1597"/>
              <a:ext cx="238" cy="46"/>
            </a:xfrm>
            <a:prstGeom prst="ellipse">
              <a:avLst/>
            </a:prstGeom>
            <a:solidFill>
              <a:srgbClr val="99CCFF"/>
            </a:solidFill>
            <a:ln w="9525">
              <a:solidFill>
                <a:schemeClr val="tx1"/>
              </a:solidFill>
              <a:round/>
              <a:headEnd/>
              <a:tailEnd/>
            </a:ln>
            <a:effectLst/>
          </p:spPr>
          <p:txBody>
            <a:bodyPr wrap="none" anchor="ctr"/>
            <a:lstStyle/>
            <a:p>
              <a:endParaRPr lang="en-GB">
                <a:solidFill>
                  <a:schemeClr val="bg2"/>
                </a:solidFill>
                <a:latin typeface="+mj-lt"/>
              </a:endParaRPr>
            </a:p>
          </p:txBody>
        </p:sp>
        <p:grpSp>
          <p:nvGrpSpPr>
            <p:cNvPr id="23573" name="Group 21"/>
            <p:cNvGrpSpPr>
              <a:grpSpLocks/>
            </p:cNvGrpSpPr>
            <p:nvPr/>
          </p:nvGrpSpPr>
          <p:grpSpPr bwMode="auto">
            <a:xfrm>
              <a:off x="703" y="718"/>
              <a:ext cx="1551" cy="913"/>
              <a:chOff x="703" y="718"/>
              <a:chExt cx="1551" cy="913"/>
            </a:xfrm>
          </p:grpSpPr>
          <p:sp>
            <p:nvSpPr>
              <p:cNvPr id="23555" name="Freeform 3"/>
              <p:cNvSpPr>
                <a:spLocks/>
              </p:cNvSpPr>
              <p:nvPr/>
            </p:nvSpPr>
            <p:spPr bwMode="auto">
              <a:xfrm>
                <a:off x="748" y="1040"/>
                <a:ext cx="1506" cy="591"/>
              </a:xfrm>
              <a:custGeom>
                <a:avLst/>
                <a:gdLst/>
                <a:ahLst/>
                <a:cxnLst>
                  <a:cxn ang="0">
                    <a:pos x="0" y="1"/>
                  </a:cxn>
                  <a:cxn ang="0">
                    <a:pos x="1265" y="0"/>
                  </a:cxn>
                  <a:cxn ang="0">
                    <a:pos x="1448" y="280"/>
                  </a:cxn>
                  <a:cxn ang="0">
                    <a:pos x="1445" y="588"/>
                  </a:cxn>
                  <a:cxn ang="0">
                    <a:pos x="1211" y="591"/>
                  </a:cxn>
                  <a:cxn ang="0">
                    <a:pos x="1204" y="272"/>
                  </a:cxn>
                  <a:cxn ang="0">
                    <a:pos x="998" y="228"/>
                  </a:cxn>
                  <a:cxn ang="0">
                    <a:pos x="0" y="228"/>
                  </a:cxn>
                </a:cxnLst>
                <a:rect l="0" t="0" r="r" b="b"/>
                <a:pathLst>
                  <a:path w="1506" h="591">
                    <a:moveTo>
                      <a:pt x="0" y="1"/>
                    </a:moveTo>
                    <a:lnTo>
                      <a:pt x="1265" y="0"/>
                    </a:lnTo>
                    <a:cubicBezTo>
                      <a:pt x="1506" y="46"/>
                      <a:pt x="1418" y="182"/>
                      <a:pt x="1448" y="280"/>
                    </a:cubicBezTo>
                    <a:lnTo>
                      <a:pt x="1445" y="588"/>
                    </a:lnTo>
                    <a:lnTo>
                      <a:pt x="1211" y="591"/>
                    </a:lnTo>
                    <a:lnTo>
                      <a:pt x="1204" y="272"/>
                    </a:lnTo>
                    <a:cubicBezTo>
                      <a:pt x="1168" y="212"/>
                      <a:pt x="1199" y="235"/>
                      <a:pt x="998" y="228"/>
                    </a:cubicBezTo>
                    <a:lnTo>
                      <a:pt x="0" y="228"/>
                    </a:lnTo>
                  </a:path>
                </a:pathLst>
              </a:custGeom>
              <a:solidFill>
                <a:srgbClr val="6699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a:solidFill>
                    <a:schemeClr val="bg2"/>
                  </a:solidFill>
                  <a:latin typeface="+mj-lt"/>
                </a:endParaRPr>
              </a:p>
            </p:txBody>
          </p:sp>
          <p:sp>
            <p:nvSpPr>
              <p:cNvPr id="23570" name="Text Box 18"/>
              <p:cNvSpPr txBox="1">
                <a:spLocks noChangeArrowheads="1"/>
              </p:cNvSpPr>
              <p:nvPr/>
            </p:nvSpPr>
            <p:spPr bwMode="auto">
              <a:xfrm>
                <a:off x="703" y="718"/>
                <a:ext cx="1496" cy="341"/>
              </a:xfrm>
              <a:prstGeom prst="rect">
                <a:avLst/>
              </a:prstGeom>
              <a:noFill/>
              <a:ln w="38100">
                <a:noFill/>
                <a:miter lim="800000"/>
                <a:headEnd/>
                <a:tailEnd type="none" w="lg" len="lg"/>
              </a:ln>
              <a:effectLst/>
            </p:spPr>
            <p:txBody>
              <a:bodyPr>
                <a:spAutoFit/>
              </a:bodyPr>
              <a:lstStyle/>
              <a:p>
                <a:pPr>
                  <a:lnSpc>
                    <a:spcPct val="80000"/>
                  </a:lnSpc>
                  <a:spcBef>
                    <a:spcPct val="50000"/>
                  </a:spcBef>
                </a:pPr>
                <a:r>
                  <a:rPr lang="en-GB" sz="1800">
                    <a:solidFill>
                      <a:srgbClr val="FFFFFF"/>
                    </a:solidFill>
                    <a:latin typeface="+mj-lt"/>
                  </a:rPr>
                  <a:t>Rate of supply from input process</a:t>
                </a:r>
                <a:endParaRPr lang="en-US" sz="1800">
                  <a:solidFill>
                    <a:srgbClr val="FFFFFF"/>
                  </a:solidFill>
                  <a:latin typeface="+mj-lt"/>
                </a:endParaRPr>
              </a:p>
            </p:txBody>
          </p:sp>
          <p:sp>
            <p:nvSpPr>
              <p:cNvPr id="23571" name="Line 19"/>
              <p:cNvSpPr>
                <a:spLocks noChangeShapeType="1"/>
              </p:cNvSpPr>
              <p:nvPr/>
            </p:nvSpPr>
            <p:spPr bwMode="auto">
              <a:xfrm flipV="1">
                <a:off x="866" y="1153"/>
                <a:ext cx="1043" cy="0"/>
              </a:xfrm>
              <a:prstGeom prst="line">
                <a:avLst/>
              </a:prstGeom>
              <a:noFill/>
              <a:ln w="38100">
                <a:solidFill>
                  <a:srgbClr val="FF0000"/>
                </a:solidFill>
                <a:round/>
                <a:headEnd/>
                <a:tailEnd type="stealth" w="lg" len="lg"/>
              </a:ln>
              <a:effectLst/>
            </p:spPr>
            <p:txBody>
              <a:bodyPr/>
              <a:lstStyle/>
              <a:p>
                <a:endParaRPr lang="en-GB">
                  <a:solidFill>
                    <a:schemeClr val="bg2"/>
                  </a:solidFill>
                  <a:latin typeface="+mj-lt"/>
                </a:endParaRPr>
              </a:p>
            </p:txBody>
          </p:sp>
        </p:grpSp>
      </p:grpSp>
      <p:pic>
        <p:nvPicPr>
          <p:cNvPr id="23572" name="Picture 20" descr="ch12 blood"/>
          <p:cNvPicPr>
            <a:picLocks noChangeAspect="1" noChangeArrowheads="1"/>
          </p:cNvPicPr>
          <p:nvPr/>
        </p:nvPicPr>
        <p:blipFill>
          <a:blip r:embed="rId3" cstate="print"/>
          <a:srcRect/>
          <a:stretch>
            <a:fillRect/>
          </a:stretch>
        </p:blipFill>
        <p:spPr bwMode="auto">
          <a:xfrm>
            <a:off x="5191792" y="1490991"/>
            <a:ext cx="3653092" cy="2071453"/>
          </a:xfrm>
          <a:prstGeom prst="rect">
            <a:avLst/>
          </a:prstGeom>
          <a:noFill/>
        </p:spPr>
      </p:pic>
      <p:grpSp>
        <p:nvGrpSpPr>
          <p:cNvPr id="23579" name="Group 27"/>
          <p:cNvGrpSpPr>
            <a:grpSpLocks/>
          </p:cNvGrpSpPr>
          <p:nvPr/>
        </p:nvGrpSpPr>
        <p:grpSpPr bwMode="auto">
          <a:xfrm>
            <a:off x="1747838" y="2935381"/>
            <a:ext cx="5283200" cy="1522413"/>
            <a:chOff x="1429" y="1698"/>
            <a:chExt cx="3328" cy="959"/>
          </a:xfrm>
        </p:grpSpPr>
        <p:grpSp>
          <p:nvGrpSpPr>
            <p:cNvPr id="23574" name="Group 22"/>
            <p:cNvGrpSpPr>
              <a:grpSpLocks/>
            </p:cNvGrpSpPr>
            <p:nvPr/>
          </p:nvGrpSpPr>
          <p:grpSpPr bwMode="auto">
            <a:xfrm>
              <a:off x="1429" y="1698"/>
              <a:ext cx="3328" cy="959"/>
              <a:chOff x="1429" y="1671"/>
              <a:chExt cx="3328" cy="959"/>
            </a:xfrm>
          </p:grpSpPr>
          <p:sp>
            <p:nvSpPr>
              <p:cNvPr id="23562" name="Freeform 10"/>
              <p:cNvSpPr>
                <a:spLocks/>
              </p:cNvSpPr>
              <p:nvPr/>
            </p:nvSpPr>
            <p:spPr bwMode="auto">
              <a:xfrm>
                <a:off x="1429" y="1671"/>
                <a:ext cx="3320" cy="950"/>
              </a:xfrm>
              <a:custGeom>
                <a:avLst/>
                <a:gdLst/>
                <a:ahLst/>
                <a:cxnLst>
                  <a:cxn ang="0">
                    <a:pos x="0" y="72"/>
                  </a:cxn>
                  <a:cxn ang="0">
                    <a:pos x="40" y="146"/>
                  </a:cxn>
                  <a:cxn ang="0">
                    <a:pos x="46" y="950"/>
                  </a:cxn>
                  <a:cxn ang="0">
                    <a:pos x="3320" y="940"/>
                  </a:cxn>
                  <a:cxn ang="0">
                    <a:pos x="3312" y="724"/>
                  </a:cxn>
                  <a:cxn ang="0">
                    <a:pos x="1726" y="728"/>
                  </a:cxn>
                  <a:cxn ang="0">
                    <a:pos x="1720" y="134"/>
                  </a:cxn>
                  <a:cxn ang="0">
                    <a:pos x="1768" y="68"/>
                  </a:cxn>
                </a:cxnLst>
                <a:rect l="0" t="0" r="r" b="b"/>
                <a:pathLst>
                  <a:path w="3320" h="950">
                    <a:moveTo>
                      <a:pt x="0" y="72"/>
                    </a:moveTo>
                    <a:cubicBezTo>
                      <a:pt x="7" y="84"/>
                      <a:pt x="32" y="0"/>
                      <a:pt x="40" y="146"/>
                    </a:cubicBezTo>
                    <a:lnTo>
                      <a:pt x="46" y="950"/>
                    </a:lnTo>
                    <a:lnTo>
                      <a:pt x="3320" y="940"/>
                    </a:lnTo>
                    <a:lnTo>
                      <a:pt x="3312" y="724"/>
                    </a:lnTo>
                    <a:lnTo>
                      <a:pt x="1726" y="728"/>
                    </a:lnTo>
                    <a:lnTo>
                      <a:pt x="1720" y="134"/>
                    </a:lnTo>
                    <a:cubicBezTo>
                      <a:pt x="1727" y="24"/>
                      <a:pt x="1758" y="82"/>
                      <a:pt x="1768" y="68"/>
                    </a:cubicBezTo>
                  </a:path>
                </a:pathLst>
              </a:custGeom>
              <a:solidFill>
                <a:srgbClr val="99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a:solidFill>
                    <a:schemeClr val="bg2"/>
                  </a:solidFill>
                  <a:latin typeface="+mj-lt"/>
                </a:endParaRPr>
              </a:p>
            </p:txBody>
          </p:sp>
          <p:sp>
            <p:nvSpPr>
              <p:cNvPr id="23564" name="Oval 12"/>
              <p:cNvSpPr>
                <a:spLocks noChangeArrowheads="1"/>
              </p:cNvSpPr>
              <p:nvPr/>
            </p:nvSpPr>
            <p:spPr bwMode="auto">
              <a:xfrm rot="16200000">
                <a:off x="4615" y="2488"/>
                <a:ext cx="238" cy="46"/>
              </a:xfrm>
              <a:prstGeom prst="ellipse">
                <a:avLst/>
              </a:prstGeom>
              <a:solidFill>
                <a:srgbClr val="CCCCFF"/>
              </a:solidFill>
              <a:ln w="9525">
                <a:solidFill>
                  <a:schemeClr val="tx1"/>
                </a:solidFill>
                <a:round/>
                <a:headEnd/>
                <a:tailEnd/>
              </a:ln>
              <a:effectLst/>
            </p:spPr>
            <p:txBody>
              <a:bodyPr wrap="none" anchor="ctr"/>
              <a:lstStyle/>
              <a:p>
                <a:endParaRPr lang="en-GB">
                  <a:solidFill>
                    <a:schemeClr val="bg2"/>
                  </a:solidFill>
                  <a:latin typeface="+mj-lt"/>
                </a:endParaRPr>
              </a:p>
            </p:txBody>
          </p:sp>
          <p:sp>
            <p:nvSpPr>
              <p:cNvPr id="23568" name="Text Box 16"/>
              <p:cNvSpPr txBox="1">
                <a:spLocks noChangeArrowheads="1"/>
              </p:cNvSpPr>
              <p:nvPr/>
            </p:nvSpPr>
            <p:spPr bwMode="auto">
              <a:xfrm>
                <a:off x="3175" y="2066"/>
                <a:ext cx="1542" cy="341"/>
              </a:xfrm>
              <a:prstGeom prst="rect">
                <a:avLst/>
              </a:prstGeom>
              <a:noFill/>
              <a:ln w="38100">
                <a:noFill/>
                <a:miter lim="800000"/>
                <a:headEnd/>
                <a:tailEnd type="none" w="lg" len="lg"/>
              </a:ln>
              <a:effectLst/>
            </p:spPr>
            <p:txBody>
              <a:bodyPr>
                <a:spAutoFit/>
              </a:bodyPr>
              <a:lstStyle/>
              <a:p>
                <a:pPr>
                  <a:lnSpc>
                    <a:spcPct val="80000"/>
                  </a:lnSpc>
                  <a:spcBef>
                    <a:spcPct val="50000"/>
                  </a:spcBef>
                </a:pPr>
                <a:r>
                  <a:rPr lang="en-GB" sz="1800" dirty="0">
                    <a:solidFill>
                      <a:srgbClr val="FFFFFF"/>
                    </a:solidFill>
                    <a:latin typeface="+mj-lt"/>
                  </a:rPr>
                  <a:t>Rate of demand from output process</a:t>
                </a:r>
                <a:endParaRPr lang="en-US" sz="1800" dirty="0">
                  <a:solidFill>
                    <a:srgbClr val="FFFFFF"/>
                  </a:solidFill>
                  <a:latin typeface="+mj-lt"/>
                </a:endParaRPr>
              </a:p>
            </p:txBody>
          </p:sp>
          <p:sp>
            <p:nvSpPr>
              <p:cNvPr id="23569" name="Line 17"/>
              <p:cNvSpPr>
                <a:spLocks noChangeShapeType="1"/>
              </p:cNvSpPr>
              <p:nvPr/>
            </p:nvSpPr>
            <p:spPr bwMode="auto">
              <a:xfrm flipV="1">
                <a:off x="3380" y="2501"/>
                <a:ext cx="1043" cy="0"/>
              </a:xfrm>
              <a:prstGeom prst="line">
                <a:avLst/>
              </a:prstGeom>
              <a:noFill/>
              <a:ln w="38100">
                <a:solidFill>
                  <a:srgbClr val="FF0000"/>
                </a:solidFill>
                <a:round/>
                <a:headEnd/>
                <a:tailEnd type="stealth" w="lg" len="lg"/>
              </a:ln>
              <a:effectLst/>
            </p:spPr>
            <p:txBody>
              <a:bodyPr/>
              <a:lstStyle/>
              <a:p>
                <a:endParaRPr lang="en-GB">
                  <a:solidFill>
                    <a:schemeClr val="bg2"/>
                  </a:solidFill>
                  <a:latin typeface="+mj-lt"/>
                </a:endParaRPr>
              </a:p>
            </p:txBody>
          </p:sp>
        </p:grpSp>
        <p:sp>
          <p:nvSpPr>
            <p:cNvPr id="23565" name="Text Box 13"/>
            <p:cNvSpPr txBox="1">
              <a:spLocks noChangeArrowheads="1"/>
            </p:cNvSpPr>
            <p:nvPr/>
          </p:nvSpPr>
          <p:spPr bwMode="auto">
            <a:xfrm>
              <a:off x="1837" y="2175"/>
              <a:ext cx="862" cy="252"/>
            </a:xfrm>
            <a:prstGeom prst="rect">
              <a:avLst/>
            </a:prstGeom>
            <a:noFill/>
            <a:ln w="9525">
              <a:noFill/>
              <a:miter lim="800000"/>
              <a:headEnd/>
              <a:tailEnd/>
            </a:ln>
            <a:effectLst/>
          </p:spPr>
          <p:txBody>
            <a:bodyPr>
              <a:spAutoFit/>
            </a:bodyPr>
            <a:lstStyle/>
            <a:p>
              <a:pPr>
                <a:spcBef>
                  <a:spcPct val="50000"/>
                </a:spcBef>
              </a:pPr>
              <a:r>
                <a:rPr lang="en-GB" sz="2000" dirty="0">
                  <a:solidFill>
                    <a:schemeClr val="bg2"/>
                  </a:solidFill>
                  <a:latin typeface="+mj-lt"/>
                </a:rPr>
                <a:t>Inventory</a:t>
              </a:r>
              <a:endParaRPr lang="en-US" sz="2000" dirty="0">
                <a:solidFill>
                  <a:schemeClr val="bg2"/>
                </a:solidFill>
                <a:latin typeface="+mj-lt"/>
              </a:endParaRPr>
            </a:p>
          </p:txBody>
        </p:sp>
      </p:gr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30642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572"/>
                                        </p:tgtEl>
                                        <p:attrNameLst>
                                          <p:attrName>style.visibility</p:attrName>
                                        </p:attrNameLst>
                                      </p:cBhvr>
                                      <p:to>
                                        <p:strVal val="visible"/>
                                      </p:to>
                                    </p:set>
                                    <p:animEffect transition="in" filter="diamond(in)">
                                      <p:cBhvr>
                                        <p:cTn id="7" dur="2000"/>
                                        <p:tgtEl>
                                          <p:spTgt spid="235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78"/>
                                        </p:tgtEl>
                                        <p:attrNameLst>
                                          <p:attrName>style.visibility</p:attrName>
                                        </p:attrNameLst>
                                      </p:cBhvr>
                                      <p:to>
                                        <p:strVal val="visible"/>
                                      </p:to>
                                    </p:set>
                                    <p:animEffect transition="in" filter="wipe(left)">
                                      <p:cBhvr>
                                        <p:cTn id="12" dur="2000"/>
                                        <p:tgtEl>
                                          <p:spTgt spid="235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579"/>
                                        </p:tgtEl>
                                        <p:attrNameLst>
                                          <p:attrName>style.visibility</p:attrName>
                                        </p:attrNameLst>
                                      </p:cBhvr>
                                      <p:to>
                                        <p:strVal val="visible"/>
                                      </p:to>
                                    </p:set>
                                    <p:animEffect transition="in" filter="wipe(down)">
                                      <p:cBhvr>
                                        <p:cTn id="17" dur="2000"/>
                                        <p:tgtEl>
                                          <p:spTgt spid="235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575"/>
                                        </p:tgtEl>
                                        <p:attrNameLst>
                                          <p:attrName>style.visibility</p:attrName>
                                        </p:attrNameLst>
                                      </p:cBhvr>
                                      <p:to>
                                        <p:strVal val="visible"/>
                                      </p:to>
                                    </p:set>
                                    <p:animEffect transition="in" filter="wipe(left)">
                                      <p:cBhvr>
                                        <p:cTn id="22" dur="2000"/>
                                        <p:tgtEl>
                                          <p:spTgt spid="235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576"/>
                                        </p:tgtEl>
                                        <p:attrNameLst>
                                          <p:attrName>style.visibility</p:attrName>
                                        </p:attrNameLst>
                                      </p:cBhvr>
                                      <p:to>
                                        <p:strVal val="visible"/>
                                      </p:to>
                                    </p:set>
                                    <p:animEffect transition="in" filter="wipe(left)">
                                      <p:cBhvr>
                                        <p:cTn id="27" dur="2000"/>
                                        <p:tgtEl>
                                          <p:spTgt spid="235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577"/>
                                        </p:tgtEl>
                                        <p:attrNameLst>
                                          <p:attrName>style.visibility</p:attrName>
                                        </p:attrNameLst>
                                      </p:cBhvr>
                                      <p:to>
                                        <p:strVal val="visible"/>
                                      </p:to>
                                    </p:set>
                                    <p:animEffect transition="in" filter="wipe(left)">
                                      <p:cBhvr>
                                        <p:cTn id="32" dur="2000"/>
                                        <p:tgtEl>
                                          <p:spTgt spid="2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Box 150"/>
          <p:cNvSpPr txBox="1">
            <a:spLocks noChangeArrowheads="1"/>
          </p:cNvSpPr>
          <p:nvPr/>
        </p:nvSpPr>
        <p:spPr bwMode="auto">
          <a:xfrm>
            <a:off x="421230" y="836712"/>
            <a:ext cx="8183218" cy="523220"/>
          </a:xfrm>
          <a:prstGeom prst="rect">
            <a:avLst/>
          </a:prstGeom>
          <a:noFill/>
          <a:ln w="9525">
            <a:noFill/>
            <a:miter lim="800000"/>
            <a:headEnd/>
            <a:tailEnd/>
          </a:ln>
          <a:effectLst/>
        </p:spPr>
        <p:txBody>
          <a:bodyPr wrap="square">
            <a:spAutoFit/>
          </a:bodyPr>
          <a:lstStyle/>
          <a:p>
            <a:pPr>
              <a:spcBef>
                <a:spcPct val="50000"/>
              </a:spcBef>
            </a:pPr>
            <a:r>
              <a:rPr lang="en-GB" sz="2800" dirty="0" smtClean="0">
                <a:solidFill>
                  <a:srgbClr val="FFFFFF"/>
                </a:solidFill>
                <a:latin typeface="+mj-lt"/>
              </a:rPr>
              <a:t>Strategies to for balancing Demand and Supply</a:t>
            </a:r>
            <a:endParaRPr lang="en-GB" sz="2800" dirty="0">
              <a:solidFill>
                <a:srgbClr val="FFFFFF"/>
              </a:solidFill>
              <a:latin typeface="+mj-lt"/>
            </a:endParaRPr>
          </a:p>
        </p:txBody>
      </p:sp>
      <p:sp>
        <p:nvSpPr>
          <p:cNvPr id="3" name="TextBox 2"/>
          <p:cNvSpPr txBox="1"/>
          <p:nvPr/>
        </p:nvSpPr>
        <p:spPr>
          <a:xfrm>
            <a:off x="315987" y="1493618"/>
            <a:ext cx="4511428" cy="5016758"/>
          </a:xfrm>
          <a:prstGeom prst="rect">
            <a:avLst/>
          </a:prstGeom>
          <a:noFill/>
        </p:spPr>
        <p:txBody>
          <a:bodyPr wrap="none" rtlCol="0">
            <a:spAutoFit/>
          </a:bodyPr>
          <a:lstStyle/>
          <a:p>
            <a:pPr marL="285750" indent="-285750">
              <a:buFont typeface="Wingdings" pitchFamily="2" charset="2"/>
              <a:buChar char="ü"/>
            </a:pPr>
            <a:r>
              <a:rPr lang="en-GB" sz="2000" b="1" dirty="0" smtClean="0">
                <a:solidFill>
                  <a:srgbClr val="FFFFFF"/>
                </a:solidFill>
                <a:latin typeface="+mj-lt"/>
              </a:rPr>
              <a:t>Operational efficiency</a:t>
            </a:r>
          </a:p>
          <a:p>
            <a:pPr marL="285750" indent="-285750"/>
            <a:r>
              <a:rPr lang="en-GB" sz="2000" b="1" dirty="0" smtClean="0">
                <a:solidFill>
                  <a:srgbClr val="FFFFFF"/>
                </a:solidFill>
                <a:latin typeface="+mj-lt"/>
              </a:rPr>
              <a:t>    Time compression</a:t>
            </a:r>
          </a:p>
          <a:p>
            <a:pPr marL="285750" indent="-285750"/>
            <a:r>
              <a:rPr lang="en-GB" sz="2000" b="1" dirty="0">
                <a:solidFill>
                  <a:srgbClr val="FFFFFF"/>
                </a:solidFill>
                <a:latin typeface="+mj-lt"/>
              </a:rPr>
              <a:t> </a:t>
            </a:r>
            <a:r>
              <a:rPr lang="en-GB" sz="2000" b="1" dirty="0" smtClean="0">
                <a:solidFill>
                  <a:srgbClr val="FFFFFF"/>
                </a:solidFill>
                <a:latin typeface="+mj-lt"/>
              </a:rPr>
              <a:t>   Postponement, JIT</a:t>
            </a:r>
          </a:p>
          <a:p>
            <a:pPr marL="285750" indent="-285750">
              <a:buFont typeface="Wingdings" pitchFamily="2" charset="2"/>
              <a:buChar char="ü"/>
            </a:pPr>
            <a:endParaRPr lang="en-GB" sz="2000" b="1" dirty="0">
              <a:solidFill>
                <a:srgbClr val="FFFFFF"/>
              </a:solidFill>
              <a:latin typeface="+mj-lt"/>
            </a:endParaRPr>
          </a:p>
          <a:p>
            <a:pPr marL="285750" indent="-285750">
              <a:buFont typeface="Wingdings" pitchFamily="2" charset="2"/>
              <a:buChar char="ü"/>
            </a:pPr>
            <a:endParaRPr lang="en-GB" sz="2000" b="1" dirty="0" smtClean="0">
              <a:solidFill>
                <a:srgbClr val="FFFFFF"/>
              </a:solidFill>
              <a:latin typeface="+mj-lt"/>
            </a:endParaRPr>
          </a:p>
          <a:p>
            <a:pPr marL="285750" indent="-285750">
              <a:buFont typeface="Wingdings" pitchFamily="2" charset="2"/>
              <a:buChar char="ü"/>
            </a:pPr>
            <a:endParaRPr lang="en-GB" sz="2000" b="1" dirty="0">
              <a:solidFill>
                <a:srgbClr val="FFFFFF"/>
              </a:solidFill>
              <a:latin typeface="+mj-lt"/>
            </a:endParaRPr>
          </a:p>
          <a:p>
            <a:pPr marL="285750" indent="-285750">
              <a:buFont typeface="Wingdings" pitchFamily="2" charset="2"/>
              <a:buChar char="ü"/>
            </a:pPr>
            <a:r>
              <a:rPr lang="en-GB" sz="2000" b="1" dirty="0" smtClean="0">
                <a:solidFill>
                  <a:srgbClr val="FFFFFF"/>
                </a:solidFill>
                <a:latin typeface="+mj-lt"/>
              </a:rPr>
              <a:t>E-Business</a:t>
            </a:r>
          </a:p>
          <a:p>
            <a:r>
              <a:rPr lang="en-GB" sz="2000" b="1" dirty="0" smtClean="0">
                <a:solidFill>
                  <a:srgbClr val="FFFFFF"/>
                </a:solidFill>
                <a:latin typeface="+mj-lt"/>
              </a:rPr>
              <a:t>Online business transactions</a:t>
            </a:r>
            <a:endParaRPr lang="en-GB" sz="2000" b="1" dirty="0">
              <a:solidFill>
                <a:srgbClr val="FFFFFF"/>
              </a:solidFill>
              <a:latin typeface="+mj-lt"/>
            </a:endParaRPr>
          </a:p>
          <a:p>
            <a:pPr marL="285750" indent="-285750">
              <a:buFont typeface="Wingdings" pitchFamily="2" charset="2"/>
              <a:buChar char="ü"/>
            </a:pPr>
            <a:endParaRPr lang="en-GB" sz="2000" b="1" dirty="0" smtClean="0">
              <a:solidFill>
                <a:srgbClr val="FFFFFF"/>
              </a:solidFill>
              <a:latin typeface="+mj-lt"/>
            </a:endParaRPr>
          </a:p>
          <a:p>
            <a:pPr marL="285750" indent="-285750">
              <a:buFont typeface="Wingdings" pitchFamily="2" charset="2"/>
              <a:buChar char="ü"/>
            </a:pPr>
            <a:endParaRPr lang="en-GB" sz="2000" b="1" dirty="0" smtClean="0">
              <a:solidFill>
                <a:srgbClr val="FFFFFF"/>
              </a:solidFill>
              <a:latin typeface="+mj-lt"/>
            </a:endParaRPr>
          </a:p>
          <a:p>
            <a:pPr marL="285750" indent="-285750">
              <a:buFont typeface="Wingdings" pitchFamily="2" charset="2"/>
              <a:buChar char="ü"/>
            </a:pPr>
            <a:r>
              <a:rPr lang="en-GB" sz="2000" b="1" dirty="0" smtClean="0">
                <a:solidFill>
                  <a:srgbClr val="FFFFFF"/>
                </a:solidFill>
                <a:latin typeface="+mj-lt"/>
              </a:rPr>
              <a:t>Information sharing</a:t>
            </a:r>
          </a:p>
          <a:p>
            <a:r>
              <a:rPr lang="en-GB" sz="2000" b="1" dirty="0" smtClean="0">
                <a:solidFill>
                  <a:srgbClr val="FFFFFF"/>
                </a:solidFill>
                <a:latin typeface="+mj-lt"/>
              </a:rPr>
              <a:t>     EDI, ERP</a:t>
            </a:r>
          </a:p>
          <a:p>
            <a:endParaRPr lang="en-GB" sz="2000" b="1" dirty="0">
              <a:solidFill>
                <a:srgbClr val="FFFFFF"/>
              </a:solidFill>
              <a:latin typeface="+mj-lt"/>
            </a:endParaRPr>
          </a:p>
          <a:p>
            <a:pPr marL="285750" indent="-285750">
              <a:buFont typeface="Wingdings" pitchFamily="2" charset="2"/>
              <a:buChar char="ü"/>
            </a:pPr>
            <a:endParaRPr lang="en-GB" sz="2000" b="1" dirty="0" smtClean="0">
              <a:solidFill>
                <a:srgbClr val="FFFFFF"/>
              </a:solidFill>
              <a:latin typeface="+mj-lt"/>
            </a:endParaRPr>
          </a:p>
          <a:p>
            <a:pPr marL="285750" indent="-285750">
              <a:buFont typeface="Wingdings" pitchFamily="2" charset="2"/>
              <a:buChar char="ü"/>
            </a:pPr>
            <a:r>
              <a:rPr lang="en-GB" sz="2000" b="1" dirty="0" smtClean="0">
                <a:solidFill>
                  <a:srgbClr val="FFFFFF"/>
                </a:solidFill>
                <a:latin typeface="+mj-lt"/>
              </a:rPr>
              <a:t>Channel alignment </a:t>
            </a:r>
          </a:p>
          <a:p>
            <a:r>
              <a:rPr lang="en-GB" sz="2000" b="1" dirty="0" smtClean="0">
                <a:solidFill>
                  <a:srgbClr val="FFFFFF"/>
                </a:solidFill>
                <a:latin typeface="+mj-lt"/>
              </a:rPr>
              <a:t>     Vendor Managed Inventory (VMI)</a:t>
            </a:r>
            <a:endParaRPr lang="en-GB" sz="2000" b="1" dirty="0">
              <a:solidFill>
                <a:srgbClr val="FFFFFF"/>
              </a:solidFill>
              <a:latin typeface="+mj-l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8694" y="1493618"/>
            <a:ext cx="2481064" cy="1656110"/>
          </a:xfrm>
          <a:prstGeom prst="rect">
            <a:avLst/>
          </a:prstGeom>
          <a:noFill/>
          <a:ln w="9525">
            <a:solidFill>
              <a:schemeClr val="tx1"/>
            </a:solidFill>
            <a:miter lim="800000"/>
            <a:headEnd/>
            <a:tailEnd/>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092" y="2410717"/>
            <a:ext cx="2409825" cy="1895475"/>
          </a:xfrm>
          <a:prstGeom prst="rect">
            <a:avLst/>
          </a:prstGeom>
          <a:noFill/>
          <a:ln w="9525">
            <a:solidFill>
              <a:schemeClr val="tx1"/>
            </a:solidFill>
            <a:miter lim="800000"/>
            <a:headEnd/>
            <a:tailEnd/>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Lst>
        </p:spPr>
      </p:pic>
      <p:pic>
        <p:nvPicPr>
          <p:cNvPr id="4103" name="Picture 7" descr="http://www.discoveryresearchgroup.com/Portals/55403/images/Tech-resized-6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7904" y="3778869"/>
            <a:ext cx="3183905" cy="2387929"/>
          </a:xfrm>
          <a:prstGeom prst="rect">
            <a:avLst/>
          </a:prstGeom>
          <a:noFill/>
          <a:ln>
            <a:solidFill>
              <a:schemeClr val="tx1"/>
            </a:solid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4105" name="Picture 9" descr="http://1.bp.blogspot.com/_wLdbVSmlnjc/S8eJ0w8kg3I/AAAAAAAAADE/j8iMZacZtTc/s1600/vm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6116" y="4570957"/>
            <a:ext cx="3456384" cy="2204834"/>
          </a:xfrm>
          <a:prstGeom prst="rect">
            <a:avLst/>
          </a:prstGeom>
          <a:noFill/>
          <a:ln>
            <a:solidFill>
              <a:schemeClr val="tx1"/>
            </a:solid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96354" y="4294501"/>
            <a:ext cx="2178802" cy="230832"/>
          </a:xfrm>
          <a:prstGeom prst="rect">
            <a:avLst/>
          </a:prstGeom>
          <a:noFill/>
        </p:spPr>
        <p:txBody>
          <a:bodyPr wrap="none" rtlCol="0">
            <a:spAutoFit/>
          </a:bodyPr>
          <a:lstStyle/>
          <a:p>
            <a:r>
              <a:rPr lang="en-GB" sz="900" dirty="0" smtClean="0">
                <a:solidFill>
                  <a:srgbClr val="FFFFFF"/>
                </a:solidFill>
                <a:latin typeface="+mj-lt"/>
              </a:rPr>
              <a:t>All images taken from internet sources </a:t>
            </a:r>
            <a:endParaRPr lang="en-GB" sz="900" dirty="0">
              <a:solidFill>
                <a:srgbClr val="FFFFFF"/>
              </a:solidFill>
              <a:latin typeface="+mj-lt"/>
            </a:endParaRP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30998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 calcmode="lin" valueType="num">
                                      <p:cBhvr additive="base">
                                        <p:cTn id="4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 calcmode="lin" valueType="num">
                                      <p:cBhvr additive="base">
                                        <p:cTn id="4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105"/>
                                        </p:tgtEl>
                                        <p:attrNameLst>
                                          <p:attrName>style.visibility</p:attrName>
                                        </p:attrNameLst>
                                      </p:cBhvr>
                                      <p:to>
                                        <p:strVal val="visible"/>
                                      </p:to>
                                    </p:set>
                                    <p:anim calcmode="lin" valueType="num">
                                      <p:cBhvr additive="base">
                                        <p:cTn id="49" dur="500" fill="hold"/>
                                        <p:tgtEl>
                                          <p:spTgt spid="4105"/>
                                        </p:tgtEl>
                                        <p:attrNameLst>
                                          <p:attrName>ppt_x</p:attrName>
                                        </p:attrNameLst>
                                      </p:cBhvr>
                                      <p:tavLst>
                                        <p:tav tm="0">
                                          <p:val>
                                            <p:strVal val="#ppt_x"/>
                                          </p:val>
                                        </p:tav>
                                        <p:tav tm="100000">
                                          <p:val>
                                            <p:strVal val="#ppt_x"/>
                                          </p:val>
                                        </p:tav>
                                      </p:tavLst>
                                    </p:anim>
                                    <p:anim calcmode="lin" valueType="num">
                                      <p:cBhvr additive="base">
                                        <p:cTn id="50"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5625" y="896409"/>
            <a:ext cx="8280350" cy="523220"/>
          </a:xfrm>
          <a:noFill/>
        </p:spPr>
        <p:txBody>
          <a:bodyPr wrap="square" rtlCol="0">
            <a:spAutoFit/>
          </a:bodyPr>
          <a:lstStyle/>
          <a:p>
            <a:r>
              <a:rPr lang="en-US" sz="2800" b="1" dirty="0" smtClean="0">
                <a:solidFill>
                  <a:srgbClr val="FFFFFF"/>
                </a:solidFill>
                <a:ea typeface="+mn-ea"/>
                <a:cs typeface="+mn-cs"/>
              </a:rPr>
              <a:t>Supply Chains - Material </a:t>
            </a:r>
            <a:r>
              <a:rPr lang="en-US" sz="2800" b="1" dirty="0">
                <a:solidFill>
                  <a:srgbClr val="FFFFFF"/>
                </a:solidFill>
                <a:ea typeface="+mn-ea"/>
                <a:cs typeface="+mn-cs"/>
              </a:rPr>
              <a:t>&amp;</a:t>
            </a:r>
            <a:r>
              <a:rPr lang="en-US" sz="2800" b="1" dirty="0" smtClean="0">
                <a:solidFill>
                  <a:srgbClr val="FFFFFF"/>
                </a:solidFill>
                <a:ea typeface="+mn-ea"/>
                <a:cs typeface="+mn-cs"/>
              </a:rPr>
              <a:t> </a:t>
            </a:r>
            <a:r>
              <a:rPr lang="en-US" sz="2800" b="1" dirty="0">
                <a:solidFill>
                  <a:srgbClr val="FFFFFF"/>
                </a:solidFill>
                <a:ea typeface="+mn-ea"/>
                <a:cs typeface="+mn-cs"/>
              </a:rPr>
              <a:t>Information </a:t>
            </a:r>
            <a:r>
              <a:rPr lang="en-US" sz="2800" b="1" dirty="0" smtClean="0">
                <a:solidFill>
                  <a:srgbClr val="FFFFFF"/>
                </a:solidFill>
                <a:ea typeface="+mn-ea"/>
                <a:cs typeface="+mn-cs"/>
              </a:rPr>
              <a:t>Flows</a:t>
            </a:r>
            <a:endParaRPr lang="en-US" sz="2800" b="1" dirty="0">
              <a:solidFill>
                <a:srgbClr val="FFFFFF"/>
              </a:solidFill>
              <a:ea typeface="+mn-ea"/>
              <a:cs typeface="+mn-cs"/>
            </a:endParaRPr>
          </a:p>
        </p:txBody>
      </p:sp>
      <p:grpSp>
        <p:nvGrpSpPr>
          <p:cNvPr id="156" name="Group 3"/>
          <p:cNvGrpSpPr>
            <a:grpSpLocks/>
          </p:cNvGrpSpPr>
          <p:nvPr/>
        </p:nvGrpSpPr>
        <p:grpSpPr bwMode="auto">
          <a:xfrm>
            <a:off x="3585014" y="4418016"/>
            <a:ext cx="1189038" cy="684213"/>
            <a:chOff x="2221" y="2355"/>
            <a:chExt cx="749" cy="431"/>
          </a:xfrm>
        </p:grpSpPr>
        <p:grpSp>
          <p:nvGrpSpPr>
            <p:cNvPr id="157" name="Group 4"/>
            <p:cNvGrpSpPr>
              <a:grpSpLocks/>
            </p:cNvGrpSpPr>
            <p:nvPr/>
          </p:nvGrpSpPr>
          <p:grpSpPr bwMode="auto">
            <a:xfrm>
              <a:off x="2221" y="2355"/>
              <a:ext cx="419" cy="173"/>
              <a:chOff x="2212" y="2355"/>
              <a:chExt cx="419" cy="173"/>
            </a:xfrm>
          </p:grpSpPr>
          <p:sp>
            <p:nvSpPr>
              <p:cNvPr id="159" name="Rectangle 5"/>
              <p:cNvSpPr>
                <a:spLocks noChangeArrowheads="1"/>
              </p:cNvSpPr>
              <p:nvPr/>
            </p:nvSpPr>
            <p:spPr bwMode="auto">
              <a:xfrm>
                <a:off x="2338" y="2499"/>
                <a:ext cx="102" cy="9"/>
              </a:xfrm>
              <a:prstGeom prst="rect">
                <a:avLst/>
              </a:prstGeom>
              <a:solidFill>
                <a:srgbClr val="FF9900"/>
              </a:solidFill>
              <a:ln w="3175">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160" name="Freeform 6"/>
              <p:cNvSpPr>
                <a:spLocks/>
              </p:cNvSpPr>
              <p:nvPr/>
            </p:nvSpPr>
            <p:spPr bwMode="auto">
              <a:xfrm>
                <a:off x="2212" y="2398"/>
                <a:ext cx="126" cy="110"/>
              </a:xfrm>
              <a:custGeom>
                <a:avLst/>
                <a:gdLst>
                  <a:gd name="T0" fmla="*/ 352 w 352"/>
                  <a:gd name="T1" fmla="*/ 277 h 277"/>
                  <a:gd name="T2" fmla="*/ 0 w 352"/>
                  <a:gd name="T3" fmla="*/ 277 h 277"/>
                  <a:gd name="T4" fmla="*/ 0 w 352"/>
                  <a:gd name="T5" fmla="*/ 111 h 277"/>
                  <a:gd name="T6" fmla="*/ 136 w 352"/>
                  <a:gd name="T7" fmla="*/ 111 h 277"/>
                  <a:gd name="T8" fmla="*/ 194 w 352"/>
                  <a:gd name="T9" fmla="*/ 0 h 277"/>
                  <a:gd name="T10" fmla="*/ 352 w 352"/>
                  <a:gd name="T11" fmla="*/ 0 h 277"/>
                  <a:gd name="T12" fmla="*/ 352 w 352"/>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352" h="277">
                    <a:moveTo>
                      <a:pt x="352" y="277"/>
                    </a:moveTo>
                    <a:lnTo>
                      <a:pt x="0" y="277"/>
                    </a:lnTo>
                    <a:lnTo>
                      <a:pt x="0" y="111"/>
                    </a:lnTo>
                    <a:lnTo>
                      <a:pt x="136" y="111"/>
                    </a:lnTo>
                    <a:lnTo>
                      <a:pt x="194" y="0"/>
                    </a:lnTo>
                    <a:lnTo>
                      <a:pt x="352" y="0"/>
                    </a:lnTo>
                    <a:lnTo>
                      <a:pt x="352" y="277"/>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61" name="Freeform 7"/>
              <p:cNvSpPr>
                <a:spLocks/>
              </p:cNvSpPr>
              <p:nvPr/>
            </p:nvSpPr>
            <p:spPr bwMode="auto">
              <a:xfrm>
                <a:off x="2235" y="2480"/>
                <a:ext cx="42" cy="48"/>
              </a:xfrm>
              <a:custGeom>
                <a:avLst/>
                <a:gdLst>
                  <a:gd name="T0" fmla="*/ 0 w 119"/>
                  <a:gd name="T1" fmla="*/ 59 h 119"/>
                  <a:gd name="T2" fmla="*/ 4 w 119"/>
                  <a:gd name="T3" fmla="*/ 38 h 119"/>
                  <a:gd name="T4" fmla="*/ 14 w 119"/>
                  <a:gd name="T5" fmla="*/ 21 h 119"/>
                  <a:gd name="T6" fmla="*/ 29 w 119"/>
                  <a:gd name="T7" fmla="*/ 7 h 119"/>
                  <a:gd name="T8" fmla="*/ 50 w 119"/>
                  <a:gd name="T9" fmla="*/ 0 h 119"/>
                  <a:gd name="T10" fmla="*/ 69 w 119"/>
                  <a:gd name="T11" fmla="*/ 0 h 119"/>
                  <a:gd name="T12" fmla="*/ 91 w 119"/>
                  <a:gd name="T13" fmla="*/ 7 h 119"/>
                  <a:gd name="T14" fmla="*/ 106 w 119"/>
                  <a:gd name="T15" fmla="*/ 21 h 119"/>
                  <a:gd name="T16" fmla="*/ 116 w 119"/>
                  <a:gd name="T17" fmla="*/ 38 h 119"/>
                  <a:gd name="T18" fmla="*/ 119 w 119"/>
                  <a:gd name="T19" fmla="*/ 59 h 119"/>
                  <a:gd name="T20" fmla="*/ 116 w 119"/>
                  <a:gd name="T21" fmla="*/ 79 h 119"/>
                  <a:gd name="T22" fmla="*/ 106 w 119"/>
                  <a:gd name="T23" fmla="*/ 98 h 119"/>
                  <a:gd name="T24" fmla="*/ 91 w 119"/>
                  <a:gd name="T25" fmla="*/ 111 h 119"/>
                  <a:gd name="T26" fmla="*/ 69 w 119"/>
                  <a:gd name="T27" fmla="*/ 119 h 119"/>
                  <a:gd name="T28" fmla="*/ 50 w 119"/>
                  <a:gd name="T29" fmla="*/ 119 h 119"/>
                  <a:gd name="T30" fmla="*/ 29 w 119"/>
                  <a:gd name="T31" fmla="*/ 111 h 119"/>
                  <a:gd name="T32" fmla="*/ 14 w 119"/>
                  <a:gd name="T33" fmla="*/ 98 h 119"/>
                  <a:gd name="T34" fmla="*/ 4 w 119"/>
                  <a:gd name="T35" fmla="*/ 79 h 119"/>
                  <a:gd name="T36" fmla="*/ 0 w 119"/>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19">
                    <a:moveTo>
                      <a:pt x="0" y="59"/>
                    </a:moveTo>
                    <a:lnTo>
                      <a:pt x="4" y="38"/>
                    </a:lnTo>
                    <a:lnTo>
                      <a:pt x="14" y="21"/>
                    </a:lnTo>
                    <a:lnTo>
                      <a:pt x="29" y="7"/>
                    </a:lnTo>
                    <a:lnTo>
                      <a:pt x="50" y="0"/>
                    </a:lnTo>
                    <a:lnTo>
                      <a:pt x="69" y="0"/>
                    </a:lnTo>
                    <a:lnTo>
                      <a:pt x="91" y="7"/>
                    </a:lnTo>
                    <a:lnTo>
                      <a:pt x="106" y="21"/>
                    </a:lnTo>
                    <a:lnTo>
                      <a:pt x="116" y="38"/>
                    </a:lnTo>
                    <a:lnTo>
                      <a:pt x="119" y="59"/>
                    </a:lnTo>
                    <a:lnTo>
                      <a:pt x="116" y="79"/>
                    </a:lnTo>
                    <a:lnTo>
                      <a:pt x="106" y="98"/>
                    </a:lnTo>
                    <a:lnTo>
                      <a:pt x="91" y="111"/>
                    </a:lnTo>
                    <a:lnTo>
                      <a:pt x="69" y="119"/>
                    </a:lnTo>
                    <a:lnTo>
                      <a:pt x="50" y="119"/>
                    </a:lnTo>
                    <a:lnTo>
                      <a:pt x="29" y="111"/>
                    </a:lnTo>
                    <a:lnTo>
                      <a:pt x="14"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62" name="Rectangle 8"/>
              <p:cNvSpPr>
                <a:spLocks noChangeArrowheads="1"/>
              </p:cNvSpPr>
              <p:nvPr/>
            </p:nvSpPr>
            <p:spPr bwMode="auto">
              <a:xfrm>
                <a:off x="2355" y="2355"/>
                <a:ext cx="276" cy="124"/>
              </a:xfrm>
              <a:prstGeom prst="rect">
                <a:avLst/>
              </a:prstGeom>
              <a:solidFill>
                <a:srgbClr val="FF9900"/>
              </a:solidFill>
              <a:ln w="3175">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163" name="Freeform 9"/>
              <p:cNvSpPr>
                <a:spLocks/>
              </p:cNvSpPr>
              <p:nvPr/>
            </p:nvSpPr>
            <p:spPr bwMode="auto">
              <a:xfrm>
                <a:off x="2350" y="2480"/>
                <a:ext cx="43" cy="48"/>
              </a:xfrm>
              <a:custGeom>
                <a:avLst/>
                <a:gdLst>
                  <a:gd name="T0" fmla="*/ 0 w 120"/>
                  <a:gd name="T1" fmla="*/ 59 h 119"/>
                  <a:gd name="T2" fmla="*/ 2 w 120"/>
                  <a:gd name="T3" fmla="*/ 38 h 119"/>
                  <a:gd name="T4" fmla="*/ 14 w 120"/>
                  <a:gd name="T5" fmla="*/ 21 h 119"/>
                  <a:gd name="T6" fmla="*/ 29 w 120"/>
                  <a:gd name="T7" fmla="*/ 7 h 119"/>
                  <a:gd name="T8" fmla="*/ 48 w 120"/>
                  <a:gd name="T9" fmla="*/ 0 h 119"/>
                  <a:gd name="T10" fmla="*/ 70 w 120"/>
                  <a:gd name="T11" fmla="*/ 0 h 119"/>
                  <a:gd name="T12" fmla="*/ 89 w 120"/>
                  <a:gd name="T13" fmla="*/ 7 h 119"/>
                  <a:gd name="T14" fmla="*/ 106 w 120"/>
                  <a:gd name="T15" fmla="*/ 21 h 119"/>
                  <a:gd name="T16" fmla="*/ 116 w 120"/>
                  <a:gd name="T17" fmla="*/ 38 h 119"/>
                  <a:gd name="T18" fmla="*/ 120 w 120"/>
                  <a:gd name="T19" fmla="*/ 59 h 119"/>
                  <a:gd name="T20" fmla="*/ 116 w 120"/>
                  <a:gd name="T21" fmla="*/ 79 h 119"/>
                  <a:gd name="T22" fmla="*/ 106 w 120"/>
                  <a:gd name="T23" fmla="*/ 98 h 119"/>
                  <a:gd name="T24" fmla="*/ 89 w 120"/>
                  <a:gd name="T25" fmla="*/ 111 h 119"/>
                  <a:gd name="T26" fmla="*/ 70 w 120"/>
                  <a:gd name="T27" fmla="*/ 119 h 119"/>
                  <a:gd name="T28" fmla="*/ 48 w 120"/>
                  <a:gd name="T29" fmla="*/ 119 h 119"/>
                  <a:gd name="T30" fmla="*/ 29 w 120"/>
                  <a:gd name="T31" fmla="*/ 111 h 119"/>
                  <a:gd name="T32" fmla="*/ 14 w 120"/>
                  <a:gd name="T33" fmla="*/ 98 h 119"/>
                  <a:gd name="T34" fmla="*/ 2 w 120"/>
                  <a:gd name="T35" fmla="*/ 79 h 119"/>
                  <a:gd name="T36" fmla="*/ 0 w 120"/>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9">
                    <a:moveTo>
                      <a:pt x="0" y="59"/>
                    </a:moveTo>
                    <a:lnTo>
                      <a:pt x="2" y="38"/>
                    </a:lnTo>
                    <a:lnTo>
                      <a:pt x="14" y="21"/>
                    </a:lnTo>
                    <a:lnTo>
                      <a:pt x="29" y="7"/>
                    </a:lnTo>
                    <a:lnTo>
                      <a:pt x="48" y="0"/>
                    </a:lnTo>
                    <a:lnTo>
                      <a:pt x="70" y="0"/>
                    </a:lnTo>
                    <a:lnTo>
                      <a:pt x="89" y="7"/>
                    </a:lnTo>
                    <a:lnTo>
                      <a:pt x="106" y="21"/>
                    </a:lnTo>
                    <a:lnTo>
                      <a:pt x="116" y="38"/>
                    </a:lnTo>
                    <a:lnTo>
                      <a:pt x="120" y="59"/>
                    </a:lnTo>
                    <a:lnTo>
                      <a:pt x="116" y="79"/>
                    </a:lnTo>
                    <a:lnTo>
                      <a:pt x="106" y="98"/>
                    </a:lnTo>
                    <a:lnTo>
                      <a:pt x="89" y="111"/>
                    </a:lnTo>
                    <a:lnTo>
                      <a:pt x="70" y="119"/>
                    </a:lnTo>
                    <a:lnTo>
                      <a:pt x="48" y="119"/>
                    </a:lnTo>
                    <a:lnTo>
                      <a:pt x="29" y="111"/>
                    </a:lnTo>
                    <a:lnTo>
                      <a:pt x="14" y="98"/>
                    </a:lnTo>
                    <a:lnTo>
                      <a:pt x="2"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64" name="Freeform 10"/>
              <p:cNvSpPr>
                <a:spLocks/>
              </p:cNvSpPr>
              <p:nvPr/>
            </p:nvSpPr>
            <p:spPr bwMode="auto">
              <a:xfrm>
                <a:off x="2317" y="2480"/>
                <a:ext cx="42" cy="48"/>
              </a:xfrm>
              <a:custGeom>
                <a:avLst/>
                <a:gdLst>
                  <a:gd name="T0" fmla="*/ 0 w 121"/>
                  <a:gd name="T1" fmla="*/ 59 h 119"/>
                  <a:gd name="T2" fmla="*/ 4 w 121"/>
                  <a:gd name="T3" fmla="*/ 38 h 119"/>
                  <a:gd name="T4" fmla="*/ 16 w 121"/>
                  <a:gd name="T5" fmla="*/ 21 h 119"/>
                  <a:gd name="T6" fmla="*/ 31 w 121"/>
                  <a:gd name="T7" fmla="*/ 7 h 119"/>
                  <a:gd name="T8" fmla="*/ 50 w 121"/>
                  <a:gd name="T9" fmla="*/ 0 h 119"/>
                  <a:gd name="T10" fmla="*/ 71 w 121"/>
                  <a:gd name="T11" fmla="*/ 0 h 119"/>
                  <a:gd name="T12" fmla="*/ 91 w 121"/>
                  <a:gd name="T13" fmla="*/ 7 h 119"/>
                  <a:gd name="T14" fmla="*/ 108 w 121"/>
                  <a:gd name="T15" fmla="*/ 21 h 119"/>
                  <a:gd name="T16" fmla="*/ 118 w 121"/>
                  <a:gd name="T17" fmla="*/ 38 h 119"/>
                  <a:gd name="T18" fmla="*/ 121 w 121"/>
                  <a:gd name="T19" fmla="*/ 59 h 119"/>
                  <a:gd name="T20" fmla="*/ 118 w 121"/>
                  <a:gd name="T21" fmla="*/ 79 h 119"/>
                  <a:gd name="T22" fmla="*/ 108 w 121"/>
                  <a:gd name="T23" fmla="*/ 98 h 119"/>
                  <a:gd name="T24" fmla="*/ 91 w 121"/>
                  <a:gd name="T25" fmla="*/ 111 h 119"/>
                  <a:gd name="T26" fmla="*/ 71 w 121"/>
                  <a:gd name="T27" fmla="*/ 119 h 119"/>
                  <a:gd name="T28" fmla="*/ 50 w 121"/>
                  <a:gd name="T29" fmla="*/ 119 h 119"/>
                  <a:gd name="T30" fmla="*/ 31 w 121"/>
                  <a:gd name="T31" fmla="*/ 111 h 119"/>
                  <a:gd name="T32" fmla="*/ 16 w 121"/>
                  <a:gd name="T33" fmla="*/ 98 h 119"/>
                  <a:gd name="T34" fmla="*/ 4 w 121"/>
                  <a:gd name="T35" fmla="*/ 79 h 119"/>
                  <a:gd name="T36" fmla="*/ 0 w 121"/>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19">
                    <a:moveTo>
                      <a:pt x="0" y="59"/>
                    </a:moveTo>
                    <a:lnTo>
                      <a:pt x="4" y="38"/>
                    </a:lnTo>
                    <a:lnTo>
                      <a:pt x="16" y="21"/>
                    </a:lnTo>
                    <a:lnTo>
                      <a:pt x="31" y="7"/>
                    </a:lnTo>
                    <a:lnTo>
                      <a:pt x="50" y="0"/>
                    </a:lnTo>
                    <a:lnTo>
                      <a:pt x="71" y="0"/>
                    </a:lnTo>
                    <a:lnTo>
                      <a:pt x="91" y="7"/>
                    </a:lnTo>
                    <a:lnTo>
                      <a:pt x="108" y="21"/>
                    </a:lnTo>
                    <a:lnTo>
                      <a:pt x="118" y="38"/>
                    </a:lnTo>
                    <a:lnTo>
                      <a:pt x="121" y="59"/>
                    </a:lnTo>
                    <a:lnTo>
                      <a:pt x="118" y="79"/>
                    </a:lnTo>
                    <a:lnTo>
                      <a:pt x="108" y="98"/>
                    </a:lnTo>
                    <a:lnTo>
                      <a:pt x="91" y="111"/>
                    </a:lnTo>
                    <a:lnTo>
                      <a:pt x="71" y="119"/>
                    </a:lnTo>
                    <a:lnTo>
                      <a:pt x="50" y="119"/>
                    </a:lnTo>
                    <a:lnTo>
                      <a:pt x="31" y="111"/>
                    </a:lnTo>
                    <a:lnTo>
                      <a:pt x="16"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65" name="Freeform 11"/>
              <p:cNvSpPr>
                <a:spLocks/>
              </p:cNvSpPr>
              <p:nvPr/>
            </p:nvSpPr>
            <p:spPr bwMode="auto">
              <a:xfrm>
                <a:off x="2521" y="2480"/>
                <a:ext cx="43" cy="48"/>
              </a:xfrm>
              <a:custGeom>
                <a:avLst/>
                <a:gdLst>
                  <a:gd name="T0" fmla="*/ 0 w 121"/>
                  <a:gd name="T1" fmla="*/ 59 h 119"/>
                  <a:gd name="T2" fmla="*/ 3 w 121"/>
                  <a:gd name="T3" fmla="*/ 38 h 119"/>
                  <a:gd name="T4" fmla="*/ 13 w 121"/>
                  <a:gd name="T5" fmla="*/ 21 h 119"/>
                  <a:gd name="T6" fmla="*/ 30 w 121"/>
                  <a:gd name="T7" fmla="*/ 7 h 119"/>
                  <a:gd name="T8" fmla="*/ 50 w 121"/>
                  <a:gd name="T9" fmla="*/ 0 h 119"/>
                  <a:gd name="T10" fmla="*/ 71 w 121"/>
                  <a:gd name="T11" fmla="*/ 0 h 119"/>
                  <a:gd name="T12" fmla="*/ 90 w 121"/>
                  <a:gd name="T13" fmla="*/ 7 h 119"/>
                  <a:gd name="T14" fmla="*/ 105 w 121"/>
                  <a:gd name="T15" fmla="*/ 21 h 119"/>
                  <a:gd name="T16" fmla="*/ 117 w 121"/>
                  <a:gd name="T17" fmla="*/ 38 h 119"/>
                  <a:gd name="T18" fmla="*/ 121 w 121"/>
                  <a:gd name="T19" fmla="*/ 59 h 119"/>
                  <a:gd name="T20" fmla="*/ 117 w 121"/>
                  <a:gd name="T21" fmla="*/ 79 h 119"/>
                  <a:gd name="T22" fmla="*/ 105 w 121"/>
                  <a:gd name="T23" fmla="*/ 98 h 119"/>
                  <a:gd name="T24" fmla="*/ 90 w 121"/>
                  <a:gd name="T25" fmla="*/ 111 h 119"/>
                  <a:gd name="T26" fmla="*/ 71 w 121"/>
                  <a:gd name="T27" fmla="*/ 119 h 119"/>
                  <a:gd name="T28" fmla="*/ 50 w 121"/>
                  <a:gd name="T29" fmla="*/ 119 h 119"/>
                  <a:gd name="T30" fmla="*/ 30 w 121"/>
                  <a:gd name="T31" fmla="*/ 111 h 119"/>
                  <a:gd name="T32" fmla="*/ 13 w 121"/>
                  <a:gd name="T33" fmla="*/ 98 h 119"/>
                  <a:gd name="T34" fmla="*/ 3 w 121"/>
                  <a:gd name="T35" fmla="*/ 79 h 119"/>
                  <a:gd name="T36" fmla="*/ 0 w 121"/>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19">
                    <a:moveTo>
                      <a:pt x="0" y="59"/>
                    </a:moveTo>
                    <a:lnTo>
                      <a:pt x="3" y="38"/>
                    </a:lnTo>
                    <a:lnTo>
                      <a:pt x="13" y="21"/>
                    </a:lnTo>
                    <a:lnTo>
                      <a:pt x="30" y="7"/>
                    </a:lnTo>
                    <a:lnTo>
                      <a:pt x="50" y="0"/>
                    </a:lnTo>
                    <a:lnTo>
                      <a:pt x="71" y="0"/>
                    </a:lnTo>
                    <a:lnTo>
                      <a:pt x="90" y="7"/>
                    </a:lnTo>
                    <a:lnTo>
                      <a:pt x="105" y="21"/>
                    </a:lnTo>
                    <a:lnTo>
                      <a:pt x="117" y="38"/>
                    </a:lnTo>
                    <a:lnTo>
                      <a:pt x="121" y="59"/>
                    </a:lnTo>
                    <a:lnTo>
                      <a:pt x="117" y="79"/>
                    </a:lnTo>
                    <a:lnTo>
                      <a:pt x="105" y="98"/>
                    </a:lnTo>
                    <a:lnTo>
                      <a:pt x="90" y="111"/>
                    </a:lnTo>
                    <a:lnTo>
                      <a:pt x="71" y="119"/>
                    </a:lnTo>
                    <a:lnTo>
                      <a:pt x="50" y="119"/>
                    </a:lnTo>
                    <a:lnTo>
                      <a:pt x="30" y="111"/>
                    </a:lnTo>
                    <a:lnTo>
                      <a:pt x="13" y="98"/>
                    </a:lnTo>
                    <a:lnTo>
                      <a:pt x="3"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66" name="Freeform 12"/>
              <p:cNvSpPr>
                <a:spLocks/>
              </p:cNvSpPr>
              <p:nvPr/>
            </p:nvSpPr>
            <p:spPr bwMode="auto">
              <a:xfrm>
                <a:off x="2568" y="2480"/>
                <a:ext cx="43" cy="48"/>
              </a:xfrm>
              <a:custGeom>
                <a:avLst/>
                <a:gdLst>
                  <a:gd name="T0" fmla="*/ 0 w 120"/>
                  <a:gd name="T1" fmla="*/ 59 h 119"/>
                  <a:gd name="T2" fmla="*/ 4 w 120"/>
                  <a:gd name="T3" fmla="*/ 38 h 119"/>
                  <a:gd name="T4" fmla="*/ 14 w 120"/>
                  <a:gd name="T5" fmla="*/ 21 h 119"/>
                  <a:gd name="T6" fmla="*/ 29 w 120"/>
                  <a:gd name="T7" fmla="*/ 7 h 119"/>
                  <a:gd name="T8" fmla="*/ 50 w 120"/>
                  <a:gd name="T9" fmla="*/ 0 h 119"/>
                  <a:gd name="T10" fmla="*/ 70 w 120"/>
                  <a:gd name="T11" fmla="*/ 0 h 119"/>
                  <a:gd name="T12" fmla="*/ 91 w 120"/>
                  <a:gd name="T13" fmla="*/ 7 h 119"/>
                  <a:gd name="T14" fmla="*/ 106 w 120"/>
                  <a:gd name="T15" fmla="*/ 21 h 119"/>
                  <a:gd name="T16" fmla="*/ 116 w 120"/>
                  <a:gd name="T17" fmla="*/ 38 h 119"/>
                  <a:gd name="T18" fmla="*/ 120 w 120"/>
                  <a:gd name="T19" fmla="*/ 59 h 119"/>
                  <a:gd name="T20" fmla="*/ 116 w 120"/>
                  <a:gd name="T21" fmla="*/ 79 h 119"/>
                  <a:gd name="T22" fmla="*/ 106 w 120"/>
                  <a:gd name="T23" fmla="*/ 98 h 119"/>
                  <a:gd name="T24" fmla="*/ 91 w 120"/>
                  <a:gd name="T25" fmla="*/ 111 h 119"/>
                  <a:gd name="T26" fmla="*/ 70 w 120"/>
                  <a:gd name="T27" fmla="*/ 119 h 119"/>
                  <a:gd name="T28" fmla="*/ 50 w 120"/>
                  <a:gd name="T29" fmla="*/ 119 h 119"/>
                  <a:gd name="T30" fmla="*/ 29 w 120"/>
                  <a:gd name="T31" fmla="*/ 111 h 119"/>
                  <a:gd name="T32" fmla="*/ 14 w 120"/>
                  <a:gd name="T33" fmla="*/ 98 h 119"/>
                  <a:gd name="T34" fmla="*/ 4 w 120"/>
                  <a:gd name="T35" fmla="*/ 79 h 119"/>
                  <a:gd name="T36" fmla="*/ 0 w 120"/>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9">
                    <a:moveTo>
                      <a:pt x="0" y="59"/>
                    </a:moveTo>
                    <a:lnTo>
                      <a:pt x="4" y="38"/>
                    </a:lnTo>
                    <a:lnTo>
                      <a:pt x="14" y="21"/>
                    </a:lnTo>
                    <a:lnTo>
                      <a:pt x="29" y="7"/>
                    </a:lnTo>
                    <a:lnTo>
                      <a:pt x="50" y="0"/>
                    </a:lnTo>
                    <a:lnTo>
                      <a:pt x="70" y="0"/>
                    </a:lnTo>
                    <a:lnTo>
                      <a:pt x="91" y="7"/>
                    </a:lnTo>
                    <a:lnTo>
                      <a:pt x="106" y="21"/>
                    </a:lnTo>
                    <a:lnTo>
                      <a:pt x="116" y="38"/>
                    </a:lnTo>
                    <a:lnTo>
                      <a:pt x="120" y="59"/>
                    </a:lnTo>
                    <a:lnTo>
                      <a:pt x="116" y="79"/>
                    </a:lnTo>
                    <a:lnTo>
                      <a:pt x="106" y="98"/>
                    </a:lnTo>
                    <a:lnTo>
                      <a:pt x="91" y="111"/>
                    </a:lnTo>
                    <a:lnTo>
                      <a:pt x="70" y="119"/>
                    </a:lnTo>
                    <a:lnTo>
                      <a:pt x="50" y="119"/>
                    </a:lnTo>
                    <a:lnTo>
                      <a:pt x="29" y="111"/>
                    </a:lnTo>
                    <a:lnTo>
                      <a:pt x="14"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sp>
          <p:nvSpPr>
            <p:cNvPr id="158" name="Rectangle 13"/>
            <p:cNvSpPr>
              <a:spLocks noChangeArrowheads="1"/>
            </p:cNvSpPr>
            <p:nvPr/>
          </p:nvSpPr>
          <p:spPr bwMode="auto">
            <a:xfrm>
              <a:off x="2274" y="2553"/>
              <a:ext cx="696" cy="233"/>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Latin American</a:t>
              </a:r>
            </a:p>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Suppliers</a:t>
              </a:r>
            </a:p>
          </p:txBody>
        </p:sp>
      </p:grpSp>
      <p:sp>
        <p:nvSpPr>
          <p:cNvPr id="167" name="Freeform 14"/>
          <p:cNvSpPr>
            <a:spLocks/>
          </p:cNvSpPr>
          <p:nvPr/>
        </p:nvSpPr>
        <p:spPr bwMode="auto">
          <a:xfrm>
            <a:off x="4975663" y="4583113"/>
            <a:ext cx="874712" cy="2039937"/>
          </a:xfrm>
          <a:custGeom>
            <a:avLst/>
            <a:gdLst>
              <a:gd name="T0" fmla="*/ 0 w 472"/>
              <a:gd name="T1" fmla="*/ 158 h 947"/>
              <a:gd name="T2" fmla="*/ 23 w 472"/>
              <a:gd name="T3" fmla="*/ 283 h 947"/>
              <a:gd name="T4" fmla="*/ 62 w 472"/>
              <a:gd name="T5" fmla="*/ 333 h 947"/>
              <a:gd name="T6" fmla="*/ 94 w 472"/>
              <a:gd name="T7" fmla="*/ 382 h 947"/>
              <a:gd name="T8" fmla="*/ 107 w 472"/>
              <a:gd name="T9" fmla="*/ 477 h 947"/>
              <a:gd name="T10" fmla="*/ 91 w 472"/>
              <a:gd name="T11" fmla="*/ 593 h 947"/>
              <a:gd name="T12" fmla="*/ 85 w 472"/>
              <a:gd name="T13" fmla="*/ 681 h 947"/>
              <a:gd name="T14" fmla="*/ 79 w 472"/>
              <a:gd name="T15" fmla="*/ 756 h 947"/>
              <a:gd name="T16" fmla="*/ 65 w 472"/>
              <a:gd name="T17" fmla="*/ 813 h 947"/>
              <a:gd name="T18" fmla="*/ 74 w 472"/>
              <a:gd name="T19" fmla="*/ 874 h 947"/>
              <a:gd name="T20" fmla="*/ 107 w 472"/>
              <a:gd name="T21" fmla="*/ 937 h 947"/>
              <a:gd name="T22" fmla="*/ 130 w 472"/>
              <a:gd name="T23" fmla="*/ 946 h 947"/>
              <a:gd name="T24" fmla="*/ 153 w 472"/>
              <a:gd name="T25" fmla="*/ 947 h 947"/>
              <a:gd name="T26" fmla="*/ 163 w 472"/>
              <a:gd name="T27" fmla="*/ 937 h 947"/>
              <a:gd name="T28" fmla="*/ 148 w 472"/>
              <a:gd name="T29" fmla="*/ 919 h 947"/>
              <a:gd name="T30" fmla="*/ 135 w 472"/>
              <a:gd name="T31" fmla="*/ 874 h 947"/>
              <a:gd name="T32" fmla="*/ 150 w 472"/>
              <a:gd name="T33" fmla="*/ 806 h 947"/>
              <a:gd name="T34" fmla="*/ 184 w 472"/>
              <a:gd name="T35" fmla="*/ 767 h 947"/>
              <a:gd name="T36" fmla="*/ 204 w 472"/>
              <a:gd name="T37" fmla="*/ 711 h 947"/>
              <a:gd name="T38" fmla="*/ 231 w 472"/>
              <a:gd name="T39" fmla="*/ 684 h 947"/>
              <a:gd name="T40" fmla="*/ 260 w 472"/>
              <a:gd name="T41" fmla="*/ 654 h 947"/>
              <a:gd name="T42" fmla="*/ 283 w 472"/>
              <a:gd name="T43" fmla="*/ 620 h 947"/>
              <a:gd name="T44" fmla="*/ 304 w 472"/>
              <a:gd name="T45" fmla="*/ 586 h 947"/>
              <a:gd name="T46" fmla="*/ 317 w 472"/>
              <a:gd name="T47" fmla="*/ 557 h 947"/>
              <a:gd name="T48" fmla="*/ 325 w 472"/>
              <a:gd name="T49" fmla="*/ 521 h 947"/>
              <a:gd name="T50" fmla="*/ 334 w 472"/>
              <a:gd name="T51" fmla="*/ 496 h 947"/>
              <a:gd name="T52" fmla="*/ 360 w 472"/>
              <a:gd name="T53" fmla="*/ 491 h 947"/>
              <a:gd name="T54" fmla="*/ 390 w 472"/>
              <a:gd name="T55" fmla="*/ 477 h 947"/>
              <a:gd name="T56" fmla="*/ 417 w 472"/>
              <a:gd name="T57" fmla="*/ 466 h 947"/>
              <a:gd name="T58" fmla="*/ 435 w 472"/>
              <a:gd name="T59" fmla="*/ 432 h 947"/>
              <a:gd name="T60" fmla="*/ 456 w 472"/>
              <a:gd name="T61" fmla="*/ 358 h 947"/>
              <a:gd name="T62" fmla="*/ 467 w 472"/>
              <a:gd name="T63" fmla="*/ 303 h 947"/>
              <a:gd name="T64" fmla="*/ 470 w 472"/>
              <a:gd name="T65" fmla="*/ 256 h 947"/>
              <a:gd name="T66" fmla="*/ 456 w 472"/>
              <a:gd name="T67" fmla="*/ 228 h 947"/>
              <a:gd name="T68" fmla="*/ 435 w 472"/>
              <a:gd name="T69" fmla="*/ 219 h 947"/>
              <a:gd name="T70" fmla="*/ 417 w 472"/>
              <a:gd name="T71" fmla="*/ 204 h 947"/>
              <a:gd name="T72" fmla="*/ 404 w 472"/>
              <a:gd name="T73" fmla="*/ 179 h 947"/>
              <a:gd name="T74" fmla="*/ 384 w 472"/>
              <a:gd name="T75" fmla="*/ 172 h 947"/>
              <a:gd name="T76" fmla="*/ 364 w 472"/>
              <a:gd name="T77" fmla="*/ 172 h 947"/>
              <a:gd name="T78" fmla="*/ 346 w 472"/>
              <a:gd name="T79" fmla="*/ 163 h 947"/>
              <a:gd name="T80" fmla="*/ 323 w 472"/>
              <a:gd name="T81" fmla="*/ 124 h 947"/>
              <a:gd name="T82" fmla="*/ 299 w 472"/>
              <a:gd name="T83" fmla="*/ 92 h 947"/>
              <a:gd name="T84" fmla="*/ 258 w 472"/>
              <a:gd name="T85" fmla="*/ 59 h 947"/>
              <a:gd name="T86" fmla="*/ 204 w 472"/>
              <a:gd name="T87" fmla="*/ 31 h 947"/>
              <a:gd name="T88" fmla="*/ 160 w 472"/>
              <a:gd name="T89" fmla="*/ 24 h 947"/>
              <a:gd name="T90" fmla="*/ 130 w 472"/>
              <a:gd name="T91" fmla="*/ 20 h 947"/>
              <a:gd name="T92" fmla="*/ 113 w 472"/>
              <a:gd name="T93" fmla="*/ 20 h 947"/>
              <a:gd name="T94" fmla="*/ 95 w 472"/>
              <a:gd name="T95" fmla="*/ 11 h 947"/>
              <a:gd name="T96" fmla="*/ 79 w 472"/>
              <a:gd name="T97" fmla="*/ 0 h 947"/>
              <a:gd name="T98" fmla="*/ 59 w 472"/>
              <a:gd name="T99" fmla="*/ 15 h 947"/>
              <a:gd name="T100" fmla="*/ 38 w 472"/>
              <a:gd name="T101" fmla="*/ 42 h 947"/>
              <a:gd name="T102" fmla="*/ 21 w 472"/>
              <a:gd name="T103" fmla="*/ 54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2" h="947">
                <a:moveTo>
                  <a:pt x="15" y="61"/>
                </a:moveTo>
                <a:lnTo>
                  <a:pt x="6" y="102"/>
                </a:lnTo>
                <a:lnTo>
                  <a:pt x="0" y="158"/>
                </a:lnTo>
                <a:lnTo>
                  <a:pt x="2" y="217"/>
                </a:lnTo>
                <a:lnTo>
                  <a:pt x="12" y="265"/>
                </a:lnTo>
                <a:lnTo>
                  <a:pt x="23" y="283"/>
                </a:lnTo>
                <a:lnTo>
                  <a:pt x="35" y="301"/>
                </a:lnTo>
                <a:lnTo>
                  <a:pt x="48" y="317"/>
                </a:lnTo>
                <a:lnTo>
                  <a:pt x="62" y="333"/>
                </a:lnTo>
                <a:lnTo>
                  <a:pt x="74" y="349"/>
                </a:lnTo>
                <a:lnTo>
                  <a:pt x="86" y="366"/>
                </a:lnTo>
                <a:lnTo>
                  <a:pt x="94" y="382"/>
                </a:lnTo>
                <a:lnTo>
                  <a:pt x="100" y="400"/>
                </a:lnTo>
                <a:lnTo>
                  <a:pt x="106" y="435"/>
                </a:lnTo>
                <a:lnTo>
                  <a:pt x="107" y="477"/>
                </a:lnTo>
                <a:lnTo>
                  <a:pt x="104" y="520"/>
                </a:lnTo>
                <a:lnTo>
                  <a:pt x="97" y="564"/>
                </a:lnTo>
                <a:lnTo>
                  <a:pt x="91" y="593"/>
                </a:lnTo>
                <a:lnTo>
                  <a:pt x="88" y="622"/>
                </a:lnTo>
                <a:lnTo>
                  <a:pt x="86" y="652"/>
                </a:lnTo>
                <a:lnTo>
                  <a:pt x="85" y="681"/>
                </a:lnTo>
                <a:lnTo>
                  <a:pt x="83" y="708"/>
                </a:lnTo>
                <a:lnTo>
                  <a:pt x="82" y="733"/>
                </a:lnTo>
                <a:lnTo>
                  <a:pt x="79" y="756"/>
                </a:lnTo>
                <a:lnTo>
                  <a:pt x="76" y="774"/>
                </a:lnTo>
                <a:lnTo>
                  <a:pt x="70" y="792"/>
                </a:lnTo>
                <a:lnTo>
                  <a:pt x="65" y="813"/>
                </a:lnTo>
                <a:lnTo>
                  <a:pt x="62" y="833"/>
                </a:lnTo>
                <a:lnTo>
                  <a:pt x="67" y="853"/>
                </a:lnTo>
                <a:lnTo>
                  <a:pt x="74" y="874"/>
                </a:lnTo>
                <a:lnTo>
                  <a:pt x="85" y="899"/>
                </a:lnTo>
                <a:lnTo>
                  <a:pt x="95" y="922"/>
                </a:lnTo>
                <a:lnTo>
                  <a:pt x="107" y="937"/>
                </a:lnTo>
                <a:lnTo>
                  <a:pt x="115" y="940"/>
                </a:lnTo>
                <a:lnTo>
                  <a:pt x="122" y="942"/>
                </a:lnTo>
                <a:lnTo>
                  <a:pt x="130" y="946"/>
                </a:lnTo>
                <a:lnTo>
                  <a:pt x="138" y="946"/>
                </a:lnTo>
                <a:lnTo>
                  <a:pt x="147" y="947"/>
                </a:lnTo>
                <a:lnTo>
                  <a:pt x="153" y="947"/>
                </a:lnTo>
                <a:lnTo>
                  <a:pt x="159" y="946"/>
                </a:lnTo>
                <a:lnTo>
                  <a:pt x="163" y="944"/>
                </a:lnTo>
                <a:lnTo>
                  <a:pt x="163" y="937"/>
                </a:lnTo>
                <a:lnTo>
                  <a:pt x="159" y="933"/>
                </a:lnTo>
                <a:lnTo>
                  <a:pt x="154" y="928"/>
                </a:lnTo>
                <a:lnTo>
                  <a:pt x="148" y="919"/>
                </a:lnTo>
                <a:lnTo>
                  <a:pt x="142" y="908"/>
                </a:lnTo>
                <a:lnTo>
                  <a:pt x="138" y="894"/>
                </a:lnTo>
                <a:lnTo>
                  <a:pt x="135" y="874"/>
                </a:lnTo>
                <a:lnTo>
                  <a:pt x="136" y="847"/>
                </a:lnTo>
                <a:lnTo>
                  <a:pt x="142" y="822"/>
                </a:lnTo>
                <a:lnTo>
                  <a:pt x="150" y="806"/>
                </a:lnTo>
                <a:lnTo>
                  <a:pt x="160" y="793"/>
                </a:lnTo>
                <a:lnTo>
                  <a:pt x="172" y="781"/>
                </a:lnTo>
                <a:lnTo>
                  <a:pt x="184" y="767"/>
                </a:lnTo>
                <a:lnTo>
                  <a:pt x="192" y="749"/>
                </a:lnTo>
                <a:lnTo>
                  <a:pt x="198" y="729"/>
                </a:lnTo>
                <a:lnTo>
                  <a:pt x="204" y="711"/>
                </a:lnTo>
                <a:lnTo>
                  <a:pt x="212" y="697"/>
                </a:lnTo>
                <a:lnTo>
                  <a:pt x="221" y="690"/>
                </a:lnTo>
                <a:lnTo>
                  <a:pt x="231" y="684"/>
                </a:lnTo>
                <a:lnTo>
                  <a:pt x="242" y="677"/>
                </a:lnTo>
                <a:lnTo>
                  <a:pt x="251" y="668"/>
                </a:lnTo>
                <a:lnTo>
                  <a:pt x="260" y="654"/>
                </a:lnTo>
                <a:lnTo>
                  <a:pt x="268" y="641"/>
                </a:lnTo>
                <a:lnTo>
                  <a:pt x="275" y="631"/>
                </a:lnTo>
                <a:lnTo>
                  <a:pt x="283" y="620"/>
                </a:lnTo>
                <a:lnTo>
                  <a:pt x="290" y="609"/>
                </a:lnTo>
                <a:lnTo>
                  <a:pt x="296" y="598"/>
                </a:lnTo>
                <a:lnTo>
                  <a:pt x="304" y="586"/>
                </a:lnTo>
                <a:lnTo>
                  <a:pt x="310" y="575"/>
                </a:lnTo>
                <a:lnTo>
                  <a:pt x="313" y="566"/>
                </a:lnTo>
                <a:lnTo>
                  <a:pt x="317" y="557"/>
                </a:lnTo>
                <a:lnTo>
                  <a:pt x="323" y="548"/>
                </a:lnTo>
                <a:lnTo>
                  <a:pt x="326" y="536"/>
                </a:lnTo>
                <a:lnTo>
                  <a:pt x="325" y="521"/>
                </a:lnTo>
                <a:lnTo>
                  <a:pt x="323" y="509"/>
                </a:lnTo>
                <a:lnTo>
                  <a:pt x="326" y="500"/>
                </a:lnTo>
                <a:lnTo>
                  <a:pt x="334" y="496"/>
                </a:lnTo>
                <a:lnTo>
                  <a:pt x="343" y="494"/>
                </a:lnTo>
                <a:lnTo>
                  <a:pt x="351" y="494"/>
                </a:lnTo>
                <a:lnTo>
                  <a:pt x="360" y="491"/>
                </a:lnTo>
                <a:lnTo>
                  <a:pt x="369" y="487"/>
                </a:lnTo>
                <a:lnTo>
                  <a:pt x="379" y="482"/>
                </a:lnTo>
                <a:lnTo>
                  <a:pt x="390" y="477"/>
                </a:lnTo>
                <a:lnTo>
                  <a:pt x="401" y="475"/>
                </a:lnTo>
                <a:lnTo>
                  <a:pt x="410" y="473"/>
                </a:lnTo>
                <a:lnTo>
                  <a:pt x="417" y="466"/>
                </a:lnTo>
                <a:lnTo>
                  <a:pt x="423" y="457"/>
                </a:lnTo>
                <a:lnTo>
                  <a:pt x="429" y="448"/>
                </a:lnTo>
                <a:lnTo>
                  <a:pt x="435" y="432"/>
                </a:lnTo>
                <a:lnTo>
                  <a:pt x="443" y="407"/>
                </a:lnTo>
                <a:lnTo>
                  <a:pt x="450" y="380"/>
                </a:lnTo>
                <a:lnTo>
                  <a:pt x="456" y="358"/>
                </a:lnTo>
                <a:lnTo>
                  <a:pt x="459" y="341"/>
                </a:lnTo>
                <a:lnTo>
                  <a:pt x="464" y="321"/>
                </a:lnTo>
                <a:lnTo>
                  <a:pt x="467" y="303"/>
                </a:lnTo>
                <a:lnTo>
                  <a:pt x="470" y="289"/>
                </a:lnTo>
                <a:lnTo>
                  <a:pt x="472" y="274"/>
                </a:lnTo>
                <a:lnTo>
                  <a:pt x="470" y="256"/>
                </a:lnTo>
                <a:lnTo>
                  <a:pt x="466" y="238"/>
                </a:lnTo>
                <a:lnTo>
                  <a:pt x="461" y="230"/>
                </a:lnTo>
                <a:lnTo>
                  <a:pt x="456" y="228"/>
                </a:lnTo>
                <a:lnTo>
                  <a:pt x="450" y="224"/>
                </a:lnTo>
                <a:lnTo>
                  <a:pt x="443" y="222"/>
                </a:lnTo>
                <a:lnTo>
                  <a:pt x="435" y="219"/>
                </a:lnTo>
                <a:lnTo>
                  <a:pt x="429" y="215"/>
                </a:lnTo>
                <a:lnTo>
                  <a:pt x="422" y="210"/>
                </a:lnTo>
                <a:lnTo>
                  <a:pt x="417" y="204"/>
                </a:lnTo>
                <a:lnTo>
                  <a:pt x="414" y="199"/>
                </a:lnTo>
                <a:lnTo>
                  <a:pt x="410" y="188"/>
                </a:lnTo>
                <a:lnTo>
                  <a:pt x="404" y="179"/>
                </a:lnTo>
                <a:lnTo>
                  <a:pt x="396" y="174"/>
                </a:lnTo>
                <a:lnTo>
                  <a:pt x="388" y="172"/>
                </a:lnTo>
                <a:lnTo>
                  <a:pt x="384" y="172"/>
                </a:lnTo>
                <a:lnTo>
                  <a:pt x="378" y="172"/>
                </a:lnTo>
                <a:lnTo>
                  <a:pt x="372" y="172"/>
                </a:lnTo>
                <a:lnTo>
                  <a:pt x="364" y="172"/>
                </a:lnTo>
                <a:lnTo>
                  <a:pt x="357" y="170"/>
                </a:lnTo>
                <a:lnTo>
                  <a:pt x="351" y="167"/>
                </a:lnTo>
                <a:lnTo>
                  <a:pt x="346" y="163"/>
                </a:lnTo>
                <a:lnTo>
                  <a:pt x="342" y="158"/>
                </a:lnTo>
                <a:lnTo>
                  <a:pt x="334" y="144"/>
                </a:lnTo>
                <a:lnTo>
                  <a:pt x="323" y="124"/>
                </a:lnTo>
                <a:lnTo>
                  <a:pt x="314" y="108"/>
                </a:lnTo>
                <a:lnTo>
                  <a:pt x="305" y="97"/>
                </a:lnTo>
                <a:lnTo>
                  <a:pt x="299" y="92"/>
                </a:lnTo>
                <a:lnTo>
                  <a:pt x="289" y="83"/>
                </a:lnTo>
                <a:lnTo>
                  <a:pt x="275" y="72"/>
                </a:lnTo>
                <a:lnTo>
                  <a:pt x="258" y="59"/>
                </a:lnTo>
                <a:lnTo>
                  <a:pt x="240" y="49"/>
                </a:lnTo>
                <a:lnTo>
                  <a:pt x="222" y="38"/>
                </a:lnTo>
                <a:lnTo>
                  <a:pt x="204" y="31"/>
                </a:lnTo>
                <a:lnTo>
                  <a:pt x="187" y="27"/>
                </a:lnTo>
                <a:lnTo>
                  <a:pt x="172" y="25"/>
                </a:lnTo>
                <a:lnTo>
                  <a:pt x="160" y="24"/>
                </a:lnTo>
                <a:lnTo>
                  <a:pt x="148" y="22"/>
                </a:lnTo>
                <a:lnTo>
                  <a:pt x="139" y="20"/>
                </a:lnTo>
                <a:lnTo>
                  <a:pt x="130" y="20"/>
                </a:lnTo>
                <a:lnTo>
                  <a:pt x="122" y="18"/>
                </a:lnTo>
                <a:lnTo>
                  <a:pt x="118" y="18"/>
                </a:lnTo>
                <a:lnTo>
                  <a:pt x="113" y="20"/>
                </a:lnTo>
                <a:lnTo>
                  <a:pt x="107" y="20"/>
                </a:lnTo>
                <a:lnTo>
                  <a:pt x="101" y="17"/>
                </a:lnTo>
                <a:lnTo>
                  <a:pt x="95" y="11"/>
                </a:lnTo>
                <a:lnTo>
                  <a:pt x="91" y="6"/>
                </a:lnTo>
                <a:lnTo>
                  <a:pt x="85" y="2"/>
                </a:lnTo>
                <a:lnTo>
                  <a:pt x="79" y="0"/>
                </a:lnTo>
                <a:lnTo>
                  <a:pt x="71" y="4"/>
                </a:lnTo>
                <a:lnTo>
                  <a:pt x="65" y="8"/>
                </a:lnTo>
                <a:lnTo>
                  <a:pt x="59" y="15"/>
                </a:lnTo>
                <a:lnTo>
                  <a:pt x="51" y="25"/>
                </a:lnTo>
                <a:lnTo>
                  <a:pt x="45" y="34"/>
                </a:lnTo>
                <a:lnTo>
                  <a:pt x="38" y="42"/>
                </a:lnTo>
                <a:lnTo>
                  <a:pt x="35" y="43"/>
                </a:lnTo>
                <a:lnTo>
                  <a:pt x="29" y="47"/>
                </a:lnTo>
                <a:lnTo>
                  <a:pt x="21" y="54"/>
                </a:lnTo>
                <a:lnTo>
                  <a:pt x="15" y="61"/>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68" name="Freeform 15"/>
          <p:cNvSpPr>
            <a:spLocks/>
          </p:cNvSpPr>
          <p:nvPr/>
        </p:nvSpPr>
        <p:spPr bwMode="auto">
          <a:xfrm>
            <a:off x="3259575" y="2432050"/>
            <a:ext cx="2212975" cy="2282825"/>
          </a:xfrm>
          <a:custGeom>
            <a:avLst/>
            <a:gdLst>
              <a:gd name="T0" fmla="*/ 809 w 1194"/>
              <a:gd name="T1" fmla="*/ 788 h 1060"/>
              <a:gd name="T2" fmla="*/ 753 w 1194"/>
              <a:gd name="T3" fmla="*/ 815 h 1060"/>
              <a:gd name="T4" fmla="*/ 785 w 1194"/>
              <a:gd name="T5" fmla="*/ 912 h 1060"/>
              <a:gd name="T6" fmla="*/ 834 w 1194"/>
              <a:gd name="T7" fmla="*/ 887 h 1060"/>
              <a:gd name="T8" fmla="*/ 854 w 1194"/>
              <a:gd name="T9" fmla="*/ 946 h 1060"/>
              <a:gd name="T10" fmla="*/ 899 w 1194"/>
              <a:gd name="T11" fmla="*/ 1026 h 1060"/>
              <a:gd name="T12" fmla="*/ 946 w 1194"/>
              <a:gd name="T13" fmla="*/ 1042 h 1060"/>
              <a:gd name="T14" fmla="*/ 913 w 1194"/>
              <a:gd name="T15" fmla="*/ 1058 h 1060"/>
              <a:gd name="T16" fmla="*/ 862 w 1194"/>
              <a:gd name="T17" fmla="*/ 1030 h 1060"/>
              <a:gd name="T18" fmla="*/ 807 w 1194"/>
              <a:gd name="T19" fmla="*/ 976 h 1060"/>
              <a:gd name="T20" fmla="*/ 733 w 1194"/>
              <a:gd name="T21" fmla="*/ 942 h 1060"/>
              <a:gd name="T22" fmla="*/ 677 w 1194"/>
              <a:gd name="T23" fmla="*/ 885 h 1060"/>
              <a:gd name="T24" fmla="*/ 618 w 1194"/>
              <a:gd name="T25" fmla="*/ 842 h 1060"/>
              <a:gd name="T26" fmla="*/ 541 w 1194"/>
              <a:gd name="T27" fmla="*/ 763 h 1060"/>
              <a:gd name="T28" fmla="*/ 505 w 1194"/>
              <a:gd name="T29" fmla="*/ 674 h 1060"/>
              <a:gd name="T30" fmla="*/ 469 w 1194"/>
              <a:gd name="T31" fmla="*/ 557 h 1060"/>
              <a:gd name="T32" fmla="*/ 451 w 1194"/>
              <a:gd name="T33" fmla="*/ 423 h 1060"/>
              <a:gd name="T34" fmla="*/ 392 w 1194"/>
              <a:gd name="T35" fmla="*/ 339 h 1060"/>
              <a:gd name="T36" fmla="*/ 331 w 1194"/>
              <a:gd name="T37" fmla="*/ 319 h 1060"/>
              <a:gd name="T38" fmla="*/ 271 w 1194"/>
              <a:gd name="T39" fmla="*/ 296 h 1060"/>
              <a:gd name="T40" fmla="*/ 212 w 1194"/>
              <a:gd name="T41" fmla="*/ 276 h 1060"/>
              <a:gd name="T42" fmla="*/ 138 w 1194"/>
              <a:gd name="T43" fmla="*/ 301 h 1060"/>
              <a:gd name="T44" fmla="*/ 71 w 1194"/>
              <a:gd name="T45" fmla="*/ 319 h 1060"/>
              <a:gd name="T46" fmla="*/ 52 w 1194"/>
              <a:gd name="T47" fmla="*/ 201 h 1060"/>
              <a:gd name="T48" fmla="*/ 5 w 1194"/>
              <a:gd name="T49" fmla="*/ 147 h 1060"/>
              <a:gd name="T50" fmla="*/ 80 w 1194"/>
              <a:gd name="T51" fmla="*/ 54 h 1060"/>
              <a:gd name="T52" fmla="*/ 219 w 1194"/>
              <a:gd name="T53" fmla="*/ 65 h 1060"/>
              <a:gd name="T54" fmla="*/ 293 w 1194"/>
              <a:gd name="T55" fmla="*/ 85 h 1060"/>
              <a:gd name="T56" fmla="*/ 398 w 1194"/>
              <a:gd name="T57" fmla="*/ 88 h 1060"/>
              <a:gd name="T58" fmla="*/ 484 w 1194"/>
              <a:gd name="T59" fmla="*/ 94 h 1060"/>
              <a:gd name="T60" fmla="*/ 567 w 1194"/>
              <a:gd name="T61" fmla="*/ 117 h 1060"/>
              <a:gd name="T62" fmla="*/ 676 w 1194"/>
              <a:gd name="T63" fmla="*/ 126 h 1060"/>
              <a:gd name="T64" fmla="*/ 780 w 1194"/>
              <a:gd name="T65" fmla="*/ 86 h 1060"/>
              <a:gd name="T66" fmla="*/ 765 w 1194"/>
              <a:gd name="T67" fmla="*/ 15 h 1060"/>
              <a:gd name="T68" fmla="*/ 819 w 1194"/>
              <a:gd name="T69" fmla="*/ 42 h 1060"/>
              <a:gd name="T70" fmla="*/ 877 w 1194"/>
              <a:gd name="T71" fmla="*/ 85 h 1060"/>
              <a:gd name="T72" fmla="*/ 933 w 1194"/>
              <a:gd name="T73" fmla="*/ 108 h 1060"/>
              <a:gd name="T74" fmla="*/ 890 w 1194"/>
              <a:gd name="T75" fmla="*/ 137 h 1060"/>
              <a:gd name="T76" fmla="*/ 807 w 1194"/>
              <a:gd name="T77" fmla="*/ 205 h 1060"/>
              <a:gd name="T78" fmla="*/ 815 w 1194"/>
              <a:gd name="T79" fmla="*/ 339 h 1060"/>
              <a:gd name="T80" fmla="*/ 883 w 1194"/>
              <a:gd name="T81" fmla="*/ 362 h 1060"/>
              <a:gd name="T82" fmla="*/ 924 w 1194"/>
              <a:gd name="T83" fmla="*/ 398 h 1060"/>
              <a:gd name="T84" fmla="*/ 955 w 1194"/>
              <a:gd name="T85" fmla="*/ 328 h 1060"/>
              <a:gd name="T86" fmla="*/ 951 w 1194"/>
              <a:gd name="T87" fmla="*/ 253 h 1060"/>
              <a:gd name="T88" fmla="*/ 1020 w 1194"/>
              <a:gd name="T89" fmla="*/ 256 h 1060"/>
              <a:gd name="T90" fmla="*/ 1076 w 1194"/>
              <a:gd name="T91" fmla="*/ 274 h 1060"/>
              <a:gd name="T92" fmla="*/ 1131 w 1194"/>
              <a:gd name="T93" fmla="*/ 316 h 1060"/>
              <a:gd name="T94" fmla="*/ 1177 w 1194"/>
              <a:gd name="T95" fmla="*/ 375 h 1060"/>
              <a:gd name="T96" fmla="*/ 1164 w 1194"/>
              <a:gd name="T97" fmla="*/ 432 h 1060"/>
              <a:gd name="T98" fmla="*/ 1122 w 1194"/>
              <a:gd name="T99" fmla="*/ 478 h 1060"/>
              <a:gd name="T100" fmla="*/ 1057 w 1194"/>
              <a:gd name="T101" fmla="*/ 557 h 1060"/>
              <a:gd name="T102" fmla="*/ 1007 w 1194"/>
              <a:gd name="T103" fmla="*/ 615 h 1060"/>
              <a:gd name="T104" fmla="*/ 983 w 1194"/>
              <a:gd name="T105" fmla="*/ 684 h 1060"/>
              <a:gd name="T106" fmla="*/ 946 w 1194"/>
              <a:gd name="T107" fmla="*/ 727 h 1060"/>
              <a:gd name="T108" fmla="*/ 921 w 1194"/>
              <a:gd name="T109" fmla="*/ 817 h 1060"/>
              <a:gd name="T110" fmla="*/ 881 w 1194"/>
              <a:gd name="T111" fmla="*/ 768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4" h="1060">
                <a:moveTo>
                  <a:pt x="872" y="770"/>
                </a:moveTo>
                <a:lnTo>
                  <a:pt x="862" y="772"/>
                </a:lnTo>
                <a:lnTo>
                  <a:pt x="853" y="767"/>
                </a:lnTo>
                <a:lnTo>
                  <a:pt x="843" y="763"/>
                </a:lnTo>
                <a:lnTo>
                  <a:pt x="833" y="768"/>
                </a:lnTo>
                <a:lnTo>
                  <a:pt x="822" y="779"/>
                </a:lnTo>
                <a:lnTo>
                  <a:pt x="816" y="785"/>
                </a:lnTo>
                <a:lnTo>
                  <a:pt x="809" y="788"/>
                </a:lnTo>
                <a:lnTo>
                  <a:pt x="800" y="790"/>
                </a:lnTo>
                <a:lnTo>
                  <a:pt x="794" y="790"/>
                </a:lnTo>
                <a:lnTo>
                  <a:pt x="786" y="790"/>
                </a:lnTo>
                <a:lnTo>
                  <a:pt x="778" y="790"/>
                </a:lnTo>
                <a:lnTo>
                  <a:pt x="771" y="790"/>
                </a:lnTo>
                <a:lnTo>
                  <a:pt x="765" y="795"/>
                </a:lnTo>
                <a:lnTo>
                  <a:pt x="759" y="802"/>
                </a:lnTo>
                <a:lnTo>
                  <a:pt x="753" y="815"/>
                </a:lnTo>
                <a:lnTo>
                  <a:pt x="750" y="833"/>
                </a:lnTo>
                <a:lnTo>
                  <a:pt x="748" y="853"/>
                </a:lnTo>
                <a:lnTo>
                  <a:pt x="750" y="869"/>
                </a:lnTo>
                <a:lnTo>
                  <a:pt x="756" y="881"/>
                </a:lnTo>
                <a:lnTo>
                  <a:pt x="762" y="892"/>
                </a:lnTo>
                <a:lnTo>
                  <a:pt x="769" y="901"/>
                </a:lnTo>
                <a:lnTo>
                  <a:pt x="777" y="908"/>
                </a:lnTo>
                <a:lnTo>
                  <a:pt x="785" y="912"/>
                </a:lnTo>
                <a:lnTo>
                  <a:pt x="791" y="915"/>
                </a:lnTo>
                <a:lnTo>
                  <a:pt x="797" y="915"/>
                </a:lnTo>
                <a:lnTo>
                  <a:pt x="803" y="913"/>
                </a:lnTo>
                <a:lnTo>
                  <a:pt x="809" y="910"/>
                </a:lnTo>
                <a:lnTo>
                  <a:pt x="816" y="905"/>
                </a:lnTo>
                <a:lnTo>
                  <a:pt x="822" y="899"/>
                </a:lnTo>
                <a:lnTo>
                  <a:pt x="828" y="892"/>
                </a:lnTo>
                <a:lnTo>
                  <a:pt x="834" y="887"/>
                </a:lnTo>
                <a:lnTo>
                  <a:pt x="840" y="879"/>
                </a:lnTo>
                <a:lnTo>
                  <a:pt x="850" y="878"/>
                </a:lnTo>
                <a:lnTo>
                  <a:pt x="854" y="890"/>
                </a:lnTo>
                <a:lnTo>
                  <a:pt x="854" y="908"/>
                </a:lnTo>
                <a:lnTo>
                  <a:pt x="850" y="924"/>
                </a:lnTo>
                <a:lnTo>
                  <a:pt x="845" y="935"/>
                </a:lnTo>
                <a:lnTo>
                  <a:pt x="848" y="940"/>
                </a:lnTo>
                <a:lnTo>
                  <a:pt x="854" y="946"/>
                </a:lnTo>
                <a:lnTo>
                  <a:pt x="863" y="947"/>
                </a:lnTo>
                <a:lnTo>
                  <a:pt x="872" y="951"/>
                </a:lnTo>
                <a:lnTo>
                  <a:pt x="881" y="958"/>
                </a:lnTo>
                <a:lnTo>
                  <a:pt x="890" y="971"/>
                </a:lnTo>
                <a:lnTo>
                  <a:pt x="895" y="989"/>
                </a:lnTo>
                <a:lnTo>
                  <a:pt x="896" y="1005"/>
                </a:lnTo>
                <a:lnTo>
                  <a:pt x="898" y="1016"/>
                </a:lnTo>
                <a:lnTo>
                  <a:pt x="899" y="1026"/>
                </a:lnTo>
                <a:lnTo>
                  <a:pt x="904" y="1033"/>
                </a:lnTo>
                <a:lnTo>
                  <a:pt x="910" y="1037"/>
                </a:lnTo>
                <a:lnTo>
                  <a:pt x="919" y="1041"/>
                </a:lnTo>
                <a:lnTo>
                  <a:pt x="928" y="1042"/>
                </a:lnTo>
                <a:lnTo>
                  <a:pt x="936" y="1044"/>
                </a:lnTo>
                <a:lnTo>
                  <a:pt x="942" y="1044"/>
                </a:lnTo>
                <a:lnTo>
                  <a:pt x="945" y="1042"/>
                </a:lnTo>
                <a:lnTo>
                  <a:pt x="946" y="1042"/>
                </a:lnTo>
                <a:lnTo>
                  <a:pt x="946" y="1044"/>
                </a:lnTo>
                <a:lnTo>
                  <a:pt x="945" y="1048"/>
                </a:lnTo>
                <a:lnTo>
                  <a:pt x="942" y="1053"/>
                </a:lnTo>
                <a:lnTo>
                  <a:pt x="937" y="1058"/>
                </a:lnTo>
                <a:lnTo>
                  <a:pt x="931" y="1060"/>
                </a:lnTo>
                <a:lnTo>
                  <a:pt x="927" y="1060"/>
                </a:lnTo>
                <a:lnTo>
                  <a:pt x="919" y="1058"/>
                </a:lnTo>
                <a:lnTo>
                  <a:pt x="913" y="1058"/>
                </a:lnTo>
                <a:lnTo>
                  <a:pt x="905" y="1055"/>
                </a:lnTo>
                <a:lnTo>
                  <a:pt x="898" y="1053"/>
                </a:lnTo>
                <a:lnTo>
                  <a:pt x="890" y="1051"/>
                </a:lnTo>
                <a:lnTo>
                  <a:pt x="886" y="1048"/>
                </a:lnTo>
                <a:lnTo>
                  <a:pt x="883" y="1046"/>
                </a:lnTo>
                <a:lnTo>
                  <a:pt x="878" y="1042"/>
                </a:lnTo>
                <a:lnTo>
                  <a:pt x="871" y="1037"/>
                </a:lnTo>
                <a:lnTo>
                  <a:pt x="862" y="1030"/>
                </a:lnTo>
                <a:lnTo>
                  <a:pt x="851" y="1021"/>
                </a:lnTo>
                <a:lnTo>
                  <a:pt x="842" y="1012"/>
                </a:lnTo>
                <a:lnTo>
                  <a:pt x="836" y="1005"/>
                </a:lnTo>
                <a:lnTo>
                  <a:pt x="831" y="998"/>
                </a:lnTo>
                <a:lnTo>
                  <a:pt x="827" y="992"/>
                </a:lnTo>
                <a:lnTo>
                  <a:pt x="822" y="987"/>
                </a:lnTo>
                <a:lnTo>
                  <a:pt x="816" y="981"/>
                </a:lnTo>
                <a:lnTo>
                  <a:pt x="807" y="976"/>
                </a:lnTo>
                <a:lnTo>
                  <a:pt x="795" y="971"/>
                </a:lnTo>
                <a:lnTo>
                  <a:pt x="786" y="967"/>
                </a:lnTo>
                <a:lnTo>
                  <a:pt x="775" y="962"/>
                </a:lnTo>
                <a:lnTo>
                  <a:pt x="766" y="958"/>
                </a:lnTo>
                <a:lnTo>
                  <a:pt x="757" y="953"/>
                </a:lnTo>
                <a:lnTo>
                  <a:pt x="748" y="949"/>
                </a:lnTo>
                <a:lnTo>
                  <a:pt x="741" y="946"/>
                </a:lnTo>
                <a:lnTo>
                  <a:pt x="733" y="942"/>
                </a:lnTo>
                <a:lnTo>
                  <a:pt x="726" y="939"/>
                </a:lnTo>
                <a:lnTo>
                  <a:pt x="718" y="935"/>
                </a:lnTo>
                <a:lnTo>
                  <a:pt x="710" y="928"/>
                </a:lnTo>
                <a:lnTo>
                  <a:pt x="703" y="919"/>
                </a:lnTo>
                <a:lnTo>
                  <a:pt x="695" y="910"/>
                </a:lnTo>
                <a:lnTo>
                  <a:pt x="689" y="901"/>
                </a:lnTo>
                <a:lnTo>
                  <a:pt x="683" y="892"/>
                </a:lnTo>
                <a:lnTo>
                  <a:pt x="677" y="885"/>
                </a:lnTo>
                <a:lnTo>
                  <a:pt x="674" y="881"/>
                </a:lnTo>
                <a:lnTo>
                  <a:pt x="668" y="874"/>
                </a:lnTo>
                <a:lnTo>
                  <a:pt x="661" y="863"/>
                </a:lnTo>
                <a:lnTo>
                  <a:pt x="653" y="854"/>
                </a:lnTo>
                <a:lnTo>
                  <a:pt x="642" y="849"/>
                </a:lnTo>
                <a:lnTo>
                  <a:pt x="635" y="847"/>
                </a:lnTo>
                <a:lnTo>
                  <a:pt x="627" y="845"/>
                </a:lnTo>
                <a:lnTo>
                  <a:pt x="618" y="842"/>
                </a:lnTo>
                <a:lnTo>
                  <a:pt x="609" y="838"/>
                </a:lnTo>
                <a:lnTo>
                  <a:pt x="600" y="833"/>
                </a:lnTo>
                <a:lnTo>
                  <a:pt x="591" y="826"/>
                </a:lnTo>
                <a:lnTo>
                  <a:pt x="584" y="820"/>
                </a:lnTo>
                <a:lnTo>
                  <a:pt x="576" y="811"/>
                </a:lnTo>
                <a:lnTo>
                  <a:pt x="562" y="795"/>
                </a:lnTo>
                <a:lnTo>
                  <a:pt x="550" y="779"/>
                </a:lnTo>
                <a:lnTo>
                  <a:pt x="541" y="763"/>
                </a:lnTo>
                <a:lnTo>
                  <a:pt x="537" y="749"/>
                </a:lnTo>
                <a:lnTo>
                  <a:pt x="532" y="734"/>
                </a:lnTo>
                <a:lnTo>
                  <a:pt x="529" y="720"/>
                </a:lnTo>
                <a:lnTo>
                  <a:pt x="525" y="706"/>
                </a:lnTo>
                <a:lnTo>
                  <a:pt x="520" y="693"/>
                </a:lnTo>
                <a:lnTo>
                  <a:pt x="517" y="688"/>
                </a:lnTo>
                <a:lnTo>
                  <a:pt x="512" y="681"/>
                </a:lnTo>
                <a:lnTo>
                  <a:pt x="505" y="674"/>
                </a:lnTo>
                <a:lnTo>
                  <a:pt x="497" y="665"/>
                </a:lnTo>
                <a:lnTo>
                  <a:pt x="490" y="657"/>
                </a:lnTo>
                <a:lnTo>
                  <a:pt x="481" y="647"/>
                </a:lnTo>
                <a:lnTo>
                  <a:pt x="475" y="638"/>
                </a:lnTo>
                <a:lnTo>
                  <a:pt x="469" y="627"/>
                </a:lnTo>
                <a:lnTo>
                  <a:pt x="464" y="604"/>
                </a:lnTo>
                <a:lnTo>
                  <a:pt x="464" y="579"/>
                </a:lnTo>
                <a:lnTo>
                  <a:pt x="469" y="557"/>
                </a:lnTo>
                <a:lnTo>
                  <a:pt x="473" y="543"/>
                </a:lnTo>
                <a:lnTo>
                  <a:pt x="475" y="527"/>
                </a:lnTo>
                <a:lnTo>
                  <a:pt x="475" y="505"/>
                </a:lnTo>
                <a:lnTo>
                  <a:pt x="473" y="480"/>
                </a:lnTo>
                <a:lnTo>
                  <a:pt x="469" y="457"/>
                </a:lnTo>
                <a:lnTo>
                  <a:pt x="463" y="441"/>
                </a:lnTo>
                <a:lnTo>
                  <a:pt x="458" y="430"/>
                </a:lnTo>
                <a:lnTo>
                  <a:pt x="451" y="423"/>
                </a:lnTo>
                <a:lnTo>
                  <a:pt x="440" y="414"/>
                </a:lnTo>
                <a:lnTo>
                  <a:pt x="431" y="403"/>
                </a:lnTo>
                <a:lnTo>
                  <a:pt x="425" y="393"/>
                </a:lnTo>
                <a:lnTo>
                  <a:pt x="420" y="382"/>
                </a:lnTo>
                <a:lnTo>
                  <a:pt x="417" y="367"/>
                </a:lnTo>
                <a:lnTo>
                  <a:pt x="411" y="355"/>
                </a:lnTo>
                <a:lnTo>
                  <a:pt x="402" y="344"/>
                </a:lnTo>
                <a:lnTo>
                  <a:pt x="392" y="339"/>
                </a:lnTo>
                <a:lnTo>
                  <a:pt x="381" y="339"/>
                </a:lnTo>
                <a:lnTo>
                  <a:pt x="376" y="341"/>
                </a:lnTo>
                <a:lnTo>
                  <a:pt x="369" y="339"/>
                </a:lnTo>
                <a:lnTo>
                  <a:pt x="363" y="337"/>
                </a:lnTo>
                <a:lnTo>
                  <a:pt x="355" y="332"/>
                </a:lnTo>
                <a:lnTo>
                  <a:pt x="346" y="328"/>
                </a:lnTo>
                <a:lnTo>
                  <a:pt x="339" y="324"/>
                </a:lnTo>
                <a:lnTo>
                  <a:pt x="331" y="319"/>
                </a:lnTo>
                <a:lnTo>
                  <a:pt x="325" y="316"/>
                </a:lnTo>
                <a:lnTo>
                  <a:pt x="315" y="310"/>
                </a:lnTo>
                <a:lnTo>
                  <a:pt x="307" y="305"/>
                </a:lnTo>
                <a:lnTo>
                  <a:pt x="299" y="299"/>
                </a:lnTo>
                <a:lnTo>
                  <a:pt x="289" y="296"/>
                </a:lnTo>
                <a:lnTo>
                  <a:pt x="283" y="296"/>
                </a:lnTo>
                <a:lnTo>
                  <a:pt x="277" y="294"/>
                </a:lnTo>
                <a:lnTo>
                  <a:pt x="271" y="296"/>
                </a:lnTo>
                <a:lnTo>
                  <a:pt x="263" y="296"/>
                </a:lnTo>
                <a:lnTo>
                  <a:pt x="256" y="296"/>
                </a:lnTo>
                <a:lnTo>
                  <a:pt x="248" y="294"/>
                </a:lnTo>
                <a:lnTo>
                  <a:pt x="240" y="290"/>
                </a:lnTo>
                <a:lnTo>
                  <a:pt x="233" y="287"/>
                </a:lnTo>
                <a:lnTo>
                  <a:pt x="225" y="282"/>
                </a:lnTo>
                <a:lnTo>
                  <a:pt x="219" y="278"/>
                </a:lnTo>
                <a:lnTo>
                  <a:pt x="212" y="276"/>
                </a:lnTo>
                <a:lnTo>
                  <a:pt x="204" y="274"/>
                </a:lnTo>
                <a:lnTo>
                  <a:pt x="197" y="274"/>
                </a:lnTo>
                <a:lnTo>
                  <a:pt x="188" y="274"/>
                </a:lnTo>
                <a:lnTo>
                  <a:pt x="177" y="276"/>
                </a:lnTo>
                <a:lnTo>
                  <a:pt x="166" y="278"/>
                </a:lnTo>
                <a:lnTo>
                  <a:pt x="156" y="282"/>
                </a:lnTo>
                <a:lnTo>
                  <a:pt x="145" y="290"/>
                </a:lnTo>
                <a:lnTo>
                  <a:pt x="138" y="301"/>
                </a:lnTo>
                <a:lnTo>
                  <a:pt x="129" y="312"/>
                </a:lnTo>
                <a:lnTo>
                  <a:pt x="121" y="323"/>
                </a:lnTo>
                <a:lnTo>
                  <a:pt x="112" y="332"/>
                </a:lnTo>
                <a:lnTo>
                  <a:pt x="103" y="339"/>
                </a:lnTo>
                <a:lnTo>
                  <a:pt x="92" y="339"/>
                </a:lnTo>
                <a:lnTo>
                  <a:pt x="82" y="333"/>
                </a:lnTo>
                <a:lnTo>
                  <a:pt x="76" y="326"/>
                </a:lnTo>
                <a:lnTo>
                  <a:pt x="71" y="319"/>
                </a:lnTo>
                <a:lnTo>
                  <a:pt x="62" y="310"/>
                </a:lnTo>
                <a:lnTo>
                  <a:pt x="53" y="299"/>
                </a:lnTo>
                <a:lnTo>
                  <a:pt x="49" y="282"/>
                </a:lnTo>
                <a:lnTo>
                  <a:pt x="49" y="258"/>
                </a:lnTo>
                <a:lnTo>
                  <a:pt x="55" y="231"/>
                </a:lnTo>
                <a:lnTo>
                  <a:pt x="58" y="217"/>
                </a:lnTo>
                <a:lnTo>
                  <a:pt x="56" y="206"/>
                </a:lnTo>
                <a:lnTo>
                  <a:pt x="52" y="201"/>
                </a:lnTo>
                <a:lnTo>
                  <a:pt x="44" y="197"/>
                </a:lnTo>
                <a:lnTo>
                  <a:pt x="36" y="196"/>
                </a:lnTo>
                <a:lnTo>
                  <a:pt x="26" y="192"/>
                </a:lnTo>
                <a:lnTo>
                  <a:pt x="15" y="188"/>
                </a:lnTo>
                <a:lnTo>
                  <a:pt x="6" y="183"/>
                </a:lnTo>
                <a:lnTo>
                  <a:pt x="0" y="174"/>
                </a:lnTo>
                <a:lnTo>
                  <a:pt x="0" y="162"/>
                </a:lnTo>
                <a:lnTo>
                  <a:pt x="5" y="147"/>
                </a:lnTo>
                <a:lnTo>
                  <a:pt x="12" y="131"/>
                </a:lnTo>
                <a:lnTo>
                  <a:pt x="23" y="117"/>
                </a:lnTo>
                <a:lnTo>
                  <a:pt x="33" y="101"/>
                </a:lnTo>
                <a:lnTo>
                  <a:pt x="44" y="88"/>
                </a:lnTo>
                <a:lnTo>
                  <a:pt x="55" y="79"/>
                </a:lnTo>
                <a:lnTo>
                  <a:pt x="64" y="72"/>
                </a:lnTo>
                <a:lnTo>
                  <a:pt x="71" y="63"/>
                </a:lnTo>
                <a:lnTo>
                  <a:pt x="80" y="54"/>
                </a:lnTo>
                <a:lnTo>
                  <a:pt x="91" y="47"/>
                </a:lnTo>
                <a:lnTo>
                  <a:pt x="106" y="42"/>
                </a:lnTo>
                <a:lnTo>
                  <a:pt x="126" y="38"/>
                </a:lnTo>
                <a:lnTo>
                  <a:pt x="150" y="38"/>
                </a:lnTo>
                <a:lnTo>
                  <a:pt x="182" y="42"/>
                </a:lnTo>
                <a:lnTo>
                  <a:pt x="197" y="52"/>
                </a:lnTo>
                <a:lnTo>
                  <a:pt x="209" y="60"/>
                </a:lnTo>
                <a:lnTo>
                  <a:pt x="219" y="65"/>
                </a:lnTo>
                <a:lnTo>
                  <a:pt x="228" y="68"/>
                </a:lnTo>
                <a:lnTo>
                  <a:pt x="236" y="70"/>
                </a:lnTo>
                <a:lnTo>
                  <a:pt x="243" y="74"/>
                </a:lnTo>
                <a:lnTo>
                  <a:pt x="251" y="76"/>
                </a:lnTo>
                <a:lnTo>
                  <a:pt x="257" y="77"/>
                </a:lnTo>
                <a:lnTo>
                  <a:pt x="266" y="81"/>
                </a:lnTo>
                <a:lnTo>
                  <a:pt x="278" y="83"/>
                </a:lnTo>
                <a:lnTo>
                  <a:pt x="293" y="85"/>
                </a:lnTo>
                <a:lnTo>
                  <a:pt x="310" y="88"/>
                </a:lnTo>
                <a:lnTo>
                  <a:pt x="325" y="90"/>
                </a:lnTo>
                <a:lnTo>
                  <a:pt x="340" y="90"/>
                </a:lnTo>
                <a:lnTo>
                  <a:pt x="354" y="90"/>
                </a:lnTo>
                <a:lnTo>
                  <a:pt x="363" y="90"/>
                </a:lnTo>
                <a:lnTo>
                  <a:pt x="372" y="88"/>
                </a:lnTo>
                <a:lnTo>
                  <a:pt x="384" y="88"/>
                </a:lnTo>
                <a:lnTo>
                  <a:pt x="398" y="88"/>
                </a:lnTo>
                <a:lnTo>
                  <a:pt x="413" y="88"/>
                </a:lnTo>
                <a:lnTo>
                  <a:pt x="428" y="88"/>
                </a:lnTo>
                <a:lnTo>
                  <a:pt x="441" y="90"/>
                </a:lnTo>
                <a:lnTo>
                  <a:pt x="454" y="90"/>
                </a:lnTo>
                <a:lnTo>
                  <a:pt x="461" y="90"/>
                </a:lnTo>
                <a:lnTo>
                  <a:pt x="467" y="90"/>
                </a:lnTo>
                <a:lnTo>
                  <a:pt x="475" y="92"/>
                </a:lnTo>
                <a:lnTo>
                  <a:pt x="484" y="94"/>
                </a:lnTo>
                <a:lnTo>
                  <a:pt x="493" y="95"/>
                </a:lnTo>
                <a:lnTo>
                  <a:pt x="502" y="97"/>
                </a:lnTo>
                <a:lnTo>
                  <a:pt x="511" y="101"/>
                </a:lnTo>
                <a:lnTo>
                  <a:pt x="520" y="103"/>
                </a:lnTo>
                <a:lnTo>
                  <a:pt x="528" y="106"/>
                </a:lnTo>
                <a:lnTo>
                  <a:pt x="538" y="110"/>
                </a:lnTo>
                <a:lnTo>
                  <a:pt x="550" y="113"/>
                </a:lnTo>
                <a:lnTo>
                  <a:pt x="567" y="117"/>
                </a:lnTo>
                <a:lnTo>
                  <a:pt x="584" y="119"/>
                </a:lnTo>
                <a:lnTo>
                  <a:pt x="600" y="122"/>
                </a:lnTo>
                <a:lnTo>
                  <a:pt x="615" y="126"/>
                </a:lnTo>
                <a:lnTo>
                  <a:pt x="629" y="128"/>
                </a:lnTo>
                <a:lnTo>
                  <a:pt x="638" y="128"/>
                </a:lnTo>
                <a:lnTo>
                  <a:pt x="647" y="128"/>
                </a:lnTo>
                <a:lnTo>
                  <a:pt x="661" y="128"/>
                </a:lnTo>
                <a:lnTo>
                  <a:pt x="676" y="126"/>
                </a:lnTo>
                <a:lnTo>
                  <a:pt x="694" y="124"/>
                </a:lnTo>
                <a:lnTo>
                  <a:pt x="710" y="122"/>
                </a:lnTo>
                <a:lnTo>
                  <a:pt x="727" y="119"/>
                </a:lnTo>
                <a:lnTo>
                  <a:pt x="741" y="115"/>
                </a:lnTo>
                <a:lnTo>
                  <a:pt x="753" y="110"/>
                </a:lnTo>
                <a:lnTo>
                  <a:pt x="768" y="101"/>
                </a:lnTo>
                <a:lnTo>
                  <a:pt x="777" y="94"/>
                </a:lnTo>
                <a:lnTo>
                  <a:pt x="780" y="86"/>
                </a:lnTo>
                <a:lnTo>
                  <a:pt x="782" y="79"/>
                </a:lnTo>
                <a:lnTo>
                  <a:pt x="778" y="72"/>
                </a:lnTo>
                <a:lnTo>
                  <a:pt x="771" y="61"/>
                </a:lnTo>
                <a:lnTo>
                  <a:pt x="763" y="52"/>
                </a:lnTo>
                <a:lnTo>
                  <a:pt x="757" y="45"/>
                </a:lnTo>
                <a:lnTo>
                  <a:pt x="756" y="36"/>
                </a:lnTo>
                <a:lnTo>
                  <a:pt x="759" y="26"/>
                </a:lnTo>
                <a:lnTo>
                  <a:pt x="765" y="15"/>
                </a:lnTo>
                <a:lnTo>
                  <a:pt x="771" y="4"/>
                </a:lnTo>
                <a:lnTo>
                  <a:pt x="780" y="0"/>
                </a:lnTo>
                <a:lnTo>
                  <a:pt x="789" y="2"/>
                </a:lnTo>
                <a:lnTo>
                  <a:pt x="801" y="8"/>
                </a:lnTo>
                <a:lnTo>
                  <a:pt x="812" y="13"/>
                </a:lnTo>
                <a:lnTo>
                  <a:pt x="818" y="20"/>
                </a:lnTo>
                <a:lnTo>
                  <a:pt x="819" y="31"/>
                </a:lnTo>
                <a:lnTo>
                  <a:pt x="819" y="42"/>
                </a:lnTo>
                <a:lnTo>
                  <a:pt x="819" y="51"/>
                </a:lnTo>
                <a:lnTo>
                  <a:pt x="822" y="60"/>
                </a:lnTo>
                <a:lnTo>
                  <a:pt x="830" y="72"/>
                </a:lnTo>
                <a:lnTo>
                  <a:pt x="840" y="79"/>
                </a:lnTo>
                <a:lnTo>
                  <a:pt x="854" y="83"/>
                </a:lnTo>
                <a:lnTo>
                  <a:pt x="862" y="83"/>
                </a:lnTo>
                <a:lnTo>
                  <a:pt x="869" y="83"/>
                </a:lnTo>
                <a:lnTo>
                  <a:pt x="877" y="85"/>
                </a:lnTo>
                <a:lnTo>
                  <a:pt x="884" y="86"/>
                </a:lnTo>
                <a:lnTo>
                  <a:pt x="892" y="90"/>
                </a:lnTo>
                <a:lnTo>
                  <a:pt x="899" y="92"/>
                </a:lnTo>
                <a:lnTo>
                  <a:pt x="907" y="94"/>
                </a:lnTo>
                <a:lnTo>
                  <a:pt x="915" y="95"/>
                </a:lnTo>
                <a:lnTo>
                  <a:pt x="927" y="97"/>
                </a:lnTo>
                <a:lnTo>
                  <a:pt x="933" y="101"/>
                </a:lnTo>
                <a:lnTo>
                  <a:pt x="933" y="108"/>
                </a:lnTo>
                <a:lnTo>
                  <a:pt x="931" y="117"/>
                </a:lnTo>
                <a:lnTo>
                  <a:pt x="928" y="122"/>
                </a:lnTo>
                <a:lnTo>
                  <a:pt x="925" y="128"/>
                </a:lnTo>
                <a:lnTo>
                  <a:pt x="919" y="131"/>
                </a:lnTo>
                <a:lnTo>
                  <a:pt x="913" y="133"/>
                </a:lnTo>
                <a:lnTo>
                  <a:pt x="905" y="135"/>
                </a:lnTo>
                <a:lnTo>
                  <a:pt x="898" y="137"/>
                </a:lnTo>
                <a:lnTo>
                  <a:pt x="890" y="137"/>
                </a:lnTo>
                <a:lnTo>
                  <a:pt x="883" y="138"/>
                </a:lnTo>
                <a:lnTo>
                  <a:pt x="869" y="144"/>
                </a:lnTo>
                <a:lnTo>
                  <a:pt x="859" y="149"/>
                </a:lnTo>
                <a:lnTo>
                  <a:pt x="848" y="158"/>
                </a:lnTo>
                <a:lnTo>
                  <a:pt x="839" y="167"/>
                </a:lnTo>
                <a:lnTo>
                  <a:pt x="830" y="178"/>
                </a:lnTo>
                <a:lnTo>
                  <a:pt x="819" y="190"/>
                </a:lnTo>
                <a:lnTo>
                  <a:pt x="807" y="205"/>
                </a:lnTo>
                <a:lnTo>
                  <a:pt x="797" y="224"/>
                </a:lnTo>
                <a:lnTo>
                  <a:pt x="791" y="249"/>
                </a:lnTo>
                <a:lnTo>
                  <a:pt x="791" y="282"/>
                </a:lnTo>
                <a:lnTo>
                  <a:pt x="794" y="310"/>
                </a:lnTo>
                <a:lnTo>
                  <a:pt x="797" y="330"/>
                </a:lnTo>
                <a:lnTo>
                  <a:pt x="801" y="339"/>
                </a:lnTo>
                <a:lnTo>
                  <a:pt x="807" y="341"/>
                </a:lnTo>
                <a:lnTo>
                  <a:pt x="815" y="339"/>
                </a:lnTo>
                <a:lnTo>
                  <a:pt x="822" y="339"/>
                </a:lnTo>
                <a:lnTo>
                  <a:pt x="831" y="341"/>
                </a:lnTo>
                <a:lnTo>
                  <a:pt x="842" y="342"/>
                </a:lnTo>
                <a:lnTo>
                  <a:pt x="851" y="348"/>
                </a:lnTo>
                <a:lnTo>
                  <a:pt x="860" y="353"/>
                </a:lnTo>
                <a:lnTo>
                  <a:pt x="869" y="357"/>
                </a:lnTo>
                <a:lnTo>
                  <a:pt x="877" y="360"/>
                </a:lnTo>
                <a:lnTo>
                  <a:pt x="883" y="362"/>
                </a:lnTo>
                <a:lnTo>
                  <a:pt x="890" y="362"/>
                </a:lnTo>
                <a:lnTo>
                  <a:pt x="898" y="362"/>
                </a:lnTo>
                <a:lnTo>
                  <a:pt x="904" y="366"/>
                </a:lnTo>
                <a:lnTo>
                  <a:pt x="908" y="371"/>
                </a:lnTo>
                <a:lnTo>
                  <a:pt x="910" y="380"/>
                </a:lnTo>
                <a:lnTo>
                  <a:pt x="913" y="389"/>
                </a:lnTo>
                <a:lnTo>
                  <a:pt x="918" y="394"/>
                </a:lnTo>
                <a:lnTo>
                  <a:pt x="924" y="398"/>
                </a:lnTo>
                <a:lnTo>
                  <a:pt x="931" y="400"/>
                </a:lnTo>
                <a:lnTo>
                  <a:pt x="936" y="394"/>
                </a:lnTo>
                <a:lnTo>
                  <a:pt x="937" y="380"/>
                </a:lnTo>
                <a:lnTo>
                  <a:pt x="937" y="364"/>
                </a:lnTo>
                <a:lnTo>
                  <a:pt x="934" y="348"/>
                </a:lnTo>
                <a:lnTo>
                  <a:pt x="936" y="339"/>
                </a:lnTo>
                <a:lnTo>
                  <a:pt x="943" y="332"/>
                </a:lnTo>
                <a:lnTo>
                  <a:pt x="955" y="328"/>
                </a:lnTo>
                <a:lnTo>
                  <a:pt x="966" y="323"/>
                </a:lnTo>
                <a:lnTo>
                  <a:pt x="973" y="316"/>
                </a:lnTo>
                <a:lnTo>
                  <a:pt x="972" y="303"/>
                </a:lnTo>
                <a:lnTo>
                  <a:pt x="967" y="292"/>
                </a:lnTo>
                <a:lnTo>
                  <a:pt x="958" y="283"/>
                </a:lnTo>
                <a:lnTo>
                  <a:pt x="952" y="274"/>
                </a:lnTo>
                <a:lnTo>
                  <a:pt x="949" y="264"/>
                </a:lnTo>
                <a:lnTo>
                  <a:pt x="951" y="253"/>
                </a:lnTo>
                <a:lnTo>
                  <a:pt x="954" y="240"/>
                </a:lnTo>
                <a:lnTo>
                  <a:pt x="963" y="231"/>
                </a:lnTo>
                <a:lnTo>
                  <a:pt x="975" y="228"/>
                </a:lnTo>
                <a:lnTo>
                  <a:pt x="989" y="231"/>
                </a:lnTo>
                <a:lnTo>
                  <a:pt x="996" y="239"/>
                </a:lnTo>
                <a:lnTo>
                  <a:pt x="1002" y="246"/>
                </a:lnTo>
                <a:lnTo>
                  <a:pt x="1011" y="253"/>
                </a:lnTo>
                <a:lnTo>
                  <a:pt x="1020" y="256"/>
                </a:lnTo>
                <a:lnTo>
                  <a:pt x="1028" y="262"/>
                </a:lnTo>
                <a:lnTo>
                  <a:pt x="1034" y="267"/>
                </a:lnTo>
                <a:lnTo>
                  <a:pt x="1040" y="274"/>
                </a:lnTo>
                <a:lnTo>
                  <a:pt x="1046" y="283"/>
                </a:lnTo>
                <a:lnTo>
                  <a:pt x="1052" y="290"/>
                </a:lnTo>
                <a:lnTo>
                  <a:pt x="1060" y="292"/>
                </a:lnTo>
                <a:lnTo>
                  <a:pt x="1067" y="285"/>
                </a:lnTo>
                <a:lnTo>
                  <a:pt x="1076" y="274"/>
                </a:lnTo>
                <a:lnTo>
                  <a:pt x="1082" y="264"/>
                </a:lnTo>
                <a:lnTo>
                  <a:pt x="1088" y="258"/>
                </a:lnTo>
                <a:lnTo>
                  <a:pt x="1099" y="262"/>
                </a:lnTo>
                <a:lnTo>
                  <a:pt x="1108" y="271"/>
                </a:lnTo>
                <a:lnTo>
                  <a:pt x="1114" y="285"/>
                </a:lnTo>
                <a:lnTo>
                  <a:pt x="1119" y="296"/>
                </a:lnTo>
                <a:lnTo>
                  <a:pt x="1125" y="307"/>
                </a:lnTo>
                <a:lnTo>
                  <a:pt x="1131" y="316"/>
                </a:lnTo>
                <a:lnTo>
                  <a:pt x="1140" y="328"/>
                </a:lnTo>
                <a:lnTo>
                  <a:pt x="1149" y="341"/>
                </a:lnTo>
                <a:lnTo>
                  <a:pt x="1153" y="350"/>
                </a:lnTo>
                <a:lnTo>
                  <a:pt x="1156" y="359"/>
                </a:lnTo>
                <a:lnTo>
                  <a:pt x="1158" y="367"/>
                </a:lnTo>
                <a:lnTo>
                  <a:pt x="1161" y="375"/>
                </a:lnTo>
                <a:lnTo>
                  <a:pt x="1168" y="376"/>
                </a:lnTo>
                <a:lnTo>
                  <a:pt x="1177" y="375"/>
                </a:lnTo>
                <a:lnTo>
                  <a:pt x="1185" y="373"/>
                </a:lnTo>
                <a:lnTo>
                  <a:pt x="1191" y="375"/>
                </a:lnTo>
                <a:lnTo>
                  <a:pt x="1194" y="382"/>
                </a:lnTo>
                <a:lnTo>
                  <a:pt x="1193" y="396"/>
                </a:lnTo>
                <a:lnTo>
                  <a:pt x="1188" y="412"/>
                </a:lnTo>
                <a:lnTo>
                  <a:pt x="1181" y="425"/>
                </a:lnTo>
                <a:lnTo>
                  <a:pt x="1173" y="430"/>
                </a:lnTo>
                <a:lnTo>
                  <a:pt x="1164" y="432"/>
                </a:lnTo>
                <a:lnTo>
                  <a:pt x="1153" y="434"/>
                </a:lnTo>
                <a:lnTo>
                  <a:pt x="1144" y="435"/>
                </a:lnTo>
                <a:lnTo>
                  <a:pt x="1137" y="437"/>
                </a:lnTo>
                <a:lnTo>
                  <a:pt x="1129" y="439"/>
                </a:lnTo>
                <a:lnTo>
                  <a:pt x="1123" y="443"/>
                </a:lnTo>
                <a:lnTo>
                  <a:pt x="1120" y="452"/>
                </a:lnTo>
                <a:lnTo>
                  <a:pt x="1120" y="464"/>
                </a:lnTo>
                <a:lnTo>
                  <a:pt x="1122" y="478"/>
                </a:lnTo>
                <a:lnTo>
                  <a:pt x="1123" y="493"/>
                </a:lnTo>
                <a:lnTo>
                  <a:pt x="1120" y="505"/>
                </a:lnTo>
                <a:lnTo>
                  <a:pt x="1109" y="518"/>
                </a:lnTo>
                <a:lnTo>
                  <a:pt x="1096" y="527"/>
                </a:lnTo>
                <a:lnTo>
                  <a:pt x="1084" y="532"/>
                </a:lnTo>
                <a:lnTo>
                  <a:pt x="1075" y="538"/>
                </a:lnTo>
                <a:lnTo>
                  <a:pt x="1066" y="546"/>
                </a:lnTo>
                <a:lnTo>
                  <a:pt x="1057" y="557"/>
                </a:lnTo>
                <a:lnTo>
                  <a:pt x="1052" y="570"/>
                </a:lnTo>
                <a:lnTo>
                  <a:pt x="1048" y="580"/>
                </a:lnTo>
                <a:lnTo>
                  <a:pt x="1043" y="589"/>
                </a:lnTo>
                <a:lnTo>
                  <a:pt x="1035" y="595"/>
                </a:lnTo>
                <a:lnTo>
                  <a:pt x="1028" y="604"/>
                </a:lnTo>
                <a:lnTo>
                  <a:pt x="1020" y="611"/>
                </a:lnTo>
                <a:lnTo>
                  <a:pt x="1014" y="613"/>
                </a:lnTo>
                <a:lnTo>
                  <a:pt x="1007" y="615"/>
                </a:lnTo>
                <a:lnTo>
                  <a:pt x="998" y="620"/>
                </a:lnTo>
                <a:lnTo>
                  <a:pt x="992" y="627"/>
                </a:lnTo>
                <a:lnTo>
                  <a:pt x="992" y="634"/>
                </a:lnTo>
                <a:lnTo>
                  <a:pt x="992" y="641"/>
                </a:lnTo>
                <a:lnTo>
                  <a:pt x="990" y="650"/>
                </a:lnTo>
                <a:lnTo>
                  <a:pt x="987" y="661"/>
                </a:lnTo>
                <a:lnTo>
                  <a:pt x="986" y="672"/>
                </a:lnTo>
                <a:lnTo>
                  <a:pt x="983" y="684"/>
                </a:lnTo>
                <a:lnTo>
                  <a:pt x="978" y="695"/>
                </a:lnTo>
                <a:lnTo>
                  <a:pt x="975" y="704"/>
                </a:lnTo>
                <a:lnTo>
                  <a:pt x="975" y="711"/>
                </a:lnTo>
                <a:lnTo>
                  <a:pt x="973" y="717"/>
                </a:lnTo>
                <a:lnTo>
                  <a:pt x="966" y="718"/>
                </a:lnTo>
                <a:lnTo>
                  <a:pt x="957" y="720"/>
                </a:lnTo>
                <a:lnTo>
                  <a:pt x="951" y="722"/>
                </a:lnTo>
                <a:lnTo>
                  <a:pt x="946" y="727"/>
                </a:lnTo>
                <a:lnTo>
                  <a:pt x="942" y="740"/>
                </a:lnTo>
                <a:lnTo>
                  <a:pt x="943" y="763"/>
                </a:lnTo>
                <a:lnTo>
                  <a:pt x="948" y="792"/>
                </a:lnTo>
                <a:lnTo>
                  <a:pt x="949" y="819"/>
                </a:lnTo>
                <a:lnTo>
                  <a:pt x="942" y="829"/>
                </a:lnTo>
                <a:lnTo>
                  <a:pt x="933" y="828"/>
                </a:lnTo>
                <a:lnTo>
                  <a:pt x="925" y="824"/>
                </a:lnTo>
                <a:lnTo>
                  <a:pt x="921" y="817"/>
                </a:lnTo>
                <a:lnTo>
                  <a:pt x="916" y="808"/>
                </a:lnTo>
                <a:lnTo>
                  <a:pt x="911" y="797"/>
                </a:lnTo>
                <a:lnTo>
                  <a:pt x="908" y="785"/>
                </a:lnTo>
                <a:lnTo>
                  <a:pt x="905" y="774"/>
                </a:lnTo>
                <a:lnTo>
                  <a:pt x="904" y="770"/>
                </a:lnTo>
                <a:lnTo>
                  <a:pt x="901" y="770"/>
                </a:lnTo>
                <a:lnTo>
                  <a:pt x="892" y="768"/>
                </a:lnTo>
                <a:lnTo>
                  <a:pt x="881" y="768"/>
                </a:lnTo>
                <a:lnTo>
                  <a:pt x="872" y="77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69" name="Freeform 16"/>
          <p:cNvSpPr>
            <a:spLocks/>
          </p:cNvSpPr>
          <p:nvPr/>
        </p:nvSpPr>
        <p:spPr bwMode="auto">
          <a:xfrm>
            <a:off x="4866125" y="2338388"/>
            <a:ext cx="536575" cy="584200"/>
          </a:xfrm>
          <a:custGeom>
            <a:avLst/>
            <a:gdLst>
              <a:gd name="T0" fmla="*/ 20 w 290"/>
              <a:gd name="T1" fmla="*/ 4 h 271"/>
              <a:gd name="T2" fmla="*/ 35 w 290"/>
              <a:gd name="T3" fmla="*/ 0 h 271"/>
              <a:gd name="T4" fmla="*/ 50 w 290"/>
              <a:gd name="T5" fmla="*/ 2 h 271"/>
              <a:gd name="T6" fmla="*/ 65 w 290"/>
              <a:gd name="T7" fmla="*/ 6 h 271"/>
              <a:gd name="T8" fmla="*/ 83 w 290"/>
              <a:gd name="T9" fmla="*/ 13 h 271"/>
              <a:gd name="T10" fmla="*/ 103 w 290"/>
              <a:gd name="T11" fmla="*/ 20 h 271"/>
              <a:gd name="T12" fmla="*/ 123 w 290"/>
              <a:gd name="T13" fmla="*/ 29 h 271"/>
              <a:gd name="T14" fmla="*/ 141 w 290"/>
              <a:gd name="T15" fmla="*/ 36 h 271"/>
              <a:gd name="T16" fmla="*/ 154 w 290"/>
              <a:gd name="T17" fmla="*/ 40 h 271"/>
              <a:gd name="T18" fmla="*/ 175 w 290"/>
              <a:gd name="T19" fmla="*/ 47 h 271"/>
              <a:gd name="T20" fmla="*/ 200 w 290"/>
              <a:gd name="T21" fmla="*/ 60 h 271"/>
              <a:gd name="T22" fmla="*/ 221 w 290"/>
              <a:gd name="T23" fmla="*/ 74 h 271"/>
              <a:gd name="T24" fmla="*/ 239 w 290"/>
              <a:gd name="T25" fmla="*/ 101 h 271"/>
              <a:gd name="T26" fmla="*/ 256 w 290"/>
              <a:gd name="T27" fmla="*/ 151 h 271"/>
              <a:gd name="T28" fmla="*/ 271 w 290"/>
              <a:gd name="T29" fmla="*/ 171 h 271"/>
              <a:gd name="T30" fmla="*/ 280 w 290"/>
              <a:gd name="T31" fmla="*/ 197 h 271"/>
              <a:gd name="T32" fmla="*/ 281 w 290"/>
              <a:gd name="T33" fmla="*/ 224 h 271"/>
              <a:gd name="T34" fmla="*/ 287 w 290"/>
              <a:gd name="T35" fmla="*/ 244 h 271"/>
              <a:gd name="T36" fmla="*/ 289 w 290"/>
              <a:gd name="T37" fmla="*/ 258 h 271"/>
              <a:gd name="T38" fmla="*/ 275 w 290"/>
              <a:gd name="T39" fmla="*/ 267 h 271"/>
              <a:gd name="T40" fmla="*/ 254 w 290"/>
              <a:gd name="T41" fmla="*/ 271 h 271"/>
              <a:gd name="T42" fmla="*/ 233 w 290"/>
              <a:gd name="T43" fmla="*/ 264 h 271"/>
              <a:gd name="T44" fmla="*/ 218 w 290"/>
              <a:gd name="T45" fmla="*/ 248 h 271"/>
              <a:gd name="T46" fmla="*/ 201 w 290"/>
              <a:gd name="T47" fmla="*/ 231 h 271"/>
              <a:gd name="T48" fmla="*/ 183 w 290"/>
              <a:gd name="T49" fmla="*/ 219 h 271"/>
              <a:gd name="T50" fmla="*/ 165 w 290"/>
              <a:gd name="T51" fmla="*/ 212 h 271"/>
              <a:gd name="T52" fmla="*/ 142 w 290"/>
              <a:gd name="T53" fmla="*/ 206 h 271"/>
              <a:gd name="T54" fmla="*/ 121 w 290"/>
              <a:gd name="T55" fmla="*/ 185 h 271"/>
              <a:gd name="T56" fmla="*/ 124 w 290"/>
              <a:gd name="T57" fmla="*/ 169 h 271"/>
              <a:gd name="T58" fmla="*/ 136 w 290"/>
              <a:gd name="T59" fmla="*/ 163 h 271"/>
              <a:gd name="T60" fmla="*/ 150 w 290"/>
              <a:gd name="T61" fmla="*/ 162 h 271"/>
              <a:gd name="T62" fmla="*/ 163 w 290"/>
              <a:gd name="T63" fmla="*/ 162 h 271"/>
              <a:gd name="T64" fmla="*/ 172 w 290"/>
              <a:gd name="T65" fmla="*/ 151 h 271"/>
              <a:gd name="T66" fmla="*/ 156 w 290"/>
              <a:gd name="T67" fmla="*/ 122 h 271"/>
              <a:gd name="T68" fmla="*/ 139 w 290"/>
              <a:gd name="T69" fmla="*/ 108 h 271"/>
              <a:gd name="T70" fmla="*/ 116 w 290"/>
              <a:gd name="T71" fmla="*/ 101 h 271"/>
              <a:gd name="T72" fmla="*/ 88 w 290"/>
              <a:gd name="T73" fmla="*/ 94 h 271"/>
              <a:gd name="T74" fmla="*/ 62 w 290"/>
              <a:gd name="T75" fmla="*/ 86 h 271"/>
              <a:gd name="T76" fmla="*/ 42 w 290"/>
              <a:gd name="T77" fmla="*/ 77 h 271"/>
              <a:gd name="T78" fmla="*/ 20 w 290"/>
              <a:gd name="T79" fmla="*/ 63 h 271"/>
              <a:gd name="T80" fmla="*/ 3 w 290"/>
              <a:gd name="T81" fmla="*/ 42 h 271"/>
              <a:gd name="T82" fmla="*/ 3 w 290"/>
              <a:gd name="T83" fmla="*/ 1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271">
                <a:moveTo>
                  <a:pt x="14" y="8"/>
                </a:moveTo>
                <a:lnTo>
                  <a:pt x="20" y="4"/>
                </a:lnTo>
                <a:lnTo>
                  <a:pt x="27" y="0"/>
                </a:lnTo>
                <a:lnTo>
                  <a:pt x="35" y="0"/>
                </a:lnTo>
                <a:lnTo>
                  <a:pt x="42" y="0"/>
                </a:lnTo>
                <a:lnTo>
                  <a:pt x="50" y="2"/>
                </a:lnTo>
                <a:lnTo>
                  <a:pt x="58" y="4"/>
                </a:lnTo>
                <a:lnTo>
                  <a:pt x="65" y="6"/>
                </a:lnTo>
                <a:lnTo>
                  <a:pt x="74" y="9"/>
                </a:lnTo>
                <a:lnTo>
                  <a:pt x="83" y="13"/>
                </a:lnTo>
                <a:lnTo>
                  <a:pt x="92" y="17"/>
                </a:lnTo>
                <a:lnTo>
                  <a:pt x="103" y="20"/>
                </a:lnTo>
                <a:lnTo>
                  <a:pt x="113" y="24"/>
                </a:lnTo>
                <a:lnTo>
                  <a:pt x="123" y="29"/>
                </a:lnTo>
                <a:lnTo>
                  <a:pt x="132" y="33"/>
                </a:lnTo>
                <a:lnTo>
                  <a:pt x="141" y="36"/>
                </a:lnTo>
                <a:lnTo>
                  <a:pt x="147" y="38"/>
                </a:lnTo>
                <a:lnTo>
                  <a:pt x="154" y="40"/>
                </a:lnTo>
                <a:lnTo>
                  <a:pt x="165" y="43"/>
                </a:lnTo>
                <a:lnTo>
                  <a:pt x="175" y="47"/>
                </a:lnTo>
                <a:lnTo>
                  <a:pt x="187" y="52"/>
                </a:lnTo>
                <a:lnTo>
                  <a:pt x="200" y="60"/>
                </a:lnTo>
                <a:lnTo>
                  <a:pt x="212" y="65"/>
                </a:lnTo>
                <a:lnTo>
                  <a:pt x="221" y="74"/>
                </a:lnTo>
                <a:lnTo>
                  <a:pt x="228" y="81"/>
                </a:lnTo>
                <a:lnTo>
                  <a:pt x="239" y="101"/>
                </a:lnTo>
                <a:lnTo>
                  <a:pt x="248" y="128"/>
                </a:lnTo>
                <a:lnTo>
                  <a:pt x="256" y="151"/>
                </a:lnTo>
                <a:lnTo>
                  <a:pt x="263" y="163"/>
                </a:lnTo>
                <a:lnTo>
                  <a:pt x="271" y="171"/>
                </a:lnTo>
                <a:lnTo>
                  <a:pt x="277" y="183"/>
                </a:lnTo>
                <a:lnTo>
                  <a:pt x="280" y="197"/>
                </a:lnTo>
                <a:lnTo>
                  <a:pt x="281" y="212"/>
                </a:lnTo>
                <a:lnTo>
                  <a:pt x="281" y="224"/>
                </a:lnTo>
                <a:lnTo>
                  <a:pt x="284" y="235"/>
                </a:lnTo>
                <a:lnTo>
                  <a:pt x="287" y="244"/>
                </a:lnTo>
                <a:lnTo>
                  <a:pt x="290" y="253"/>
                </a:lnTo>
                <a:lnTo>
                  <a:pt x="289" y="258"/>
                </a:lnTo>
                <a:lnTo>
                  <a:pt x="283" y="264"/>
                </a:lnTo>
                <a:lnTo>
                  <a:pt x="275" y="267"/>
                </a:lnTo>
                <a:lnTo>
                  <a:pt x="265" y="269"/>
                </a:lnTo>
                <a:lnTo>
                  <a:pt x="254" y="271"/>
                </a:lnTo>
                <a:lnTo>
                  <a:pt x="243" y="269"/>
                </a:lnTo>
                <a:lnTo>
                  <a:pt x="233" y="264"/>
                </a:lnTo>
                <a:lnTo>
                  <a:pt x="225" y="256"/>
                </a:lnTo>
                <a:lnTo>
                  <a:pt x="218" y="248"/>
                </a:lnTo>
                <a:lnTo>
                  <a:pt x="210" y="239"/>
                </a:lnTo>
                <a:lnTo>
                  <a:pt x="201" y="231"/>
                </a:lnTo>
                <a:lnTo>
                  <a:pt x="192" y="224"/>
                </a:lnTo>
                <a:lnTo>
                  <a:pt x="183" y="219"/>
                </a:lnTo>
                <a:lnTo>
                  <a:pt x="174" y="214"/>
                </a:lnTo>
                <a:lnTo>
                  <a:pt x="165" y="212"/>
                </a:lnTo>
                <a:lnTo>
                  <a:pt x="157" y="210"/>
                </a:lnTo>
                <a:lnTo>
                  <a:pt x="142" y="206"/>
                </a:lnTo>
                <a:lnTo>
                  <a:pt x="129" y="196"/>
                </a:lnTo>
                <a:lnTo>
                  <a:pt x="121" y="185"/>
                </a:lnTo>
                <a:lnTo>
                  <a:pt x="121" y="172"/>
                </a:lnTo>
                <a:lnTo>
                  <a:pt x="124" y="169"/>
                </a:lnTo>
                <a:lnTo>
                  <a:pt x="130" y="165"/>
                </a:lnTo>
                <a:lnTo>
                  <a:pt x="136" y="163"/>
                </a:lnTo>
                <a:lnTo>
                  <a:pt x="144" y="163"/>
                </a:lnTo>
                <a:lnTo>
                  <a:pt x="150" y="162"/>
                </a:lnTo>
                <a:lnTo>
                  <a:pt x="157" y="162"/>
                </a:lnTo>
                <a:lnTo>
                  <a:pt x="163" y="162"/>
                </a:lnTo>
                <a:lnTo>
                  <a:pt x="169" y="160"/>
                </a:lnTo>
                <a:lnTo>
                  <a:pt x="172" y="151"/>
                </a:lnTo>
                <a:lnTo>
                  <a:pt x="166" y="137"/>
                </a:lnTo>
                <a:lnTo>
                  <a:pt x="156" y="122"/>
                </a:lnTo>
                <a:lnTo>
                  <a:pt x="145" y="111"/>
                </a:lnTo>
                <a:lnTo>
                  <a:pt x="139" y="108"/>
                </a:lnTo>
                <a:lnTo>
                  <a:pt x="129" y="106"/>
                </a:lnTo>
                <a:lnTo>
                  <a:pt x="116" y="101"/>
                </a:lnTo>
                <a:lnTo>
                  <a:pt x="103" y="97"/>
                </a:lnTo>
                <a:lnTo>
                  <a:pt x="88" y="94"/>
                </a:lnTo>
                <a:lnTo>
                  <a:pt x="74" y="90"/>
                </a:lnTo>
                <a:lnTo>
                  <a:pt x="62" y="86"/>
                </a:lnTo>
                <a:lnTo>
                  <a:pt x="51" y="83"/>
                </a:lnTo>
                <a:lnTo>
                  <a:pt x="42" y="77"/>
                </a:lnTo>
                <a:lnTo>
                  <a:pt x="32" y="72"/>
                </a:lnTo>
                <a:lnTo>
                  <a:pt x="20" y="63"/>
                </a:lnTo>
                <a:lnTo>
                  <a:pt x="11" y="52"/>
                </a:lnTo>
                <a:lnTo>
                  <a:pt x="3" y="42"/>
                </a:lnTo>
                <a:lnTo>
                  <a:pt x="0" y="31"/>
                </a:lnTo>
                <a:lnTo>
                  <a:pt x="3" y="18"/>
                </a:lnTo>
                <a:lnTo>
                  <a:pt x="14" y="8"/>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0" name="Freeform 17"/>
          <p:cNvSpPr>
            <a:spLocks/>
          </p:cNvSpPr>
          <p:nvPr/>
        </p:nvSpPr>
        <p:spPr bwMode="auto">
          <a:xfrm>
            <a:off x="5204263" y="1673225"/>
            <a:ext cx="1095375" cy="1244600"/>
          </a:xfrm>
          <a:custGeom>
            <a:avLst/>
            <a:gdLst>
              <a:gd name="T0" fmla="*/ 116 w 591"/>
              <a:gd name="T1" fmla="*/ 82 h 578"/>
              <a:gd name="T2" fmla="*/ 91 w 591"/>
              <a:gd name="T3" fmla="*/ 89 h 578"/>
              <a:gd name="T4" fmla="*/ 56 w 591"/>
              <a:gd name="T5" fmla="*/ 147 h 578"/>
              <a:gd name="T6" fmla="*/ 21 w 591"/>
              <a:gd name="T7" fmla="*/ 172 h 578"/>
              <a:gd name="T8" fmla="*/ 0 w 591"/>
              <a:gd name="T9" fmla="*/ 193 h 578"/>
              <a:gd name="T10" fmla="*/ 20 w 591"/>
              <a:gd name="T11" fmla="*/ 215 h 578"/>
              <a:gd name="T12" fmla="*/ 44 w 591"/>
              <a:gd name="T13" fmla="*/ 249 h 578"/>
              <a:gd name="T14" fmla="*/ 88 w 591"/>
              <a:gd name="T15" fmla="*/ 224 h 578"/>
              <a:gd name="T16" fmla="*/ 116 w 591"/>
              <a:gd name="T17" fmla="*/ 216 h 578"/>
              <a:gd name="T18" fmla="*/ 145 w 591"/>
              <a:gd name="T19" fmla="*/ 256 h 578"/>
              <a:gd name="T20" fmla="*/ 148 w 591"/>
              <a:gd name="T21" fmla="*/ 281 h 578"/>
              <a:gd name="T22" fmla="*/ 171 w 591"/>
              <a:gd name="T23" fmla="*/ 322 h 578"/>
              <a:gd name="T24" fmla="*/ 190 w 591"/>
              <a:gd name="T25" fmla="*/ 365 h 578"/>
              <a:gd name="T26" fmla="*/ 195 w 591"/>
              <a:gd name="T27" fmla="*/ 435 h 578"/>
              <a:gd name="T28" fmla="*/ 181 w 591"/>
              <a:gd name="T29" fmla="*/ 478 h 578"/>
              <a:gd name="T30" fmla="*/ 190 w 591"/>
              <a:gd name="T31" fmla="*/ 506 h 578"/>
              <a:gd name="T32" fmla="*/ 201 w 591"/>
              <a:gd name="T33" fmla="*/ 546 h 578"/>
              <a:gd name="T34" fmla="*/ 230 w 591"/>
              <a:gd name="T35" fmla="*/ 569 h 578"/>
              <a:gd name="T36" fmla="*/ 267 w 591"/>
              <a:gd name="T37" fmla="*/ 578 h 578"/>
              <a:gd name="T38" fmla="*/ 293 w 591"/>
              <a:gd name="T39" fmla="*/ 548 h 578"/>
              <a:gd name="T40" fmla="*/ 329 w 591"/>
              <a:gd name="T41" fmla="*/ 508 h 578"/>
              <a:gd name="T42" fmla="*/ 355 w 591"/>
              <a:gd name="T43" fmla="*/ 471 h 578"/>
              <a:gd name="T44" fmla="*/ 381 w 591"/>
              <a:gd name="T45" fmla="*/ 433 h 578"/>
              <a:gd name="T46" fmla="*/ 413 w 591"/>
              <a:gd name="T47" fmla="*/ 424 h 578"/>
              <a:gd name="T48" fmla="*/ 440 w 591"/>
              <a:gd name="T49" fmla="*/ 413 h 578"/>
              <a:gd name="T50" fmla="*/ 467 w 591"/>
              <a:gd name="T51" fmla="*/ 392 h 578"/>
              <a:gd name="T52" fmla="*/ 494 w 591"/>
              <a:gd name="T53" fmla="*/ 363 h 578"/>
              <a:gd name="T54" fmla="*/ 479 w 591"/>
              <a:gd name="T55" fmla="*/ 340 h 578"/>
              <a:gd name="T56" fmla="*/ 453 w 591"/>
              <a:gd name="T57" fmla="*/ 329 h 578"/>
              <a:gd name="T58" fmla="*/ 467 w 591"/>
              <a:gd name="T59" fmla="*/ 293 h 578"/>
              <a:gd name="T60" fmla="*/ 505 w 591"/>
              <a:gd name="T61" fmla="*/ 302 h 578"/>
              <a:gd name="T62" fmla="*/ 514 w 591"/>
              <a:gd name="T63" fmla="*/ 295 h 578"/>
              <a:gd name="T64" fmla="*/ 523 w 591"/>
              <a:gd name="T65" fmla="*/ 245 h 578"/>
              <a:gd name="T66" fmla="*/ 517 w 591"/>
              <a:gd name="T67" fmla="*/ 190 h 578"/>
              <a:gd name="T68" fmla="*/ 536 w 591"/>
              <a:gd name="T69" fmla="*/ 132 h 578"/>
              <a:gd name="T70" fmla="*/ 561 w 591"/>
              <a:gd name="T71" fmla="*/ 107 h 578"/>
              <a:gd name="T72" fmla="*/ 586 w 591"/>
              <a:gd name="T73" fmla="*/ 84 h 578"/>
              <a:gd name="T74" fmla="*/ 579 w 591"/>
              <a:gd name="T75" fmla="*/ 62 h 578"/>
              <a:gd name="T76" fmla="*/ 540 w 591"/>
              <a:gd name="T77" fmla="*/ 61 h 578"/>
              <a:gd name="T78" fmla="*/ 514 w 591"/>
              <a:gd name="T79" fmla="*/ 64 h 578"/>
              <a:gd name="T80" fmla="*/ 496 w 591"/>
              <a:gd name="T81" fmla="*/ 79 h 578"/>
              <a:gd name="T82" fmla="*/ 468 w 591"/>
              <a:gd name="T83" fmla="*/ 80 h 578"/>
              <a:gd name="T84" fmla="*/ 428 w 591"/>
              <a:gd name="T85" fmla="*/ 75 h 578"/>
              <a:gd name="T86" fmla="*/ 425 w 591"/>
              <a:gd name="T87" fmla="*/ 70 h 578"/>
              <a:gd name="T88" fmla="*/ 461 w 591"/>
              <a:gd name="T89" fmla="*/ 45 h 578"/>
              <a:gd name="T90" fmla="*/ 505 w 591"/>
              <a:gd name="T91" fmla="*/ 48 h 578"/>
              <a:gd name="T92" fmla="*/ 481 w 591"/>
              <a:gd name="T93" fmla="*/ 11 h 578"/>
              <a:gd name="T94" fmla="*/ 452 w 591"/>
              <a:gd name="T95" fmla="*/ 2 h 578"/>
              <a:gd name="T96" fmla="*/ 413 w 591"/>
              <a:gd name="T97" fmla="*/ 0 h 578"/>
              <a:gd name="T98" fmla="*/ 369 w 591"/>
              <a:gd name="T99" fmla="*/ 5 h 578"/>
              <a:gd name="T100" fmla="*/ 331 w 591"/>
              <a:gd name="T101" fmla="*/ 7 h 578"/>
              <a:gd name="T102" fmla="*/ 296 w 591"/>
              <a:gd name="T103" fmla="*/ 25 h 578"/>
              <a:gd name="T104" fmla="*/ 270 w 591"/>
              <a:gd name="T105" fmla="*/ 32 h 578"/>
              <a:gd name="T106" fmla="*/ 264 w 591"/>
              <a:gd name="T107" fmla="*/ 55 h 578"/>
              <a:gd name="T108" fmla="*/ 251 w 591"/>
              <a:gd name="T109" fmla="*/ 70 h 578"/>
              <a:gd name="T110" fmla="*/ 215 w 591"/>
              <a:gd name="T111" fmla="*/ 75 h 578"/>
              <a:gd name="T112" fmla="*/ 181 w 591"/>
              <a:gd name="T113" fmla="*/ 77 h 578"/>
              <a:gd name="T114" fmla="*/ 148 w 591"/>
              <a:gd name="T115" fmla="*/ 77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1" h="578">
                <a:moveTo>
                  <a:pt x="136" y="80"/>
                </a:moveTo>
                <a:lnTo>
                  <a:pt x="128" y="82"/>
                </a:lnTo>
                <a:lnTo>
                  <a:pt x="122" y="84"/>
                </a:lnTo>
                <a:lnTo>
                  <a:pt x="116" y="82"/>
                </a:lnTo>
                <a:lnTo>
                  <a:pt x="110" y="82"/>
                </a:lnTo>
                <a:lnTo>
                  <a:pt x="104" y="82"/>
                </a:lnTo>
                <a:lnTo>
                  <a:pt x="98" y="84"/>
                </a:lnTo>
                <a:lnTo>
                  <a:pt x="91" y="89"/>
                </a:lnTo>
                <a:lnTo>
                  <a:pt x="83" y="96"/>
                </a:lnTo>
                <a:lnTo>
                  <a:pt x="71" y="116"/>
                </a:lnTo>
                <a:lnTo>
                  <a:pt x="63" y="132"/>
                </a:lnTo>
                <a:lnTo>
                  <a:pt x="56" y="147"/>
                </a:lnTo>
                <a:lnTo>
                  <a:pt x="45" y="157"/>
                </a:lnTo>
                <a:lnTo>
                  <a:pt x="38" y="163"/>
                </a:lnTo>
                <a:lnTo>
                  <a:pt x="30" y="166"/>
                </a:lnTo>
                <a:lnTo>
                  <a:pt x="21" y="172"/>
                </a:lnTo>
                <a:lnTo>
                  <a:pt x="14" y="177"/>
                </a:lnTo>
                <a:lnTo>
                  <a:pt x="6" y="182"/>
                </a:lnTo>
                <a:lnTo>
                  <a:pt x="1" y="188"/>
                </a:lnTo>
                <a:lnTo>
                  <a:pt x="0" y="193"/>
                </a:lnTo>
                <a:lnTo>
                  <a:pt x="1" y="199"/>
                </a:lnTo>
                <a:lnTo>
                  <a:pt x="9" y="206"/>
                </a:lnTo>
                <a:lnTo>
                  <a:pt x="15" y="209"/>
                </a:lnTo>
                <a:lnTo>
                  <a:pt x="20" y="215"/>
                </a:lnTo>
                <a:lnTo>
                  <a:pt x="24" y="222"/>
                </a:lnTo>
                <a:lnTo>
                  <a:pt x="27" y="233"/>
                </a:lnTo>
                <a:lnTo>
                  <a:pt x="35" y="243"/>
                </a:lnTo>
                <a:lnTo>
                  <a:pt x="44" y="249"/>
                </a:lnTo>
                <a:lnTo>
                  <a:pt x="56" y="241"/>
                </a:lnTo>
                <a:lnTo>
                  <a:pt x="68" y="231"/>
                </a:lnTo>
                <a:lnTo>
                  <a:pt x="77" y="225"/>
                </a:lnTo>
                <a:lnTo>
                  <a:pt x="88" y="224"/>
                </a:lnTo>
                <a:lnTo>
                  <a:pt x="98" y="222"/>
                </a:lnTo>
                <a:lnTo>
                  <a:pt x="106" y="218"/>
                </a:lnTo>
                <a:lnTo>
                  <a:pt x="112" y="216"/>
                </a:lnTo>
                <a:lnTo>
                  <a:pt x="116" y="216"/>
                </a:lnTo>
                <a:lnTo>
                  <a:pt x="121" y="224"/>
                </a:lnTo>
                <a:lnTo>
                  <a:pt x="128" y="236"/>
                </a:lnTo>
                <a:lnTo>
                  <a:pt x="137" y="249"/>
                </a:lnTo>
                <a:lnTo>
                  <a:pt x="145" y="256"/>
                </a:lnTo>
                <a:lnTo>
                  <a:pt x="148" y="259"/>
                </a:lnTo>
                <a:lnTo>
                  <a:pt x="148" y="263"/>
                </a:lnTo>
                <a:lnTo>
                  <a:pt x="148" y="270"/>
                </a:lnTo>
                <a:lnTo>
                  <a:pt x="148" y="281"/>
                </a:lnTo>
                <a:lnTo>
                  <a:pt x="150" y="290"/>
                </a:lnTo>
                <a:lnTo>
                  <a:pt x="153" y="301"/>
                </a:lnTo>
                <a:lnTo>
                  <a:pt x="160" y="311"/>
                </a:lnTo>
                <a:lnTo>
                  <a:pt x="171" y="322"/>
                </a:lnTo>
                <a:lnTo>
                  <a:pt x="180" y="333"/>
                </a:lnTo>
                <a:lnTo>
                  <a:pt x="186" y="344"/>
                </a:lnTo>
                <a:lnTo>
                  <a:pt x="189" y="352"/>
                </a:lnTo>
                <a:lnTo>
                  <a:pt x="190" y="365"/>
                </a:lnTo>
                <a:lnTo>
                  <a:pt x="192" y="379"/>
                </a:lnTo>
                <a:lnTo>
                  <a:pt x="193" y="397"/>
                </a:lnTo>
                <a:lnTo>
                  <a:pt x="195" y="417"/>
                </a:lnTo>
                <a:lnTo>
                  <a:pt x="195" y="435"/>
                </a:lnTo>
                <a:lnTo>
                  <a:pt x="193" y="446"/>
                </a:lnTo>
                <a:lnTo>
                  <a:pt x="189" y="456"/>
                </a:lnTo>
                <a:lnTo>
                  <a:pt x="184" y="467"/>
                </a:lnTo>
                <a:lnTo>
                  <a:pt x="181" y="478"/>
                </a:lnTo>
                <a:lnTo>
                  <a:pt x="180" y="489"/>
                </a:lnTo>
                <a:lnTo>
                  <a:pt x="181" y="497"/>
                </a:lnTo>
                <a:lnTo>
                  <a:pt x="186" y="503"/>
                </a:lnTo>
                <a:lnTo>
                  <a:pt x="190" y="506"/>
                </a:lnTo>
                <a:lnTo>
                  <a:pt x="193" y="514"/>
                </a:lnTo>
                <a:lnTo>
                  <a:pt x="195" y="524"/>
                </a:lnTo>
                <a:lnTo>
                  <a:pt x="196" y="535"/>
                </a:lnTo>
                <a:lnTo>
                  <a:pt x="201" y="546"/>
                </a:lnTo>
                <a:lnTo>
                  <a:pt x="207" y="555"/>
                </a:lnTo>
                <a:lnTo>
                  <a:pt x="213" y="558"/>
                </a:lnTo>
                <a:lnTo>
                  <a:pt x="221" y="564"/>
                </a:lnTo>
                <a:lnTo>
                  <a:pt x="230" y="569"/>
                </a:lnTo>
                <a:lnTo>
                  <a:pt x="240" y="574"/>
                </a:lnTo>
                <a:lnTo>
                  <a:pt x="251" y="578"/>
                </a:lnTo>
                <a:lnTo>
                  <a:pt x="260" y="578"/>
                </a:lnTo>
                <a:lnTo>
                  <a:pt x="267" y="578"/>
                </a:lnTo>
                <a:lnTo>
                  <a:pt x="274" y="573"/>
                </a:lnTo>
                <a:lnTo>
                  <a:pt x="278" y="565"/>
                </a:lnTo>
                <a:lnTo>
                  <a:pt x="284" y="557"/>
                </a:lnTo>
                <a:lnTo>
                  <a:pt x="293" y="548"/>
                </a:lnTo>
                <a:lnTo>
                  <a:pt x="302" y="539"/>
                </a:lnTo>
                <a:lnTo>
                  <a:pt x="311" y="528"/>
                </a:lnTo>
                <a:lnTo>
                  <a:pt x="320" y="517"/>
                </a:lnTo>
                <a:lnTo>
                  <a:pt x="329" y="508"/>
                </a:lnTo>
                <a:lnTo>
                  <a:pt x="337" y="499"/>
                </a:lnTo>
                <a:lnTo>
                  <a:pt x="343" y="490"/>
                </a:lnTo>
                <a:lnTo>
                  <a:pt x="349" y="481"/>
                </a:lnTo>
                <a:lnTo>
                  <a:pt x="355" y="471"/>
                </a:lnTo>
                <a:lnTo>
                  <a:pt x="361" y="460"/>
                </a:lnTo>
                <a:lnTo>
                  <a:pt x="367" y="449"/>
                </a:lnTo>
                <a:lnTo>
                  <a:pt x="373" y="440"/>
                </a:lnTo>
                <a:lnTo>
                  <a:pt x="381" y="433"/>
                </a:lnTo>
                <a:lnTo>
                  <a:pt x="388" y="429"/>
                </a:lnTo>
                <a:lnTo>
                  <a:pt x="396" y="428"/>
                </a:lnTo>
                <a:lnTo>
                  <a:pt x="405" y="426"/>
                </a:lnTo>
                <a:lnTo>
                  <a:pt x="413" y="424"/>
                </a:lnTo>
                <a:lnTo>
                  <a:pt x="420" y="422"/>
                </a:lnTo>
                <a:lnTo>
                  <a:pt x="426" y="420"/>
                </a:lnTo>
                <a:lnTo>
                  <a:pt x="434" y="417"/>
                </a:lnTo>
                <a:lnTo>
                  <a:pt x="440" y="413"/>
                </a:lnTo>
                <a:lnTo>
                  <a:pt x="444" y="410"/>
                </a:lnTo>
                <a:lnTo>
                  <a:pt x="453" y="403"/>
                </a:lnTo>
                <a:lnTo>
                  <a:pt x="461" y="397"/>
                </a:lnTo>
                <a:lnTo>
                  <a:pt x="467" y="392"/>
                </a:lnTo>
                <a:lnTo>
                  <a:pt x="476" y="386"/>
                </a:lnTo>
                <a:lnTo>
                  <a:pt x="484" y="379"/>
                </a:lnTo>
                <a:lnTo>
                  <a:pt x="490" y="370"/>
                </a:lnTo>
                <a:lnTo>
                  <a:pt x="494" y="363"/>
                </a:lnTo>
                <a:lnTo>
                  <a:pt x="494" y="356"/>
                </a:lnTo>
                <a:lnTo>
                  <a:pt x="491" y="351"/>
                </a:lnTo>
                <a:lnTo>
                  <a:pt x="485" y="345"/>
                </a:lnTo>
                <a:lnTo>
                  <a:pt x="479" y="340"/>
                </a:lnTo>
                <a:lnTo>
                  <a:pt x="475" y="338"/>
                </a:lnTo>
                <a:lnTo>
                  <a:pt x="468" y="336"/>
                </a:lnTo>
                <a:lnTo>
                  <a:pt x="459" y="333"/>
                </a:lnTo>
                <a:lnTo>
                  <a:pt x="453" y="329"/>
                </a:lnTo>
                <a:lnTo>
                  <a:pt x="453" y="320"/>
                </a:lnTo>
                <a:lnTo>
                  <a:pt x="458" y="309"/>
                </a:lnTo>
                <a:lnTo>
                  <a:pt x="462" y="299"/>
                </a:lnTo>
                <a:lnTo>
                  <a:pt x="467" y="293"/>
                </a:lnTo>
                <a:lnTo>
                  <a:pt x="475" y="295"/>
                </a:lnTo>
                <a:lnTo>
                  <a:pt x="484" y="299"/>
                </a:lnTo>
                <a:lnTo>
                  <a:pt x="496" y="301"/>
                </a:lnTo>
                <a:lnTo>
                  <a:pt x="505" y="302"/>
                </a:lnTo>
                <a:lnTo>
                  <a:pt x="509" y="302"/>
                </a:lnTo>
                <a:lnTo>
                  <a:pt x="509" y="302"/>
                </a:lnTo>
                <a:lnTo>
                  <a:pt x="511" y="301"/>
                </a:lnTo>
                <a:lnTo>
                  <a:pt x="514" y="295"/>
                </a:lnTo>
                <a:lnTo>
                  <a:pt x="515" y="286"/>
                </a:lnTo>
                <a:lnTo>
                  <a:pt x="518" y="272"/>
                </a:lnTo>
                <a:lnTo>
                  <a:pt x="521" y="258"/>
                </a:lnTo>
                <a:lnTo>
                  <a:pt x="523" y="245"/>
                </a:lnTo>
                <a:lnTo>
                  <a:pt x="521" y="234"/>
                </a:lnTo>
                <a:lnTo>
                  <a:pt x="520" y="222"/>
                </a:lnTo>
                <a:lnTo>
                  <a:pt x="517" y="207"/>
                </a:lnTo>
                <a:lnTo>
                  <a:pt x="517" y="190"/>
                </a:lnTo>
                <a:lnTo>
                  <a:pt x="520" y="170"/>
                </a:lnTo>
                <a:lnTo>
                  <a:pt x="526" y="154"/>
                </a:lnTo>
                <a:lnTo>
                  <a:pt x="530" y="141"/>
                </a:lnTo>
                <a:lnTo>
                  <a:pt x="536" y="132"/>
                </a:lnTo>
                <a:lnTo>
                  <a:pt x="544" y="123"/>
                </a:lnTo>
                <a:lnTo>
                  <a:pt x="549" y="118"/>
                </a:lnTo>
                <a:lnTo>
                  <a:pt x="555" y="113"/>
                </a:lnTo>
                <a:lnTo>
                  <a:pt x="561" y="107"/>
                </a:lnTo>
                <a:lnTo>
                  <a:pt x="568" y="102"/>
                </a:lnTo>
                <a:lnTo>
                  <a:pt x="574" y="96"/>
                </a:lnTo>
                <a:lnTo>
                  <a:pt x="580" y="91"/>
                </a:lnTo>
                <a:lnTo>
                  <a:pt x="586" y="84"/>
                </a:lnTo>
                <a:lnTo>
                  <a:pt x="589" y="79"/>
                </a:lnTo>
                <a:lnTo>
                  <a:pt x="591" y="68"/>
                </a:lnTo>
                <a:lnTo>
                  <a:pt x="586" y="62"/>
                </a:lnTo>
                <a:lnTo>
                  <a:pt x="579" y="62"/>
                </a:lnTo>
                <a:lnTo>
                  <a:pt x="570" y="64"/>
                </a:lnTo>
                <a:lnTo>
                  <a:pt x="561" y="64"/>
                </a:lnTo>
                <a:lnTo>
                  <a:pt x="550" y="62"/>
                </a:lnTo>
                <a:lnTo>
                  <a:pt x="540" y="61"/>
                </a:lnTo>
                <a:lnTo>
                  <a:pt x="532" y="59"/>
                </a:lnTo>
                <a:lnTo>
                  <a:pt x="524" y="59"/>
                </a:lnTo>
                <a:lnTo>
                  <a:pt x="518" y="59"/>
                </a:lnTo>
                <a:lnTo>
                  <a:pt x="514" y="64"/>
                </a:lnTo>
                <a:lnTo>
                  <a:pt x="509" y="71"/>
                </a:lnTo>
                <a:lnTo>
                  <a:pt x="506" y="75"/>
                </a:lnTo>
                <a:lnTo>
                  <a:pt x="502" y="77"/>
                </a:lnTo>
                <a:lnTo>
                  <a:pt x="496" y="79"/>
                </a:lnTo>
                <a:lnTo>
                  <a:pt x="490" y="80"/>
                </a:lnTo>
                <a:lnTo>
                  <a:pt x="482" y="80"/>
                </a:lnTo>
                <a:lnTo>
                  <a:pt x="476" y="80"/>
                </a:lnTo>
                <a:lnTo>
                  <a:pt x="468" y="80"/>
                </a:lnTo>
                <a:lnTo>
                  <a:pt x="462" y="80"/>
                </a:lnTo>
                <a:lnTo>
                  <a:pt x="450" y="79"/>
                </a:lnTo>
                <a:lnTo>
                  <a:pt x="438" y="77"/>
                </a:lnTo>
                <a:lnTo>
                  <a:pt x="428" y="75"/>
                </a:lnTo>
                <a:lnTo>
                  <a:pt x="419" y="75"/>
                </a:lnTo>
                <a:lnTo>
                  <a:pt x="414" y="75"/>
                </a:lnTo>
                <a:lnTo>
                  <a:pt x="417" y="73"/>
                </a:lnTo>
                <a:lnTo>
                  <a:pt x="425" y="70"/>
                </a:lnTo>
                <a:lnTo>
                  <a:pt x="434" y="61"/>
                </a:lnTo>
                <a:lnTo>
                  <a:pt x="443" y="52"/>
                </a:lnTo>
                <a:lnTo>
                  <a:pt x="452" y="46"/>
                </a:lnTo>
                <a:lnTo>
                  <a:pt x="461" y="45"/>
                </a:lnTo>
                <a:lnTo>
                  <a:pt x="470" y="43"/>
                </a:lnTo>
                <a:lnTo>
                  <a:pt x="481" y="43"/>
                </a:lnTo>
                <a:lnTo>
                  <a:pt x="494" y="45"/>
                </a:lnTo>
                <a:lnTo>
                  <a:pt x="505" y="48"/>
                </a:lnTo>
                <a:lnTo>
                  <a:pt x="509" y="48"/>
                </a:lnTo>
                <a:lnTo>
                  <a:pt x="502" y="34"/>
                </a:lnTo>
                <a:lnTo>
                  <a:pt x="491" y="19"/>
                </a:lnTo>
                <a:lnTo>
                  <a:pt x="481" y="11"/>
                </a:lnTo>
                <a:lnTo>
                  <a:pt x="472" y="5"/>
                </a:lnTo>
                <a:lnTo>
                  <a:pt x="467" y="3"/>
                </a:lnTo>
                <a:lnTo>
                  <a:pt x="459" y="3"/>
                </a:lnTo>
                <a:lnTo>
                  <a:pt x="452" y="2"/>
                </a:lnTo>
                <a:lnTo>
                  <a:pt x="443" y="0"/>
                </a:lnTo>
                <a:lnTo>
                  <a:pt x="434" y="0"/>
                </a:lnTo>
                <a:lnTo>
                  <a:pt x="423" y="0"/>
                </a:lnTo>
                <a:lnTo>
                  <a:pt x="413" y="0"/>
                </a:lnTo>
                <a:lnTo>
                  <a:pt x="402" y="2"/>
                </a:lnTo>
                <a:lnTo>
                  <a:pt x="391" y="3"/>
                </a:lnTo>
                <a:lnTo>
                  <a:pt x="381" y="5"/>
                </a:lnTo>
                <a:lnTo>
                  <a:pt x="369" y="5"/>
                </a:lnTo>
                <a:lnTo>
                  <a:pt x="358" y="5"/>
                </a:lnTo>
                <a:lnTo>
                  <a:pt x="348" y="7"/>
                </a:lnTo>
                <a:lnTo>
                  <a:pt x="339" y="7"/>
                </a:lnTo>
                <a:lnTo>
                  <a:pt x="331" y="7"/>
                </a:lnTo>
                <a:lnTo>
                  <a:pt x="325" y="9"/>
                </a:lnTo>
                <a:lnTo>
                  <a:pt x="314" y="14"/>
                </a:lnTo>
                <a:lnTo>
                  <a:pt x="305" y="19"/>
                </a:lnTo>
                <a:lnTo>
                  <a:pt x="296" y="25"/>
                </a:lnTo>
                <a:lnTo>
                  <a:pt x="287" y="27"/>
                </a:lnTo>
                <a:lnTo>
                  <a:pt x="280" y="27"/>
                </a:lnTo>
                <a:lnTo>
                  <a:pt x="275" y="28"/>
                </a:lnTo>
                <a:lnTo>
                  <a:pt x="270" y="32"/>
                </a:lnTo>
                <a:lnTo>
                  <a:pt x="263" y="36"/>
                </a:lnTo>
                <a:lnTo>
                  <a:pt x="258" y="41"/>
                </a:lnTo>
                <a:lnTo>
                  <a:pt x="260" y="46"/>
                </a:lnTo>
                <a:lnTo>
                  <a:pt x="264" y="55"/>
                </a:lnTo>
                <a:lnTo>
                  <a:pt x="267" y="64"/>
                </a:lnTo>
                <a:lnTo>
                  <a:pt x="266" y="70"/>
                </a:lnTo>
                <a:lnTo>
                  <a:pt x="260" y="70"/>
                </a:lnTo>
                <a:lnTo>
                  <a:pt x="251" y="70"/>
                </a:lnTo>
                <a:lnTo>
                  <a:pt x="240" y="71"/>
                </a:lnTo>
                <a:lnTo>
                  <a:pt x="230" y="75"/>
                </a:lnTo>
                <a:lnTo>
                  <a:pt x="222" y="75"/>
                </a:lnTo>
                <a:lnTo>
                  <a:pt x="215" y="75"/>
                </a:lnTo>
                <a:lnTo>
                  <a:pt x="209" y="73"/>
                </a:lnTo>
                <a:lnTo>
                  <a:pt x="201" y="73"/>
                </a:lnTo>
                <a:lnTo>
                  <a:pt x="190" y="75"/>
                </a:lnTo>
                <a:lnTo>
                  <a:pt x="181" y="77"/>
                </a:lnTo>
                <a:lnTo>
                  <a:pt x="177" y="79"/>
                </a:lnTo>
                <a:lnTo>
                  <a:pt x="172" y="79"/>
                </a:lnTo>
                <a:lnTo>
                  <a:pt x="162" y="77"/>
                </a:lnTo>
                <a:lnTo>
                  <a:pt x="148" y="77"/>
                </a:lnTo>
                <a:lnTo>
                  <a:pt x="136" y="8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1" name="Freeform 18"/>
          <p:cNvSpPr>
            <a:spLocks/>
          </p:cNvSpPr>
          <p:nvPr/>
        </p:nvSpPr>
        <p:spPr bwMode="auto">
          <a:xfrm>
            <a:off x="4821675" y="1752600"/>
            <a:ext cx="590550" cy="422275"/>
          </a:xfrm>
          <a:custGeom>
            <a:avLst/>
            <a:gdLst>
              <a:gd name="T0" fmla="*/ 317 w 319"/>
              <a:gd name="T1" fmla="*/ 18 h 196"/>
              <a:gd name="T2" fmla="*/ 293 w 319"/>
              <a:gd name="T3" fmla="*/ 18 h 196"/>
              <a:gd name="T4" fmla="*/ 258 w 319"/>
              <a:gd name="T5" fmla="*/ 16 h 196"/>
              <a:gd name="T6" fmla="*/ 227 w 319"/>
              <a:gd name="T7" fmla="*/ 15 h 196"/>
              <a:gd name="T8" fmla="*/ 208 w 319"/>
              <a:gd name="T9" fmla="*/ 9 h 196"/>
              <a:gd name="T10" fmla="*/ 178 w 319"/>
              <a:gd name="T11" fmla="*/ 4 h 196"/>
              <a:gd name="T12" fmla="*/ 142 w 319"/>
              <a:gd name="T13" fmla="*/ 0 h 196"/>
              <a:gd name="T14" fmla="*/ 113 w 319"/>
              <a:gd name="T15" fmla="*/ 4 h 196"/>
              <a:gd name="T16" fmla="*/ 97 w 319"/>
              <a:gd name="T17" fmla="*/ 13 h 196"/>
              <a:gd name="T18" fmla="*/ 78 w 319"/>
              <a:gd name="T19" fmla="*/ 18 h 196"/>
              <a:gd name="T20" fmla="*/ 60 w 319"/>
              <a:gd name="T21" fmla="*/ 24 h 196"/>
              <a:gd name="T22" fmla="*/ 44 w 319"/>
              <a:gd name="T23" fmla="*/ 27 h 196"/>
              <a:gd name="T24" fmla="*/ 27 w 319"/>
              <a:gd name="T25" fmla="*/ 33 h 196"/>
              <a:gd name="T26" fmla="*/ 6 w 319"/>
              <a:gd name="T27" fmla="*/ 33 h 196"/>
              <a:gd name="T28" fmla="*/ 1 w 319"/>
              <a:gd name="T29" fmla="*/ 47 h 196"/>
              <a:gd name="T30" fmla="*/ 17 w 319"/>
              <a:gd name="T31" fmla="*/ 59 h 196"/>
              <a:gd name="T32" fmla="*/ 32 w 319"/>
              <a:gd name="T33" fmla="*/ 68 h 196"/>
              <a:gd name="T34" fmla="*/ 51 w 319"/>
              <a:gd name="T35" fmla="*/ 74 h 196"/>
              <a:gd name="T36" fmla="*/ 69 w 319"/>
              <a:gd name="T37" fmla="*/ 88 h 196"/>
              <a:gd name="T38" fmla="*/ 78 w 319"/>
              <a:gd name="T39" fmla="*/ 110 h 196"/>
              <a:gd name="T40" fmla="*/ 56 w 319"/>
              <a:gd name="T41" fmla="*/ 127 h 196"/>
              <a:gd name="T42" fmla="*/ 44 w 319"/>
              <a:gd name="T43" fmla="*/ 151 h 196"/>
              <a:gd name="T44" fmla="*/ 39 w 319"/>
              <a:gd name="T45" fmla="*/ 187 h 196"/>
              <a:gd name="T46" fmla="*/ 83 w 319"/>
              <a:gd name="T47" fmla="*/ 188 h 196"/>
              <a:gd name="T48" fmla="*/ 97 w 319"/>
              <a:gd name="T49" fmla="*/ 196 h 196"/>
              <a:gd name="T50" fmla="*/ 109 w 319"/>
              <a:gd name="T51" fmla="*/ 190 h 196"/>
              <a:gd name="T52" fmla="*/ 122 w 319"/>
              <a:gd name="T53" fmla="*/ 181 h 196"/>
              <a:gd name="T54" fmla="*/ 139 w 319"/>
              <a:gd name="T55" fmla="*/ 169 h 196"/>
              <a:gd name="T56" fmla="*/ 150 w 319"/>
              <a:gd name="T57" fmla="*/ 158 h 196"/>
              <a:gd name="T58" fmla="*/ 151 w 319"/>
              <a:gd name="T59" fmla="*/ 147 h 196"/>
              <a:gd name="T60" fmla="*/ 151 w 319"/>
              <a:gd name="T61" fmla="*/ 127 h 196"/>
              <a:gd name="T62" fmla="*/ 157 w 319"/>
              <a:gd name="T63" fmla="*/ 104 h 196"/>
              <a:gd name="T64" fmla="*/ 169 w 319"/>
              <a:gd name="T65" fmla="*/ 85 h 196"/>
              <a:gd name="T66" fmla="*/ 186 w 319"/>
              <a:gd name="T67" fmla="*/ 88 h 196"/>
              <a:gd name="T68" fmla="*/ 199 w 319"/>
              <a:gd name="T69" fmla="*/ 106 h 196"/>
              <a:gd name="T70" fmla="*/ 204 w 319"/>
              <a:gd name="T71" fmla="*/ 124 h 196"/>
              <a:gd name="T72" fmla="*/ 213 w 319"/>
              <a:gd name="T73" fmla="*/ 129 h 196"/>
              <a:gd name="T74" fmla="*/ 233 w 319"/>
              <a:gd name="T75" fmla="*/ 117 h 196"/>
              <a:gd name="T76" fmla="*/ 249 w 319"/>
              <a:gd name="T77" fmla="*/ 92 h 196"/>
              <a:gd name="T78" fmla="*/ 270 w 319"/>
              <a:gd name="T79" fmla="*/ 61 h 196"/>
              <a:gd name="T80" fmla="*/ 301 w 319"/>
              <a:gd name="T81" fmla="*/ 3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9" h="196">
                <a:moveTo>
                  <a:pt x="319" y="20"/>
                </a:moveTo>
                <a:lnTo>
                  <a:pt x="317" y="18"/>
                </a:lnTo>
                <a:lnTo>
                  <a:pt x="308" y="18"/>
                </a:lnTo>
                <a:lnTo>
                  <a:pt x="293" y="18"/>
                </a:lnTo>
                <a:lnTo>
                  <a:pt x="276" y="18"/>
                </a:lnTo>
                <a:lnTo>
                  <a:pt x="258" y="16"/>
                </a:lnTo>
                <a:lnTo>
                  <a:pt x="242" y="16"/>
                </a:lnTo>
                <a:lnTo>
                  <a:pt x="227" y="15"/>
                </a:lnTo>
                <a:lnTo>
                  <a:pt x="218" y="13"/>
                </a:lnTo>
                <a:lnTo>
                  <a:pt x="208" y="9"/>
                </a:lnTo>
                <a:lnTo>
                  <a:pt x="195" y="8"/>
                </a:lnTo>
                <a:lnTo>
                  <a:pt x="178" y="4"/>
                </a:lnTo>
                <a:lnTo>
                  <a:pt x="160" y="2"/>
                </a:lnTo>
                <a:lnTo>
                  <a:pt x="142" y="0"/>
                </a:lnTo>
                <a:lnTo>
                  <a:pt x="127" y="2"/>
                </a:lnTo>
                <a:lnTo>
                  <a:pt x="113" y="4"/>
                </a:lnTo>
                <a:lnTo>
                  <a:pt x="104" y="8"/>
                </a:lnTo>
                <a:lnTo>
                  <a:pt x="97" y="13"/>
                </a:lnTo>
                <a:lnTo>
                  <a:pt x="88" y="16"/>
                </a:lnTo>
                <a:lnTo>
                  <a:pt x="78" y="18"/>
                </a:lnTo>
                <a:lnTo>
                  <a:pt x="69" y="20"/>
                </a:lnTo>
                <a:lnTo>
                  <a:pt x="60" y="24"/>
                </a:lnTo>
                <a:lnTo>
                  <a:pt x="51" y="25"/>
                </a:lnTo>
                <a:lnTo>
                  <a:pt x="44" y="27"/>
                </a:lnTo>
                <a:lnTo>
                  <a:pt x="38" y="29"/>
                </a:lnTo>
                <a:lnTo>
                  <a:pt x="27" y="33"/>
                </a:lnTo>
                <a:lnTo>
                  <a:pt x="15" y="33"/>
                </a:lnTo>
                <a:lnTo>
                  <a:pt x="6" y="33"/>
                </a:lnTo>
                <a:lnTo>
                  <a:pt x="0" y="38"/>
                </a:lnTo>
                <a:lnTo>
                  <a:pt x="1" y="47"/>
                </a:lnTo>
                <a:lnTo>
                  <a:pt x="7" y="54"/>
                </a:lnTo>
                <a:lnTo>
                  <a:pt x="17" y="59"/>
                </a:lnTo>
                <a:lnTo>
                  <a:pt x="24" y="65"/>
                </a:lnTo>
                <a:lnTo>
                  <a:pt x="32" y="68"/>
                </a:lnTo>
                <a:lnTo>
                  <a:pt x="41" y="70"/>
                </a:lnTo>
                <a:lnTo>
                  <a:pt x="51" y="74"/>
                </a:lnTo>
                <a:lnTo>
                  <a:pt x="60" y="79"/>
                </a:lnTo>
                <a:lnTo>
                  <a:pt x="69" y="88"/>
                </a:lnTo>
                <a:lnTo>
                  <a:pt x="77" y="99"/>
                </a:lnTo>
                <a:lnTo>
                  <a:pt x="78" y="110"/>
                </a:lnTo>
                <a:lnTo>
                  <a:pt x="69" y="119"/>
                </a:lnTo>
                <a:lnTo>
                  <a:pt x="56" y="127"/>
                </a:lnTo>
                <a:lnTo>
                  <a:pt x="48" y="140"/>
                </a:lnTo>
                <a:lnTo>
                  <a:pt x="44" y="151"/>
                </a:lnTo>
                <a:lnTo>
                  <a:pt x="42" y="156"/>
                </a:lnTo>
                <a:lnTo>
                  <a:pt x="39" y="187"/>
                </a:lnTo>
                <a:lnTo>
                  <a:pt x="80" y="187"/>
                </a:lnTo>
                <a:lnTo>
                  <a:pt x="83" y="188"/>
                </a:lnTo>
                <a:lnTo>
                  <a:pt x="89" y="192"/>
                </a:lnTo>
                <a:lnTo>
                  <a:pt x="97" y="196"/>
                </a:lnTo>
                <a:lnTo>
                  <a:pt x="104" y="194"/>
                </a:lnTo>
                <a:lnTo>
                  <a:pt x="109" y="190"/>
                </a:lnTo>
                <a:lnTo>
                  <a:pt x="115" y="187"/>
                </a:lnTo>
                <a:lnTo>
                  <a:pt x="122" y="181"/>
                </a:lnTo>
                <a:lnTo>
                  <a:pt x="130" y="174"/>
                </a:lnTo>
                <a:lnTo>
                  <a:pt x="139" y="169"/>
                </a:lnTo>
                <a:lnTo>
                  <a:pt x="145" y="163"/>
                </a:lnTo>
                <a:lnTo>
                  <a:pt x="150" y="158"/>
                </a:lnTo>
                <a:lnTo>
                  <a:pt x="151" y="154"/>
                </a:lnTo>
                <a:lnTo>
                  <a:pt x="151" y="147"/>
                </a:lnTo>
                <a:lnTo>
                  <a:pt x="150" y="138"/>
                </a:lnTo>
                <a:lnTo>
                  <a:pt x="151" y="127"/>
                </a:lnTo>
                <a:lnTo>
                  <a:pt x="153" y="117"/>
                </a:lnTo>
                <a:lnTo>
                  <a:pt x="157" y="104"/>
                </a:lnTo>
                <a:lnTo>
                  <a:pt x="163" y="92"/>
                </a:lnTo>
                <a:lnTo>
                  <a:pt x="169" y="85"/>
                </a:lnTo>
                <a:lnTo>
                  <a:pt x="177" y="83"/>
                </a:lnTo>
                <a:lnTo>
                  <a:pt x="186" y="88"/>
                </a:lnTo>
                <a:lnTo>
                  <a:pt x="193" y="97"/>
                </a:lnTo>
                <a:lnTo>
                  <a:pt x="199" y="106"/>
                </a:lnTo>
                <a:lnTo>
                  <a:pt x="202" y="117"/>
                </a:lnTo>
                <a:lnTo>
                  <a:pt x="204" y="124"/>
                </a:lnTo>
                <a:lnTo>
                  <a:pt x="207" y="127"/>
                </a:lnTo>
                <a:lnTo>
                  <a:pt x="213" y="129"/>
                </a:lnTo>
                <a:lnTo>
                  <a:pt x="224" y="124"/>
                </a:lnTo>
                <a:lnTo>
                  <a:pt x="233" y="117"/>
                </a:lnTo>
                <a:lnTo>
                  <a:pt x="240" y="106"/>
                </a:lnTo>
                <a:lnTo>
                  <a:pt x="249" y="92"/>
                </a:lnTo>
                <a:lnTo>
                  <a:pt x="260" y="77"/>
                </a:lnTo>
                <a:lnTo>
                  <a:pt x="270" y="61"/>
                </a:lnTo>
                <a:lnTo>
                  <a:pt x="284" y="45"/>
                </a:lnTo>
                <a:lnTo>
                  <a:pt x="301" y="31"/>
                </a:lnTo>
                <a:lnTo>
                  <a:pt x="319" y="2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2" name="Freeform 19"/>
          <p:cNvSpPr>
            <a:spLocks/>
          </p:cNvSpPr>
          <p:nvPr/>
        </p:nvSpPr>
        <p:spPr bwMode="auto">
          <a:xfrm>
            <a:off x="4300975" y="2405063"/>
            <a:ext cx="295275" cy="211137"/>
          </a:xfrm>
          <a:custGeom>
            <a:avLst/>
            <a:gdLst>
              <a:gd name="T0" fmla="*/ 16 w 160"/>
              <a:gd name="T1" fmla="*/ 7 h 98"/>
              <a:gd name="T2" fmla="*/ 24 w 160"/>
              <a:gd name="T3" fmla="*/ 4 h 98"/>
              <a:gd name="T4" fmla="*/ 33 w 160"/>
              <a:gd name="T5" fmla="*/ 0 h 98"/>
              <a:gd name="T6" fmla="*/ 44 w 160"/>
              <a:gd name="T7" fmla="*/ 0 h 98"/>
              <a:gd name="T8" fmla="*/ 53 w 160"/>
              <a:gd name="T9" fmla="*/ 0 h 98"/>
              <a:gd name="T10" fmla="*/ 63 w 160"/>
              <a:gd name="T11" fmla="*/ 2 h 98"/>
              <a:gd name="T12" fmla="*/ 71 w 160"/>
              <a:gd name="T13" fmla="*/ 4 h 98"/>
              <a:gd name="T14" fmla="*/ 78 w 160"/>
              <a:gd name="T15" fmla="*/ 7 h 98"/>
              <a:gd name="T16" fmla="*/ 84 w 160"/>
              <a:gd name="T17" fmla="*/ 11 h 98"/>
              <a:gd name="T18" fmla="*/ 89 w 160"/>
              <a:gd name="T19" fmla="*/ 14 h 98"/>
              <a:gd name="T20" fmla="*/ 93 w 160"/>
              <a:gd name="T21" fmla="*/ 20 h 98"/>
              <a:gd name="T22" fmla="*/ 98 w 160"/>
              <a:gd name="T23" fmla="*/ 23 h 98"/>
              <a:gd name="T24" fmla="*/ 104 w 160"/>
              <a:gd name="T25" fmla="*/ 27 h 98"/>
              <a:gd name="T26" fmla="*/ 110 w 160"/>
              <a:gd name="T27" fmla="*/ 30 h 98"/>
              <a:gd name="T28" fmla="*/ 118 w 160"/>
              <a:gd name="T29" fmla="*/ 34 h 98"/>
              <a:gd name="T30" fmla="*/ 124 w 160"/>
              <a:gd name="T31" fmla="*/ 36 h 98"/>
              <a:gd name="T32" fmla="*/ 131 w 160"/>
              <a:gd name="T33" fmla="*/ 36 h 98"/>
              <a:gd name="T34" fmla="*/ 143 w 160"/>
              <a:gd name="T35" fmla="*/ 41 h 98"/>
              <a:gd name="T36" fmla="*/ 152 w 160"/>
              <a:gd name="T37" fmla="*/ 54 h 98"/>
              <a:gd name="T38" fmla="*/ 158 w 160"/>
              <a:gd name="T39" fmla="*/ 68 h 98"/>
              <a:gd name="T40" fmla="*/ 160 w 160"/>
              <a:gd name="T41" fmla="*/ 73 h 98"/>
              <a:gd name="T42" fmla="*/ 158 w 160"/>
              <a:gd name="T43" fmla="*/ 73 h 98"/>
              <a:gd name="T44" fmla="*/ 155 w 160"/>
              <a:gd name="T45" fmla="*/ 75 h 98"/>
              <a:gd name="T46" fmla="*/ 149 w 160"/>
              <a:gd name="T47" fmla="*/ 77 h 98"/>
              <a:gd name="T48" fmla="*/ 143 w 160"/>
              <a:gd name="T49" fmla="*/ 80 h 98"/>
              <a:gd name="T50" fmla="*/ 136 w 160"/>
              <a:gd name="T51" fmla="*/ 82 h 98"/>
              <a:gd name="T52" fmla="*/ 127 w 160"/>
              <a:gd name="T53" fmla="*/ 82 h 98"/>
              <a:gd name="T54" fmla="*/ 119 w 160"/>
              <a:gd name="T55" fmla="*/ 84 h 98"/>
              <a:gd name="T56" fmla="*/ 112 w 160"/>
              <a:gd name="T57" fmla="*/ 82 h 98"/>
              <a:gd name="T58" fmla="*/ 104 w 160"/>
              <a:gd name="T59" fmla="*/ 80 h 98"/>
              <a:gd name="T60" fmla="*/ 95 w 160"/>
              <a:gd name="T61" fmla="*/ 82 h 98"/>
              <a:gd name="T62" fmla="*/ 86 w 160"/>
              <a:gd name="T63" fmla="*/ 84 h 98"/>
              <a:gd name="T64" fmla="*/ 77 w 160"/>
              <a:gd name="T65" fmla="*/ 88 h 98"/>
              <a:gd name="T66" fmla="*/ 68 w 160"/>
              <a:gd name="T67" fmla="*/ 91 h 98"/>
              <a:gd name="T68" fmla="*/ 62 w 160"/>
              <a:gd name="T69" fmla="*/ 93 h 98"/>
              <a:gd name="T70" fmla="*/ 57 w 160"/>
              <a:gd name="T71" fmla="*/ 97 h 98"/>
              <a:gd name="T72" fmla="*/ 56 w 160"/>
              <a:gd name="T73" fmla="*/ 97 h 98"/>
              <a:gd name="T74" fmla="*/ 48 w 160"/>
              <a:gd name="T75" fmla="*/ 98 h 98"/>
              <a:gd name="T76" fmla="*/ 35 w 160"/>
              <a:gd name="T77" fmla="*/ 98 h 98"/>
              <a:gd name="T78" fmla="*/ 19 w 160"/>
              <a:gd name="T79" fmla="*/ 98 h 98"/>
              <a:gd name="T80" fmla="*/ 12 w 160"/>
              <a:gd name="T81" fmla="*/ 91 h 98"/>
              <a:gd name="T82" fmla="*/ 15 w 160"/>
              <a:gd name="T83" fmla="*/ 79 h 98"/>
              <a:gd name="T84" fmla="*/ 22 w 160"/>
              <a:gd name="T85" fmla="*/ 64 h 98"/>
              <a:gd name="T86" fmla="*/ 29 w 160"/>
              <a:gd name="T87" fmla="*/ 54 h 98"/>
              <a:gd name="T88" fmla="*/ 32 w 160"/>
              <a:gd name="T89" fmla="*/ 50 h 98"/>
              <a:gd name="T90" fmla="*/ 0 w 160"/>
              <a:gd name="T91" fmla="*/ 25 h 98"/>
              <a:gd name="T92" fmla="*/ 0 w 160"/>
              <a:gd name="T93" fmla="*/ 25 h 98"/>
              <a:gd name="T94" fmla="*/ 1 w 160"/>
              <a:gd name="T95" fmla="*/ 21 h 98"/>
              <a:gd name="T96" fmla="*/ 6 w 160"/>
              <a:gd name="T97" fmla="*/ 16 h 98"/>
              <a:gd name="T98" fmla="*/ 16 w 160"/>
              <a:gd name="T99" fmla="*/ 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0" h="98">
                <a:moveTo>
                  <a:pt x="16" y="7"/>
                </a:moveTo>
                <a:lnTo>
                  <a:pt x="24" y="4"/>
                </a:lnTo>
                <a:lnTo>
                  <a:pt x="33" y="0"/>
                </a:lnTo>
                <a:lnTo>
                  <a:pt x="44" y="0"/>
                </a:lnTo>
                <a:lnTo>
                  <a:pt x="53" y="0"/>
                </a:lnTo>
                <a:lnTo>
                  <a:pt x="63" y="2"/>
                </a:lnTo>
                <a:lnTo>
                  <a:pt x="71" y="4"/>
                </a:lnTo>
                <a:lnTo>
                  <a:pt x="78" y="7"/>
                </a:lnTo>
                <a:lnTo>
                  <a:pt x="84" y="11"/>
                </a:lnTo>
                <a:lnTo>
                  <a:pt x="89" y="14"/>
                </a:lnTo>
                <a:lnTo>
                  <a:pt x="93" y="20"/>
                </a:lnTo>
                <a:lnTo>
                  <a:pt x="98" y="23"/>
                </a:lnTo>
                <a:lnTo>
                  <a:pt x="104" y="27"/>
                </a:lnTo>
                <a:lnTo>
                  <a:pt x="110" y="30"/>
                </a:lnTo>
                <a:lnTo>
                  <a:pt x="118" y="34"/>
                </a:lnTo>
                <a:lnTo>
                  <a:pt x="124" y="36"/>
                </a:lnTo>
                <a:lnTo>
                  <a:pt x="131" y="36"/>
                </a:lnTo>
                <a:lnTo>
                  <a:pt x="143" y="41"/>
                </a:lnTo>
                <a:lnTo>
                  <a:pt x="152" y="54"/>
                </a:lnTo>
                <a:lnTo>
                  <a:pt x="158" y="68"/>
                </a:lnTo>
                <a:lnTo>
                  <a:pt x="160" y="73"/>
                </a:lnTo>
                <a:lnTo>
                  <a:pt x="158" y="73"/>
                </a:lnTo>
                <a:lnTo>
                  <a:pt x="155" y="75"/>
                </a:lnTo>
                <a:lnTo>
                  <a:pt x="149" y="77"/>
                </a:lnTo>
                <a:lnTo>
                  <a:pt x="143" y="80"/>
                </a:lnTo>
                <a:lnTo>
                  <a:pt x="136" y="82"/>
                </a:lnTo>
                <a:lnTo>
                  <a:pt x="127" y="82"/>
                </a:lnTo>
                <a:lnTo>
                  <a:pt x="119" y="84"/>
                </a:lnTo>
                <a:lnTo>
                  <a:pt x="112" y="82"/>
                </a:lnTo>
                <a:lnTo>
                  <a:pt x="104" y="80"/>
                </a:lnTo>
                <a:lnTo>
                  <a:pt x="95" y="82"/>
                </a:lnTo>
                <a:lnTo>
                  <a:pt x="86" y="84"/>
                </a:lnTo>
                <a:lnTo>
                  <a:pt x="77" y="88"/>
                </a:lnTo>
                <a:lnTo>
                  <a:pt x="68" y="91"/>
                </a:lnTo>
                <a:lnTo>
                  <a:pt x="62" y="93"/>
                </a:lnTo>
                <a:lnTo>
                  <a:pt x="57" y="97"/>
                </a:lnTo>
                <a:lnTo>
                  <a:pt x="56" y="97"/>
                </a:lnTo>
                <a:lnTo>
                  <a:pt x="48" y="98"/>
                </a:lnTo>
                <a:lnTo>
                  <a:pt x="35" y="98"/>
                </a:lnTo>
                <a:lnTo>
                  <a:pt x="19" y="98"/>
                </a:lnTo>
                <a:lnTo>
                  <a:pt x="12" y="91"/>
                </a:lnTo>
                <a:lnTo>
                  <a:pt x="15" y="79"/>
                </a:lnTo>
                <a:lnTo>
                  <a:pt x="22" y="64"/>
                </a:lnTo>
                <a:lnTo>
                  <a:pt x="29" y="54"/>
                </a:lnTo>
                <a:lnTo>
                  <a:pt x="32" y="50"/>
                </a:lnTo>
                <a:lnTo>
                  <a:pt x="0" y="25"/>
                </a:lnTo>
                <a:lnTo>
                  <a:pt x="0" y="25"/>
                </a:lnTo>
                <a:lnTo>
                  <a:pt x="1" y="21"/>
                </a:lnTo>
                <a:lnTo>
                  <a:pt x="6" y="16"/>
                </a:lnTo>
                <a:lnTo>
                  <a:pt x="16" y="7"/>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3" name="Freeform 20"/>
          <p:cNvSpPr>
            <a:spLocks/>
          </p:cNvSpPr>
          <p:nvPr/>
        </p:nvSpPr>
        <p:spPr bwMode="auto">
          <a:xfrm>
            <a:off x="6078975" y="2644775"/>
            <a:ext cx="228600" cy="165100"/>
          </a:xfrm>
          <a:custGeom>
            <a:avLst/>
            <a:gdLst>
              <a:gd name="T0" fmla="*/ 48 w 123"/>
              <a:gd name="T1" fmla="*/ 23 h 77"/>
              <a:gd name="T2" fmla="*/ 49 w 123"/>
              <a:gd name="T3" fmla="*/ 32 h 77"/>
              <a:gd name="T4" fmla="*/ 55 w 123"/>
              <a:gd name="T5" fmla="*/ 34 h 77"/>
              <a:gd name="T6" fmla="*/ 64 w 123"/>
              <a:gd name="T7" fmla="*/ 30 h 77"/>
              <a:gd name="T8" fmla="*/ 74 w 123"/>
              <a:gd name="T9" fmla="*/ 23 h 77"/>
              <a:gd name="T10" fmla="*/ 84 w 123"/>
              <a:gd name="T11" fmla="*/ 16 h 77"/>
              <a:gd name="T12" fmla="*/ 95 w 123"/>
              <a:gd name="T13" fmla="*/ 7 h 77"/>
              <a:gd name="T14" fmla="*/ 104 w 123"/>
              <a:gd name="T15" fmla="*/ 4 h 77"/>
              <a:gd name="T16" fmla="*/ 111 w 123"/>
              <a:gd name="T17" fmla="*/ 4 h 77"/>
              <a:gd name="T18" fmla="*/ 120 w 123"/>
              <a:gd name="T19" fmla="*/ 16 h 77"/>
              <a:gd name="T20" fmla="*/ 123 w 123"/>
              <a:gd name="T21" fmla="*/ 34 h 77"/>
              <a:gd name="T22" fmla="*/ 123 w 123"/>
              <a:gd name="T23" fmla="*/ 48 h 77"/>
              <a:gd name="T24" fmla="*/ 123 w 123"/>
              <a:gd name="T25" fmla="*/ 55 h 77"/>
              <a:gd name="T26" fmla="*/ 120 w 123"/>
              <a:gd name="T27" fmla="*/ 59 h 77"/>
              <a:gd name="T28" fmla="*/ 113 w 123"/>
              <a:gd name="T29" fmla="*/ 64 h 77"/>
              <a:gd name="T30" fmla="*/ 99 w 123"/>
              <a:gd name="T31" fmla="*/ 72 h 77"/>
              <a:gd name="T32" fmla="*/ 84 w 123"/>
              <a:gd name="T33" fmla="*/ 75 h 77"/>
              <a:gd name="T34" fmla="*/ 75 w 123"/>
              <a:gd name="T35" fmla="*/ 75 h 77"/>
              <a:gd name="T36" fmla="*/ 66 w 123"/>
              <a:gd name="T37" fmla="*/ 75 h 77"/>
              <a:gd name="T38" fmla="*/ 57 w 123"/>
              <a:gd name="T39" fmla="*/ 77 h 77"/>
              <a:gd name="T40" fmla="*/ 48 w 123"/>
              <a:gd name="T41" fmla="*/ 75 h 77"/>
              <a:gd name="T42" fmla="*/ 40 w 123"/>
              <a:gd name="T43" fmla="*/ 75 h 77"/>
              <a:gd name="T44" fmla="*/ 34 w 123"/>
              <a:gd name="T45" fmla="*/ 73 h 77"/>
              <a:gd name="T46" fmla="*/ 31 w 123"/>
              <a:gd name="T47" fmla="*/ 72 h 77"/>
              <a:gd name="T48" fmla="*/ 28 w 123"/>
              <a:gd name="T49" fmla="*/ 66 h 77"/>
              <a:gd name="T50" fmla="*/ 22 w 123"/>
              <a:gd name="T51" fmla="*/ 57 h 77"/>
              <a:gd name="T52" fmla="*/ 12 w 123"/>
              <a:gd name="T53" fmla="*/ 48 h 77"/>
              <a:gd name="T54" fmla="*/ 4 w 123"/>
              <a:gd name="T55" fmla="*/ 45 h 77"/>
              <a:gd name="T56" fmla="*/ 0 w 123"/>
              <a:gd name="T57" fmla="*/ 43 h 77"/>
              <a:gd name="T58" fmla="*/ 0 w 123"/>
              <a:gd name="T59" fmla="*/ 38 h 77"/>
              <a:gd name="T60" fmla="*/ 1 w 123"/>
              <a:gd name="T61" fmla="*/ 23 h 77"/>
              <a:gd name="T62" fmla="*/ 7 w 123"/>
              <a:gd name="T63" fmla="*/ 9 h 77"/>
              <a:gd name="T64" fmla="*/ 16 w 123"/>
              <a:gd name="T65" fmla="*/ 0 h 77"/>
              <a:gd name="T66" fmla="*/ 28 w 123"/>
              <a:gd name="T67" fmla="*/ 0 h 77"/>
              <a:gd name="T68" fmla="*/ 37 w 123"/>
              <a:gd name="T69" fmla="*/ 4 h 77"/>
              <a:gd name="T70" fmla="*/ 45 w 123"/>
              <a:gd name="T71" fmla="*/ 12 h 77"/>
              <a:gd name="T72" fmla="*/ 48 w 123"/>
              <a:gd name="T73"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77">
                <a:moveTo>
                  <a:pt x="48" y="23"/>
                </a:moveTo>
                <a:lnTo>
                  <a:pt x="49" y="32"/>
                </a:lnTo>
                <a:lnTo>
                  <a:pt x="55" y="34"/>
                </a:lnTo>
                <a:lnTo>
                  <a:pt x="64" y="30"/>
                </a:lnTo>
                <a:lnTo>
                  <a:pt x="74" y="23"/>
                </a:lnTo>
                <a:lnTo>
                  <a:pt x="84" y="16"/>
                </a:lnTo>
                <a:lnTo>
                  <a:pt x="95" y="7"/>
                </a:lnTo>
                <a:lnTo>
                  <a:pt x="104" y="4"/>
                </a:lnTo>
                <a:lnTo>
                  <a:pt x="111" y="4"/>
                </a:lnTo>
                <a:lnTo>
                  <a:pt x="120" y="16"/>
                </a:lnTo>
                <a:lnTo>
                  <a:pt x="123" y="34"/>
                </a:lnTo>
                <a:lnTo>
                  <a:pt x="123" y="48"/>
                </a:lnTo>
                <a:lnTo>
                  <a:pt x="123" y="55"/>
                </a:lnTo>
                <a:lnTo>
                  <a:pt x="120" y="59"/>
                </a:lnTo>
                <a:lnTo>
                  <a:pt x="113" y="64"/>
                </a:lnTo>
                <a:lnTo>
                  <a:pt x="99" y="72"/>
                </a:lnTo>
                <a:lnTo>
                  <a:pt x="84" y="75"/>
                </a:lnTo>
                <a:lnTo>
                  <a:pt x="75" y="75"/>
                </a:lnTo>
                <a:lnTo>
                  <a:pt x="66" y="75"/>
                </a:lnTo>
                <a:lnTo>
                  <a:pt x="57" y="77"/>
                </a:lnTo>
                <a:lnTo>
                  <a:pt x="48" y="75"/>
                </a:lnTo>
                <a:lnTo>
                  <a:pt x="40" y="75"/>
                </a:lnTo>
                <a:lnTo>
                  <a:pt x="34" y="73"/>
                </a:lnTo>
                <a:lnTo>
                  <a:pt x="31" y="72"/>
                </a:lnTo>
                <a:lnTo>
                  <a:pt x="28" y="66"/>
                </a:lnTo>
                <a:lnTo>
                  <a:pt x="22" y="57"/>
                </a:lnTo>
                <a:lnTo>
                  <a:pt x="12" y="48"/>
                </a:lnTo>
                <a:lnTo>
                  <a:pt x="4" y="45"/>
                </a:lnTo>
                <a:lnTo>
                  <a:pt x="0" y="43"/>
                </a:lnTo>
                <a:lnTo>
                  <a:pt x="0" y="38"/>
                </a:lnTo>
                <a:lnTo>
                  <a:pt x="1" y="23"/>
                </a:lnTo>
                <a:lnTo>
                  <a:pt x="7" y="9"/>
                </a:lnTo>
                <a:lnTo>
                  <a:pt x="16" y="0"/>
                </a:lnTo>
                <a:lnTo>
                  <a:pt x="28" y="0"/>
                </a:lnTo>
                <a:lnTo>
                  <a:pt x="37" y="4"/>
                </a:lnTo>
                <a:lnTo>
                  <a:pt x="45" y="12"/>
                </a:lnTo>
                <a:lnTo>
                  <a:pt x="48" y="23"/>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4" name="Freeform 21"/>
          <p:cNvSpPr>
            <a:spLocks/>
          </p:cNvSpPr>
          <p:nvPr/>
        </p:nvSpPr>
        <p:spPr bwMode="auto">
          <a:xfrm>
            <a:off x="5009000" y="4343400"/>
            <a:ext cx="212725" cy="147638"/>
          </a:xfrm>
          <a:custGeom>
            <a:avLst/>
            <a:gdLst>
              <a:gd name="T0" fmla="*/ 0 w 115"/>
              <a:gd name="T1" fmla="*/ 8 h 68"/>
              <a:gd name="T2" fmla="*/ 5 w 115"/>
              <a:gd name="T3" fmla="*/ 0 h 68"/>
              <a:gd name="T4" fmla="*/ 12 w 115"/>
              <a:gd name="T5" fmla="*/ 0 h 68"/>
              <a:gd name="T6" fmla="*/ 24 w 115"/>
              <a:gd name="T7" fmla="*/ 4 h 68"/>
              <a:gd name="T8" fmla="*/ 36 w 115"/>
              <a:gd name="T9" fmla="*/ 11 h 68"/>
              <a:gd name="T10" fmla="*/ 50 w 115"/>
              <a:gd name="T11" fmla="*/ 18 h 68"/>
              <a:gd name="T12" fmla="*/ 64 w 115"/>
              <a:gd name="T13" fmla="*/ 27 h 68"/>
              <a:gd name="T14" fmla="*/ 76 w 115"/>
              <a:gd name="T15" fmla="*/ 36 h 68"/>
              <a:gd name="T16" fmla="*/ 85 w 115"/>
              <a:gd name="T17" fmla="*/ 42 h 68"/>
              <a:gd name="T18" fmla="*/ 100 w 115"/>
              <a:gd name="T19" fmla="*/ 49 h 68"/>
              <a:gd name="T20" fmla="*/ 112 w 115"/>
              <a:gd name="T21" fmla="*/ 58 h 68"/>
              <a:gd name="T22" fmla="*/ 115 w 115"/>
              <a:gd name="T23" fmla="*/ 65 h 68"/>
              <a:gd name="T24" fmla="*/ 107 w 115"/>
              <a:gd name="T25" fmla="*/ 68 h 68"/>
              <a:gd name="T26" fmla="*/ 100 w 115"/>
              <a:gd name="T27" fmla="*/ 68 h 68"/>
              <a:gd name="T28" fmla="*/ 91 w 115"/>
              <a:gd name="T29" fmla="*/ 67 h 68"/>
              <a:gd name="T30" fmla="*/ 83 w 115"/>
              <a:gd name="T31" fmla="*/ 65 h 68"/>
              <a:gd name="T32" fmla="*/ 74 w 115"/>
              <a:gd name="T33" fmla="*/ 63 h 68"/>
              <a:gd name="T34" fmla="*/ 67 w 115"/>
              <a:gd name="T35" fmla="*/ 63 h 68"/>
              <a:gd name="T36" fmla="*/ 61 w 115"/>
              <a:gd name="T37" fmla="*/ 61 h 68"/>
              <a:gd name="T38" fmla="*/ 58 w 115"/>
              <a:gd name="T39" fmla="*/ 59 h 68"/>
              <a:gd name="T40" fmla="*/ 56 w 115"/>
              <a:gd name="T41" fmla="*/ 59 h 68"/>
              <a:gd name="T42" fmla="*/ 53 w 115"/>
              <a:gd name="T43" fmla="*/ 58 h 68"/>
              <a:gd name="T44" fmla="*/ 47 w 115"/>
              <a:gd name="T45" fmla="*/ 54 h 68"/>
              <a:gd name="T46" fmla="*/ 38 w 115"/>
              <a:gd name="T47" fmla="*/ 49 h 68"/>
              <a:gd name="T48" fmla="*/ 27 w 115"/>
              <a:gd name="T49" fmla="*/ 42 h 68"/>
              <a:gd name="T50" fmla="*/ 17 w 115"/>
              <a:gd name="T51" fmla="*/ 33 h 68"/>
              <a:gd name="T52" fmla="*/ 8 w 115"/>
              <a:gd name="T53" fmla="*/ 24 h 68"/>
              <a:gd name="T54" fmla="*/ 2 w 115"/>
              <a:gd name="T55" fmla="*/ 15 h 68"/>
              <a:gd name="T56" fmla="*/ 0 w 115"/>
              <a:gd name="T57" fmla="*/ 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68">
                <a:moveTo>
                  <a:pt x="0" y="8"/>
                </a:moveTo>
                <a:lnTo>
                  <a:pt x="5" y="0"/>
                </a:lnTo>
                <a:lnTo>
                  <a:pt x="12" y="0"/>
                </a:lnTo>
                <a:lnTo>
                  <a:pt x="24" y="4"/>
                </a:lnTo>
                <a:lnTo>
                  <a:pt x="36" y="11"/>
                </a:lnTo>
                <a:lnTo>
                  <a:pt x="50" y="18"/>
                </a:lnTo>
                <a:lnTo>
                  <a:pt x="64" y="27"/>
                </a:lnTo>
                <a:lnTo>
                  <a:pt x="76" y="36"/>
                </a:lnTo>
                <a:lnTo>
                  <a:pt x="85" y="42"/>
                </a:lnTo>
                <a:lnTo>
                  <a:pt x="100" y="49"/>
                </a:lnTo>
                <a:lnTo>
                  <a:pt x="112" y="58"/>
                </a:lnTo>
                <a:lnTo>
                  <a:pt x="115" y="65"/>
                </a:lnTo>
                <a:lnTo>
                  <a:pt x="107" y="68"/>
                </a:lnTo>
                <a:lnTo>
                  <a:pt x="100" y="68"/>
                </a:lnTo>
                <a:lnTo>
                  <a:pt x="91" y="67"/>
                </a:lnTo>
                <a:lnTo>
                  <a:pt x="83" y="65"/>
                </a:lnTo>
                <a:lnTo>
                  <a:pt x="74" y="63"/>
                </a:lnTo>
                <a:lnTo>
                  <a:pt x="67" y="63"/>
                </a:lnTo>
                <a:lnTo>
                  <a:pt x="61" y="61"/>
                </a:lnTo>
                <a:lnTo>
                  <a:pt x="58" y="59"/>
                </a:lnTo>
                <a:lnTo>
                  <a:pt x="56" y="59"/>
                </a:lnTo>
                <a:lnTo>
                  <a:pt x="53" y="58"/>
                </a:lnTo>
                <a:lnTo>
                  <a:pt x="47" y="54"/>
                </a:lnTo>
                <a:lnTo>
                  <a:pt x="38" y="49"/>
                </a:lnTo>
                <a:lnTo>
                  <a:pt x="27" y="42"/>
                </a:lnTo>
                <a:lnTo>
                  <a:pt x="17" y="33"/>
                </a:lnTo>
                <a:lnTo>
                  <a:pt x="8" y="24"/>
                </a:lnTo>
                <a:lnTo>
                  <a:pt x="2" y="15"/>
                </a:lnTo>
                <a:lnTo>
                  <a:pt x="0" y="8"/>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grpSp>
        <p:nvGrpSpPr>
          <p:cNvPr id="175" name="Group 22"/>
          <p:cNvGrpSpPr>
            <a:grpSpLocks/>
          </p:cNvGrpSpPr>
          <p:nvPr/>
        </p:nvGrpSpPr>
        <p:grpSpPr bwMode="auto">
          <a:xfrm>
            <a:off x="59175" y="1974850"/>
            <a:ext cx="2563813" cy="4227513"/>
            <a:chOff x="-6" y="955"/>
            <a:chExt cx="1383" cy="1963"/>
          </a:xfrm>
        </p:grpSpPr>
        <p:sp>
          <p:nvSpPr>
            <p:cNvPr id="176" name="Freeform 23"/>
            <p:cNvSpPr>
              <a:spLocks/>
            </p:cNvSpPr>
            <p:nvPr/>
          </p:nvSpPr>
          <p:spPr bwMode="auto">
            <a:xfrm>
              <a:off x="-6" y="1572"/>
              <a:ext cx="886" cy="634"/>
            </a:xfrm>
            <a:custGeom>
              <a:avLst/>
              <a:gdLst>
                <a:gd name="T0" fmla="*/ 57 w 886"/>
                <a:gd name="T1" fmla="*/ 350 h 634"/>
                <a:gd name="T2" fmla="*/ 101 w 886"/>
                <a:gd name="T3" fmla="*/ 372 h 634"/>
                <a:gd name="T4" fmla="*/ 127 w 886"/>
                <a:gd name="T5" fmla="*/ 397 h 634"/>
                <a:gd name="T6" fmla="*/ 155 w 886"/>
                <a:gd name="T7" fmla="*/ 415 h 634"/>
                <a:gd name="T8" fmla="*/ 168 w 886"/>
                <a:gd name="T9" fmla="*/ 438 h 634"/>
                <a:gd name="T10" fmla="*/ 179 w 886"/>
                <a:gd name="T11" fmla="*/ 501 h 634"/>
                <a:gd name="T12" fmla="*/ 205 w 886"/>
                <a:gd name="T13" fmla="*/ 553 h 634"/>
                <a:gd name="T14" fmla="*/ 237 w 886"/>
                <a:gd name="T15" fmla="*/ 595 h 634"/>
                <a:gd name="T16" fmla="*/ 251 w 886"/>
                <a:gd name="T17" fmla="*/ 562 h 634"/>
                <a:gd name="T18" fmla="*/ 269 w 886"/>
                <a:gd name="T19" fmla="*/ 472 h 634"/>
                <a:gd name="T20" fmla="*/ 307 w 886"/>
                <a:gd name="T21" fmla="*/ 435 h 634"/>
                <a:gd name="T22" fmla="*/ 333 w 886"/>
                <a:gd name="T23" fmla="*/ 417 h 634"/>
                <a:gd name="T24" fmla="*/ 351 w 886"/>
                <a:gd name="T25" fmla="*/ 406 h 634"/>
                <a:gd name="T26" fmla="*/ 388 w 886"/>
                <a:gd name="T27" fmla="*/ 375 h 634"/>
                <a:gd name="T28" fmla="*/ 389 w 886"/>
                <a:gd name="T29" fmla="*/ 444 h 634"/>
                <a:gd name="T30" fmla="*/ 418 w 886"/>
                <a:gd name="T31" fmla="*/ 505 h 634"/>
                <a:gd name="T32" fmla="*/ 438 w 886"/>
                <a:gd name="T33" fmla="*/ 564 h 634"/>
                <a:gd name="T34" fmla="*/ 446 w 886"/>
                <a:gd name="T35" fmla="*/ 618 h 634"/>
                <a:gd name="T36" fmla="*/ 476 w 886"/>
                <a:gd name="T37" fmla="*/ 609 h 634"/>
                <a:gd name="T38" fmla="*/ 502 w 886"/>
                <a:gd name="T39" fmla="*/ 634 h 634"/>
                <a:gd name="T40" fmla="*/ 490 w 886"/>
                <a:gd name="T41" fmla="*/ 582 h 634"/>
                <a:gd name="T42" fmla="*/ 504 w 886"/>
                <a:gd name="T43" fmla="*/ 550 h 634"/>
                <a:gd name="T44" fmla="*/ 533 w 886"/>
                <a:gd name="T45" fmla="*/ 546 h 634"/>
                <a:gd name="T46" fmla="*/ 566 w 886"/>
                <a:gd name="T47" fmla="*/ 517 h 634"/>
                <a:gd name="T48" fmla="*/ 557 w 886"/>
                <a:gd name="T49" fmla="*/ 485 h 634"/>
                <a:gd name="T50" fmla="*/ 542 w 886"/>
                <a:gd name="T51" fmla="*/ 454 h 634"/>
                <a:gd name="T52" fmla="*/ 539 w 886"/>
                <a:gd name="T53" fmla="*/ 431 h 634"/>
                <a:gd name="T54" fmla="*/ 568 w 886"/>
                <a:gd name="T55" fmla="*/ 411 h 634"/>
                <a:gd name="T56" fmla="*/ 604 w 886"/>
                <a:gd name="T57" fmla="*/ 393 h 634"/>
                <a:gd name="T58" fmla="*/ 632 w 886"/>
                <a:gd name="T59" fmla="*/ 377 h 634"/>
                <a:gd name="T60" fmla="*/ 656 w 886"/>
                <a:gd name="T61" fmla="*/ 355 h 634"/>
                <a:gd name="T62" fmla="*/ 681 w 886"/>
                <a:gd name="T63" fmla="*/ 332 h 634"/>
                <a:gd name="T64" fmla="*/ 697 w 886"/>
                <a:gd name="T65" fmla="*/ 271 h 634"/>
                <a:gd name="T66" fmla="*/ 688 w 886"/>
                <a:gd name="T67" fmla="*/ 217 h 634"/>
                <a:gd name="T68" fmla="*/ 708 w 886"/>
                <a:gd name="T69" fmla="*/ 176 h 634"/>
                <a:gd name="T70" fmla="*/ 728 w 886"/>
                <a:gd name="T71" fmla="*/ 147 h 634"/>
                <a:gd name="T72" fmla="*/ 746 w 886"/>
                <a:gd name="T73" fmla="*/ 143 h 634"/>
                <a:gd name="T74" fmla="*/ 757 w 886"/>
                <a:gd name="T75" fmla="*/ 206 h 634"/>
                <a:gd name="T76" fmla="*/ 775 w 886"/>
                <a:gd name="T77" fmla="*/ 219 h 634"/>
                <a:gd name="T78" fmla="*/ 798 w 886"/>
                <a:gd name="T79" fmla="*/ 152 h 634"/>
                <a:gd name="T80" fmla="*/ 832 w 886"/>
                <a:gd name="T81" fmla="*/ 89 h 634"/>
                <a:gd name="T82" fmla="*/ 862 w 886"/>
                <a:gd name="T83" fmla="*/ 46 h 634"/>
                <a:gd name="T84" fmla="*/ 883 w 886"/>
                <a:gd name="T85" fmla="*/ 12 h 634"/>
                <a:gd name="T86" fmla="*/ 886 w 886"/>
                <a:gd name="T87" fmla="*/ 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6" h="634">
                  <a:moveTo>
                    <a:pt x="6" y="0"/>
                  </a:moveTo>
                  <a:lnTo>
                    <a:pt x="0" y="342"/>
                  </a:lnTo>
                  <a:lnTo>
                    <a:pt x="57" y="350"/>
                  </a:lnTo>
                  <a:lnTo>
                    <a:pt x="72" y="357"/>
                  </a:lnTo>
                  <a:lnTo>
                    <a:pt x="87" y="364"/>
                  </a:lnTo>
                  <a:lnTo>
                    <a:pt x="101" y="372"/>
                  </a:lnTo>
                  <a:lnTo>
                    <a:pt x="110" y="381"/>
                  </a:lnTo>
                  <a:lnTo>
                    <a:pt x="118" y="390"/>
                  </a:lnTo>
                  <a:lnTo>
                    <a:pt x="127" y="397"/>
                  </a:lnTo>
                  <a:lnTo>
                    <a:pt x="136" y="404"/>
                  </a:lnTo>
                  <a:lnTo>
                    <a:pt x="145" y="409"/>
                  </a:lnTo>
                  <a:lnTo>
                    <a:pt x="155" y="415"/>
                  </a:lnTo>
                  <a:lnTo>
                    <a:pt x="161" y="422"/>
                  </a:lnTo>
                  <a:lnTo>
                    <a:pt x="165" y="429"/>
                  </a:lnTo>
                  <a:lnTo>
                    <a:pt x="168" y="438"/>
                  </a:lnTo>
                  <a:lnTo>
                    <a:pt x="171" y="460"/>
                  </a:lnTo>
                  <a:lnTo>
                    <a:pt x="174" y="480"/>
                  </a:lnTo>
                  <a:lnTo>
                    <a:pt x="179" y="501"/>
                  </a:lnTo>
                  <a:lnTo>
                    <a:pt x="187" y="517"/>
                  </a:lnTo>
                  <a:lnTo>
                    <a:pt x="196" y="534"/>
                  </a:lnTo>
                  <a:lnTo>
                    <a:pt x="205" y="553"/>
                  </a:lnTo>
                  <a:lnTo>
                    <a:pt x="216" y="573"/>
                  </a:lnTo>
                  <a:lnTo>
                    <a:pt x="226" y="588"/>
                  </a:lnTo>
                  <a:lnTo>
                    <a:pt x="237" y="595"/>
                  </a:lnTo>
                  <a:lnTo>
                    <a:pt x="245" y="597"/>
                  </a:lnTo>
                  <a:lnTo>
                    <a:pt x="249" y="588"/>
                  </a:lnTo>
                  <a:lnTo>
                    <a:pt x="251" y="562"/>
                  </a:lnTo>
                  <a:lnTo>
                    <a:pt x="252" y="530"/>
                  </a:lnTo>
                  <a:lnTo>
                    <a:pt x="258" y="498"/>
                  </a:lnTo>
                  <a:lnTo>
                    <a:pt x="269" y="472"/>
                  </a:lnTo>
                  <a:lnTo>
                    <a:pt x="287" y="451"/>
                  </a:lnTo>
                  <a:lnTo>
                    <a:pt x="298" y="442"/>
                  </a:lnTo>
                  <a:lnTo>
                    <a:pt x="307" y="435"/>
                  </a:lnTo>
                  <a:lnTo>
                    <a:pt x="316" y="427"/>
                  </a:lnTo>
                  <a:lnTo>
                    <a:pt x="325" y="422"/>
                  </a:lnTo>
                  <a:lnTo>
                    <a:pt x="333" y="417"/>
                  </a:lnTo>
                  <a:lnTo>
                    <a:pt x="341" y="413"/>
                  </a:lnTo>
                  <a:lnTo>
                    <a:pt x="347" y="409"/>
                  </a:lnTo>
                  <a:lnTo>
                    <a:pt x="351" y="406"/>
                  </a:lnTo>
                  <a:lnTo>
                    <a:pt x="363" y="395"/>
                  </a:lnTo>
                  <a:lnTo>
                    <a:pt x="377" y="381"/>
                  </a:lnTo>
                  <a:lnTo>
                    <a:pt x="388" y="375"/>
                  </a:lnTo>
                  <a:lnTo>
                    <a:pt x="391" y="393"/>
                  </a:lnTo>
                  <a:lnTo>
                    <a:pt x="389" y="422"/>
                  </a:lnTo>
                  <a:lnTo>
                    <a:pt x="389" y="444"/>
                  </a:lnTo>
                  <a:lnTo>
                    <a:pt x="394" y="463"/>
                  </a:lnTo>
                  <a:lnTo>
                    <a:pt x="406" y="483"/>
                  </a:lnTo>
                  <a:lnTo>
                    <a:pt x="418" y="505"/>
                  </a:lnTo>
                  <a:lnTo>
                    <a:pt x="427" y="526"/>
                  </a:lnTo>
                  <a:lnTo>
                    <a:pt x="434" y="548"/>
                  </a:lnTo>
                  <a:lnTo>
                    <a:pt x="438" y="564"/>
                  </a:lnTo>
                  <a:lnTo>
                    <a:pt x="441" y="582"/>
                  </a:lnTo>
                  <a:lnTo>
                    <a:pt x="443" y="602"/>
                  </a:lnTo>
                  <a:lnTo>
                    <a:pt x="446" y="618"/>
                  </a:lnTo>
                  <a:lnTo>
                    <a:pt x="446" y="625"/>
                  </a:lnTo>
                  <a:lnTo>
                    <a:pt x="473" y="602"/>
                  </a:lnTo>
                  <a:lnTo>
                    <a:pt x="476" y="609"/>
                  </a:lnTo>
                  <a:lnTo>
                    <a:pt x="484" y="622"/>
                  </a:lnTo>
                  <a:lnTo>
                    <a:pt x="493" y="634"/>
                  </a:lnTo>
                  <a:lnTo>
                    <a:pt x="502" y="634"/>
                  </a:lnTo>
                  <a:lnTo>
                    <a:pt x="504" y="622"/>
                  </a:lnTo>
                  <a:lnTo>
                    <a:pt x="498" y="602"/>
                  </a:lnTo>
                  <a:lnTo>
                    <a:pt x="490" y="582"/>
                  </a:lnTo>
                  <a:lnTo>
                    <a:pt x="490" y="564"/>
                  </a:lnTo>
                  <a:lnTo>
                    <a:pt x="496" y="553"/>
                  </a:lnTo>
                  <a:lnTo>
                    <a:pt x="504" y="550"/>
                  </a:lnTo>
                  <a:lnTo>
                    <a:pt x="513" y="550"/>
                  </a:lnTo>
                  <a:lnTo>
                    <a:pt x="522" y="550"/>
                  </a:lnTo>
                  <a:lnTo>
                    <a:pt x="533" y="546"/>
                  </a:lnTo>
                  <a:lnTo>
                    <a:pt x="545" y="539"/>
                  </a:lnTo>
                  <a:lnTo>
                    <a:pt x="556" y="528"/>
                  </a:lnTo>
                  <a:lnTo>
                    <a:pt x="566" y="517"/>
                  </a:lnTo>
                  <a:lnTo>
                    <a:pt x="569" y="507"/>
                  </a:lnTo>
                  <a:lnTo>
                    <a:pt x="565" y="496"/>
                  </a:lnTo>
                  <a:lnTo>
                    <a:pt x="557" y="485"/>
                  </a:lnTo>
                  <a:lnTo>
                    <a:pt x="554" y="474"/>
                  </a:lnTo>
                  <a:lnTo>
                    <a:pt x="549" y="463"/>
                  </a:lnTo>
                  <a:lnTo>
                    <a:pt x="542" y="454"/>
                  </a:lnTo>
                  <a:lnTo>
                    <a:pt x="534" y="447"/>
                  </a:lnTo>
                  <a:lnTo>
                    <a:pt x="534" y="436"/>
                  </a:lnTo>
                  <a:lnTo>
                    <a:pt x="539" y="431"/>
                  </a:lnTo>
                  <a:lnTo>
                    <a:pt x="546" y="424"/>
                  </a:lnTo>
                  <a:lnTo>
                    <a:pt x="557" y="418"/>
                  </a:lnTo>
                  <a:lnTo>
                    <a:pt x="568" y="411"/>
                  </a:lnTo>
                  <a:lnTo>
                    <a:pt x="581" y="404"/>
                  </a:lnTo>
                  <a:lnTo>
                    <a:pt x="594" y="399"/>
                  </a:lnTo>
                  <a:lnTo>
                    <a:pt x="604" y="393"/>
                  </a:lnTo>
                  <a:lnTo>
                    <a:pt x="615" y="388"/>
                  </a:lnTo>
                  <a:lnTo>
                    <a:pt x="623" y="384"/>
                  </a:lnTo>
                  <a:lnTo>
                    <a:pt x="632" y="377"/>
                  </a:lnTo>
                  <a:lnTo>
                    <a:pt x="639" y="372"/>
                  </a:lnTo>
                  <a:lnTo>
                    <a:pt x="649" y="363"/>
                  </a:lnTo>
                  <a:lnTo>
                    <a:pt x="656" y="355"/>
                  </a:lnTo>
                  <a:lnTo>
                    <a:pt x="665" y="347"/>
                  </a:lnTo>
                  <a:lnTo>
                    <a:pt x="673" y="339"/>
                  </a:lnTo>
                  <a:lnTo>
                    <a:pt x="681" y="332"/>
                  </a:lnTo>
                  <a:lnTo>
                    <a:pt x="693" y="314"/>
                  </a:lnTo>
                  <a:lnTo>
                    <a:pt x="699" y="293"/>
                  </a:lnTo>
                  <a:lnTo>
                    <a:pt x="697" y="271"/>
                  </a:lnTo>
                  <a:lnTo>
                    <a:pt x="693" y="251"/>
                  </a:lnTo>
                  <a:lnTo>
                    <a:pt x="688" y="235"/>
                  </a:lnTo>
                  <a:lnTo>
                    <a:pt x="688" y="217"/>
                  </a:lnTo>
                  <a:lnTo>
                    <a:pt x="693" y="201"/>
                  </a:lnTo>
                  <a:lnTo>
                    <a:pt x="702" y="185"/>
                  </a:lnTo>
                  <a:lnTo>
                    <a:pt x="708" y="176"/>
                  </a:lnTo>
                  <a:lnTo>
                    <a:pt x="714" y="165"/>
                  </a:lnTo>
                  <a:lnTo>
                    <a:pt x="722" y="156"/>
                  </a:lnTo>
                  <a:lnTo>
                    <a:pt x="728" y="147"/>
                  </a:lnTo>
                  <a:lnTo>
                    <a:pt x="735" y="141"/>
                  </a:lnTo>
                  <a:lnTo>
                    <a:pt x="740" y="140"/>
                  </a:lnTo>
                  <a:lnTo>
                    <a:pt x="746" y="143"/>
                  </a:lnTo>
                  <a:lnTo>
                    <a:pt x="749" y="152"/>
                  </a:lnTo>
                  <a:lnTo>
                    <a:pt x="754" y="179"/>
                  </a:lnTo>
                  <a:lnTo>
                    <a:pt x="757" y="206"/>
                  </a:lnTo>
                  <a:lnTo>
                    <a:pt x="758" y="228"/>
                  </a:lnTo>
                  <a:lnTo>
                    <a:pt x="758" y="237"/>
                  </a:lnTo>
                  <a:lnTo>
                    <a:pt x="775" y="219"/>
                  </a:lnTo>
                  <a:lnTo>
                    <a:pt x="786" y="194"/>
                  </a:lnTo>
                  <a:lnTo>
                    <a:pt x="792" y="168"/>
                  </a:lnTo>
                  <a:lnTo>
                    <a:pt x="798" y="152"/>
                  </a:lnTo>
                  <a:lnTo>
                    <a:pt x="807" y="136"/>
                  </a:lnTo>
                  <a:lnTo>
                    <a:pt x="818" y="113"/>
                  </a:lnTo>
                  <a:lnTo>
                    <a:pt x="832" y="89"/>
                  </a:lnTo>
                  <a:lnTo>
                    <a:pt x="842" y="75"/>
                  </a:lnTo>
                  <a:lnTo>
                    <a:pt x="851" y="64"/>
                  </a:lnTo>
                  <a:lnTo>
                    <a:pt x="862" y="46"/>
                  </a:lnTo>
                  <a:lnTo>
                    <a:pt x="873" y="28"/>
                  </a:lnTo>
                  <a:lnTo>
                    <a:pt x="882" y="14"/>
                  </a:lnTo>
                  <a:lnTo>
                    <a:pt x="883" y="12"/>
                  </a:lnTo>
                  <a:lnTo>
                    <a:pt x="885" y="10"/>
                  </a:lnTo>
                  <a:lnTo>
                    <a:pt x="885" y="8"/>
                  </a:lnTo>
                  <a:lnTo>
                    <a:pt x="886" y="6"/>
                  </a:lnTo>
                </a:path>
              </a:pathLst>
            </a:custGeom>
            <a:solidFill>
              <a:srgbClr val="C0504D"/>
            </a:solidFill>
            <a:ln w="9525">
              <a:solidFill>
                <a:srgbClr val="0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7" name="Freeform 24"/>
            <p:cNvSpPr>
              <a:spLocks/>
            </p:cNvSpPr>
            <p:nvPr/>
          </p:nvSpPr>
          <p:spPr bwMode="auto">
            <a:xfrm>
              <a:off x="0" y="955"/>
              <a:ext cx="1377" cy="629"/>
            </a:xfrm>
            <a:custGeom>
              <a:avLst/>
              <a:gdLst>
                <a:gd name="T0" fmla="*/ 881 w 1377"/>
                <a:gd name="T1" fmla="*/ 561 h 629"/>
                <a:gd name="T2" fmla="*/ 874 w 1377"/>
                <a:gd name="T3" fmla="*/ 500 h 629"/>
                <a:gd name="T4" fmla="*/ 846 w 1377"/>
                <a:gd name="T5" fmla="*/ 466 h 629"/>
                <a:gd name="T6" fmla="*/ 892 w 1377"/>
                <a:gd name="T7" fmla="*/ 419 h 629"/>
                <a:gd name="T8" fmla="*/ 933 w 1377"/>
                <a:gd name="T9" fmla="*/ 397 h 629"/>
                <a:gd name="T10" fmla="*/ 956 w 1377"/>
                <a:gd name="T11" fmla="*/ 428 h 629"/>
                <a:gd name="T12" fmla="*/ 1002 w 1377"/>
                <a:gd name="T13" fmla="*/ 406 h 629"/>
                <a:gd name="T14" fmla="*/ 1022 w 1377"/>
                <a:gd name="T15" fmla="*/ 437 h 629"/>
                <a:gd name="T16" fmla="*/ 1054 w 1377"/>
                <a:gd name="T17" fmla="*/ 397 h 629"/>
                <a:gd name="T18" fmla="*/ 1086 w 1377"/>
                <a:gd name="T19" fmla="*/ 370 h 629"/>
                <a:gd name="T20" fmla="*/ 1093 w 1377"/>
                <a:gd name="T21" fmla="*/ 406 h 629"/>
                <a:gd name="T22" fmla="*/ 1063 w 1377"/>
                <a:gd name="T23" fmla="*/ 439 h 629"/>
                <a:gd name="T24" fmla="*/ 1038 w 1377"/>
                <a:gd name="T25" fmla="*/ 464 h 629"/>
                <a:gd name="T26" fmla="*/ 1051 w 1377"/>
                <a:gd name="T27" fmla="*/ 543 h 629"/>
                <a:gd name="T28" fmla="*/ 1081 w 1377"/>
                <a:gd name="T29" fmla="*/ 545 h 629"/>
                <a:gd name="T30" fmla="*/ 1112 w 1377"/>
                <a:gd name="T31" fmla="*/ 511 h 629"/>
                <a:gd name="T32" fmla="*/ 1134 w 1377"/>
                <a:gd name="T33" fmla="*/ 457 h 629"/>
                <a:gd name="T34" fmla="*/ 1159 w 1377"/>
                <a:gd name="T35" fmla="*/ 412 h 629"/>
                <a:gd name="T36" fmla="*/ 1218 w 1377"/>
                <a:gd name="T37" fmla="*/ 392 h 629"/>
                <a:gd name="T38" fmla="*/ 1269 w 1377"/>
                <a:gd name="T39" fmla="*/ 368 h 629"/>
                <a:gd name="T40" fmla="*/ 1301 w 1377"/>
                <a:gd name="T41" fmla="*/ 320 h 629"/>
                <a:gd name="T42" fmla="*/ 1369 w 1377"/>
                <a:gd name="T43" fmla="*/ 309 h 629"/>
                <a:gd name="T44" fmla="*/ 1362 w 1377"/>
                <a:gd name="T45" fmla="*/ 264 h 629"/>
                <a:gd name="T46" fmla="*/ 1331 w 1377"/>
                <a:gd name="T47" fmla="*/ 269 h 629"/>
                <a:gd name="T48" fmla="*/ 1310 w 1377"/>
                <a:gd name="T49" fmla="*/ 268 h 629"/>
                <a:gd name="T50" fmla="*/ 1270 w 1377"/>
                <a:gd name="T51" fmla="*/ 233 h 629"/>
                <a:gd name="T52" fmla="*/ 1226 w 1377"/>
                <a:gd name="T53" fmla="*/ 214 h 629"/>
                <a:gd name="T54" fmla="*/ 1198 w 1377"/>
                <a:gd name="T55" fmla="*/ 230 h 629"/>
                <a:gd name="T56" fmla="*/ 1139 w 1377"/>
                <a:gd name="T57" fmla="*/ 230 h 629"/>
                <a:gd name="T58" fmla="*/ 1066 w 1377"/>
                <a:gd name="T59" fmla="*/ 199 h 629"/>
                <a:gd name="T60" fmla="*/ 987 w 1377"/>
                <a:gd name="T61" fmla="*/ 154 h 629"/>
                <a:gd name="T62" fmla="*/ 947 w 1377"/>
                <a:gd name="T63" fmla="*/ 144 h 629"/>
                <a:gd name="T64" fmla="*/ 927 w 1377"/>
                <a:gd name="T65" fmla="*/ 122 h 629"/>
                <a:gd name="T66" fmla="*/ 878 w 1377"/>
                <a:gd name="T67" fmla="*/ 142 h 629"/>
                <a:gd name="T68" fmla="*/ 811 w 1377"/>
                <a:gd name="T69" fmla="*/ 165 h 629"/>
                <a:gd name="T70" fmla="*/ 729 w 1377"/>
                <a:gd name="T71" fmla="*/ 140 h 629"/>
                <a:gd name="T72" fmla="*/ 647 w 1377"/>
                <a:gd name="T73" fmla="*/ 117 h 629"/>
                <a:gd name="T74" fmla="*/ 590 w 1377"/>
                <a:gd name="T75" fmla="*/ 129 h 629"/>
                <a:gd name="T76" fmla="*/ 537 w 1377"/>
                <a:gd name="T77" fmla="*/ 138 h 629"/>
                <a:gd name="T78" fmla="*/ 543 w 1377"/>
                <a:gd name="T79" fmla="*/ 106 h 629"/>
                <a:gd name="T80" fmla="*/ 560 w 1377"/>
                <a:gd name="T81" fmla="*/ 61 h 629"/>
                <a:gd name="T82" fmla="*/ 508 w 1377"/>
                <a:gd name="T83" fmla="*/ 10 h 629"/>
                <a:gd name="T84" fmla="*/ 471 w 1377"/>
                <a:gd name="T85" fmla="*/ 7 h 629"/>
                <a:gd name="T86" fmla="*/ 442 w 1377"/>
                <a:gd name="T87" fmla="*/ 37 h 629"/>
                <a:gd name="T88" fmla="*/ 413 w 1377"/>
                <a:gd name="T89" fmla="*/ 52 h 629"/>
                <a:gd name="T90" fmla="*/ 369 w 1377"/>
                <a:gd name="T91" fmla="*/ 46 h 629"/>
                <a:gd name="T92" fmla="*/ 325 w 1377"/>
                <a:gd name="T93" fmla="*/ 79 h 629"/>
                <a:gd name="T94" fmla="*/ 279 w 1377"/>
                <a:gd name="T95" fmla="*/ 95 h 629"/>
                <a:gd name="T96" fmla="*/ 249 w 1377"/>
                <a:gd name="T97" fmla="*/ 140 h 629"/>
                <a:gd name="T98" fmla="*/ 221 w 1377"/>
                <a:gd name="T99" fmla="*/ 174 h 629"/>
                <a:gd name="T100" fmla="*/ 189 w 1377"/>
                <a:gd name="T101" fmla="*/ 171 h 629"/>
                <a:gd name="T102" fmla="*/ 151 w 1377"/>
                <a:gd name="T103" fmla="*/ 162 h 629"/>
                <a:gd name="T104" fmla="*/ 99 w 1377"/>
                <a:gd name="T105" fmla="*/ 176 h 629"/>
                <a:gd name="T106" fmla="*/ 75 w 1377"/>
                <a:gd name="T107" fmla="*/ 210 h 629"/>
                <a:gd name="T108" fmla="*/ 34 w 1377"/>
                <a:gd name="T109" fmla="*/ 23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77" h="629">
                  <a:moveTo>
                    <a:pt x="855" y="629"/>
                  </a:moveTo>
                  <a:lnTo>
                    <a:pt x="865" y="610"/>
                  </a:lnTo>
                  <a:lnTo>
                    <a:pt x="874" y="584"/>
                  </a:lnTo>
                  <a:lnTo>
                    <a:pt x="881" y="561"/>
                  </a:lnTo>
                  <a:lnTo>
                    <a:pt x="887" y="547"/>
                  </a:lnTo>
                  <a:lnTo>
                    <a:pt x="889" y="532"/>
                  </a:lnTo>
                  <a:lnTo>
                    <a:pt x="884" y="514"/>
                  </a:lnTo>
                  <a:lnTo>
                    <a:pt x="874" y="500"/>
                  </a:lnTo>
                  <a:lnTo>
                    <a:pt x="855" y="494"/>
                  </a:lnTo>
                  <a:lnTo>
                    <a:pt x="840" y="491"/>
                  </a:lnTo>
                  <a:lnTo>
                    <a:pt x="839" y="480"/>
                  </a:lnTo>
                  <a:lnTo>
                    <a:pt x="846" y="466"/>
                  </a:lnTo>
                  <a:lnTo>
                    <a:pt x="860" y="448"/>
                  </a:lnTo>
                  <a:lnTo>
                    <a:pt x="869" y="439"/>
                  </a:lnTo>
                  <a:lnTo>
                    <a:pt x="880" y="428"/>
                  </a:lnTo>
                  <a:lnTo>
                    <a:pt x="892" y="419"/>
                  </a:lnTo>
                  <a:lnTo>
                    <a:pt x="904" y="410"/>
                  </a:lnTo>
                  <a:lnTo>
                    <a:pt x="915" y="403"/>
                  </a:lnTo>
                  <a:lnTo>
                    <a:pt x="926" y="397"/>
                  </a:lnTo>
                  <a:lnTo>
                    <a:pt x="933" y="397"/>
                  </a:lnTo>
                  <a:lnTo>
                    <a:pt x="936" y="399"/>
                  </a:lnTo>
                  <a:lnTo>
                    <a:pt x="941" y="412"/>
                  </a:lnTo>
                  <a:lnTo>
                    <a:pt x="948" y="422"/>
                  </a:lnTo>
                  <a:lnTo>
                    <a:pt x="956" y="428"/>
                  </a:lnTo>
                  <a:lnTo>
                    <a:pt x="964" y="424"/>
                  </a:lnTo>
                  <a:lnTo>
                    <a:pt x="974" y="413"/>
                  </a:lnTo>
                  <a:lnTo>
                    <a:pt x="988" y="406"/>
                  </a:lnTo>
                  <a:lnTo>
                    <a:pt x="1002" y="406"/>
                  </a:lnTo>
                  <a:lnTo>
                    <a:pt x="1008" y="413"/>
                  </a:lnTo>
                  <a:lnTo>
                    <a:pt x="1009" y="426"/>
                  </a:lnTo>
                  <a:lnTo>
                    <a:pt x="1014" y="435"/>
                  </a:lnTo>
                  <a:lnTo>
                    <a:pt x="1022" y="437"/>
                  </a:lnTo>
                  <a:lnTo>
                    <a:pt x="1032" y="428"/>
                  </a:lnTo>
                  <a:lnTo>
                    <a:pt x="1038" y="419"/>
                  </a:lnTo>
                  <a:lnTo>
                    <a:pt x="1046" y="408"/>
                  </a:lnTo>
                  <a:lnTo>
                    <a:pt x="1054" y="397"/>
                  </a:lnTo>
                  <a:lnTo>
                    <a:pt x="1063" y="386"/>
                  </a:lnTo>
                  <a:lnTo>
                    <a:pt x="1070" y="377"/>
                  </a:lnTo>
                  <a:lnTo>
                    <a:pt x="1078" y="372"/>
                  </a:lnTo>
                  <a:lnTo>
                    <a:pt x="1086" y="370"/>
                  </a:lnTo>
                  <a:lnTo>
                    <a:pt x="1092" y="376"/>
                  </a:lnTo>
                  <a:lnTo>
                    <a:pt x="1099" y="390"/>
                  </a:lnTo>
                  <a:lnTo>
                    <a:pt x="1099" y="399"/>
                  </a:lnTo>
                  <a:lnTo>
                    <a:pt x="1093" y="406"/>
                  </a:lnTo>
                  <a:lnTo>
                    <a:pt x="1084" y="419"/>
                  </a:lnTo>
                  <a:lnTo>
                    <a:pt x="1078" y="426"/>
                  </a:lnTo>
                  <a:lnTo>
                    <a:pt x="1070" y="433"/>
                  </a:lnTo>
                  <a:lnTo>
                    <a:pt x="1063" y="439"/>
                  </a:lnTo>
                  <a:lnTo>
                    <a:pt x="1055" y="444"/>
                  </a:lnTo>
                  <a:lnTo>
                    <a:pt x="1048" y="451"/>
                  </a:lnTo>
                  <a:lnTo>
                    <a:pt x="1041" y="457"/>
                  </a:lnTo>
                  <a:lnTo>
                    <a:pt x="1038" y="464"/>
                  </a:lnTo>
                  <a:lnTo>
                    <a:pt x="1040" y="471"/>
                  </a:lnTo>
                  <a:lnTo>
                    <a:pt x="1044" y="493"/>
                  </a:lnTo>
                  <a:lnTo>
                    <a:pt x="1048" y="520"/>
                  </a:lnTo>
                  <a:lnTo>
                    <a:pt x="1051" y="543"/>
                  </a:lnTo>
                  <a:lnTo>
                    <a:pt x="1060" y="556"/>
                  </a:lnTo>
                  <a:lnTo>
                    <a:pt x="1066" y="556"/>
                  </a:lnTo>
                  <a:lnTo>
                    <a:pt x="1073" y="552"/>
                  </a:lnTo>
                  <a:lnTo>
                    <a:pt x="1081" y="545"/>
                  </a:lnTo>
                  <a:lnTo>
                    <a:pt x="1090" y="538"/>
                  </a:lnTo>
                  <a:lnTo>
                    <a:pt x="1098" y="527"/>
                  </a:lnTo>
                  <a:lnTo>
                    <a:pt x="1104" y="518"/>
                  </a:lnTo>
                  <a:lnTo>
                    <a:pt x="1112" y="511"/>
                  </a:lnTo>
                  <a:lnTo>
                    <a:pt x="1116" y="503"/>
                  </a:lnTo>
                  <a:lnTo>
                    <a:pt x="1124" y="491"/>
                  </a:lnTo>
                  <a:lnTo>
                    <a:pt x="1131" y="473"/>
                  </a:lnTo>
                  <a:lnTo>
                    <a:pt x="1134" y="457"/>
                  </a:lnTo>
                  <a:lnTo>
                    <a:pt x="1136" y="442"/>
                  </a:lnTo>
                  <a:lnTo>
                    <a:pt x="1139" y="431"/>
                  </a:lnTo>
                  <a:lnTo>
                    <a:pt x="1145" y="421"/>
                  </a:lnTo>
                  <a:lnTo>
                    <a:pt x="1159" y="412"/>
                  </a:lnTo>
                  <a:lnTo>
                    <a:pt x="1177" y="404"/>
                  </a:lnTo>
                  <a:lnTo>
                    <a:pt x="1189" y="401"/>
                  </a:lnTo>
                  <a:lnTo>
                    <a:pt x="1203" y="397"/>
                  </a:lnTo>
                  <a:lnTo>
                    <a:pt x="1218" y="392"/>
                  </a:lnTo>
                  <a:lnTo>
                    <a:pt x="1232" y="386"/>
                  </a:lnTo>
                  <a:lnTo>
                    <a:pt x="1247" y="381"/>
                  </a:lnTo>
                  <a:lnTo>
                    <a:pt x="1259" y="376"/>
                  </a:lnTo>
                  <a:lnTo>
                    <a:pt x="1269" y="368"/>
                  </a:lnTo>
                  <a:lnTo>
                    <a:pt x="1273" y="361"/>
                  </a:lnTo>
                  <a:lnTo>
                    <a:pt x="1281" y="347"/>
                  </a:lnTo>
                  <a:lnTo>
                    <a:pt x="1291" y="331"/>
                  </a:lnTo>
                  <a:lnTo>
                    <a:pt x="1301" y="320"/>
                  </a:lnTo>
                  <a:lnTo>
                    <a:pt x="1305" y="314"/>
                  </a:lnTo>
                  <a:lnTo>
                    <a:pt x="1354" y="358"/>
                  </a:lnTo>
                  <a:lnTo>
                    <a:pt x="1360" y="336"/>
                  </a:lnTo>
                  <a:lnTo>
                    <a:pt x="1369" y="309"/>
                  </a:lnTo>
                  <a:lnTo>
                    <a:pt x="1377" y="282"/>
                  </a:lnTo>
                  <a:lnTo>
                    <a:pt x="1374" y="268"/>
                  </a:lnTo>
                  <a:lnTo>
                    <a:pt x="1368" y="264"/>
                  </a:lnTo>
                  <a:lnTo>
                    <a:pt x="1362" y="264"/>
                  </a:lnTo>
                  <a:lnTo>
                    <a:pt x="1352" y="264"/>
                  </a:lnTo>
                  <a:lnTo>
                    <a:pt x="1345" y="266"/>
                  </a:lnTo>
                  <a:lnTo>
                    <a:pt x="1337" y="268"/>
                  </a:lnTo>
                  <a:lnTo>
                    <a:pt x="1331" y="269"/>
                  </a:lnTo>
                  <a:lnTo>
                    <a:pt x="1327" y="271"/>
                  </a:lnTo>
                  <a:lnTo>
                    <a:pt x="1325" y="271"/>
                  </a:lnTo>
                  <a:lnTo>
                    <a:pt x="1320" y="271"/>
                  </a:lnTo>
                  <a:lnTo>
                    <a:pt x="1310" y="268"/>
                  </a:lnTo>
                  <a:lnTo>
                    <a:pt x="1296" y="260"/>
                  </a:lnTo>
                  <a:lnTo>
                    <a:pt x="1285" y="248"/>
                  </a:lnTo>
                  <a:lnTo>
                    <a:pt x="1279" y="241"/>
                  </a:lnTo>
                  <a:lnTo>
                    <a:pt x="1270" y="233"/>
                  </a:lnTo>
                  <a:lnTo>
                    <a:pt x="1259" y="226"/>
                  </a:lnTo>
                  <a:lnTo>
                    <a:pt x="1247" y="219"/>
                  </a:lnTo>
                  <a:lnTo>
                    <a:pt x="1237" y="215"/>
                  </a:lnTo>
                  <a:lnTo>
                    <a:pt x="1226" y="214"/>
                  </a:lnTo>
                  <a:lnTo>
                    <a:pt x="1217" y="214"/>
                  </a:lnTo>
                  <a:lnTo>
                    <a:pt x="1212" y="219"/>
                  </a:lnTo>
                  <a:lnTo>
                    <a:pt x="1208" y="226"/>
                  </a:lnTo>
                  <a:lnTo>
                    <a:pt x="1198" y="230"/>
                  </a:lnTo>
                  <a:lnTo>
                    <a:pt x="1186" y="233"/>
                  </a:lnTo>
                  <a:lnTo>
                    <a:pt x="1173" y="233"/>
                  </a:lnTo>
                  <a:lnTo>
                    <a:pt x="1156" y="233"/>
                  </a:lnTo>
                  <a:lnTo>
                    <a:pt x="1139" y="230"/>
                  </a:lnTo>
                  <a:lnTo>
                    <a:pt x="1121" y="226"/>
                  </a:lnTo>
                  <a:lnTo>
                    <a:pt x="1104" y="219"/>
                  </a:lnTo>
                  <a:lnTo>
                    <a:pt x="1086" y="210"/>
                  </a:lnTo>
                  <a:lnTo>
                    <a:pt x="1066" y="199"/>
                  </a:lnTo>
                  <a:lnTo>
                    <a:pt x="1044" y="187"/>
                  </a:lnTo>
                  <a:lnTo>
                    <a:pt x="1025" y="176"/>
                  </a:lnTo>
                  <a:lnTo>
                    <a:pt x="1003" y="163"/>
                  </a:lnTo>
                  <a:lnTo>
                    <a:pt x="987" y="154"/>
                  </a:lnTo>
                  <a:lnTo>
                    <a:pt x="970" y="149"/>
                  </a:lnTo>
                  <a:lnTo>
                    <a:pt x="959" y="149"/>
                  </a:lnTo>
                  <a:lnTo>
                    <a:pt x="951" y="149"/>
                  </a:lnTo>
                  <a:lnTo>
                    <a:pt x="947" y="144"/>
                  </a:lnTo>
                  <a:lnTo>
                    <a:pt x="942" y="138"/>
                  </a:lnTo>
                  <a:lnTo>
                    <a:pt x="938" y="131"/>
                  </a:lnTo>
                  <a:lnTo>
                    <a:pt x="933" y="126"/>
                  </a:lnTo>
                  <a:lnTo>
                    <a:pt x="927" y="122"/>
                  </a:lnTo>
                  <a:lnTo>
                    <a:pt x="919" y="120"/>
                  </a:lnTo>
                  <a:lnTo>
                    <a:pt x="907" y="126"/>
                  </a:lnTo>
                  <a:lnTo>
                    <a:pt x="894" y="133"/>
                  </a:lnTo>
                  <a:lnTo>
                    <a:pt x="878" y="142"/>
                  </a:lnTo>
                  <a:lnTo>
                    <a:pt x="863" y="151"/>
                  </a:lnTo>
                  <a:lnTo>
                    <a:pt x="846" y="158"/>
                  </a:lnTo>
                  <a:lnTo>
                    <a:pt x="829" y="163"/>
                  </a:lnTo>
                  <a:lnTo>
                    <a:pt x="811" y="165"/>
                  </a:lnTo>
                  <a:lnTo>
                    <a:pt x="791" y="163"/>
                  </a:lnTo>
                  <a:lnTo>
                    <a:pt x="772" y="158"/>
                  </a:lnTo>
                  <a:lnTo>
                    <a:pt x="750" y="149"/>
                  </a:lnTo>
                  <a:lnTo>
                    <a:pt x="729" y="140"/>
                  </a:lnTo>
                  <a:lnTo>
                    <a:pt x="706" y="133"/>
                  </a:lnTo>
                  <a:lnTo>
                    <a:pt x="686" y="126"/>
                  </a:lnTo>
                  <a:lnTo>
                    <a:pt x="665" y="120"/>
                  </a:lnTo>
                  <a:lnTo>
                    <a:pt x="647" y="117"/>
                  </a:lnTo>
                  <a:lnTo>
                    <a:pt x="631" y="117"/>
                  </a:lnTo>
                  <a:lnTo>
                    <a:pt x="618" y="120"/>
                  </a:lnTo>
                  <a:lnTo>
                    <a:pt x="605" y="126"/>
                  </a:lnTo>
                  <a:lnTo>
                    <a:pt x="590" y="129"/>
                  </a:lnTo>
                  <a:lnTo>
                    <a:pt x="576" y="133"/>
                  </a:lnTo>
                  <a:lnTo>
                    <a:pt x="561" y="135"/>
                  </a:lnTo>
                  <a:lnTo>
                    <a:pt x="547" y="138"/>
                  </a:lnTo>
                  <a:lnTo>
                    <a:pt x="537" y="138"/>
                  </a:lnTo>
                  <a:lnTo>
                    <a:pt x="531" y="140"/>
                  </a:lnTo>
                  <a:lnTo>
                    <a:pt x="528" y="140"/>
                  </a:lnTo>
                  <a:lnTo>
                    <a:pt x="540" y="124"/>
                  </a:lnTo>
                  <a:lnTo>
                    <a:pt x="543" y="106"/>
                  </a:lnTo>
                  <a:lnTo>
                    <a:pt x="541" y="93"/>
                  </a:lnTo>
                  <a:lnTo>
                    <a:pt x="540" y="88"/>
                  </a:lnTo>
                  <a:lnTo>
                    <a:pt x="575" y="73"/>
                  </a:lnTo>
                  <a:lnTo>
                    <a:pt x="560" y="61"/>
                  </a:lnTo>
                  <a:lnTo>
                    <a:pt x="546" y="48"/>
                  </a:lnTo>
                  <a:lnTo>
                    <a:pt x="532" y="34"/>
                  </a:lnTo>
                  <a:lnTo>
                    <a:pt x="520" y="21"/>
                  </a:lnTo>
                  <a:lnTo>
                    <a:pt x="508" y="10"/>
                  </a:lnTo>
                  <a:lnTo>
                    <a:pt x="497" y="3"/>
                  </a:lnTo>
                  <a:lnTo>
                    <a:pt x="486" y="0"/>
                  </a:lnTo>
                  <a:lnTo>
                    <a:pt x="479" y="1"/>
                  </a:lnTo>
                  <a:lnTo>
                    <a:pt x="471" y="7"/>
                  </a:lnTo>
                  <a:lnTo>
                    <a:pt x="464" y="14"/>
                  </a:lnTo>
                  <a:lnTo>
                    <a:pt x="456" y="21"/>
                  </a:lnTo>
                  <a:lnTo>
                    <a:pt x="450" y="30"/>
                  </a:lnTo>
                  <a:lnTo>
                    <a:pt x="442" y="37"/>
                  </a:lnTo>
                  <a:lnTo>
                    <a:pt x="436" y="43"/>
                  </a:lnTo>
                  <a:lnTo>
                    <a:pt x="428" y="50"/>
                  </a:lnTo>
                  <a:lnTo>
                    <a:pt x="422" y="54"/>
                  </a:lnTo>
                  <a:lnTo>
                    <a:pt x="413" y="52"/>
                  </a:lnTo>
                  <a:lnTo>
                    <a:pt x="404" y="43"/>
                  </a:lnTo>
                  <a:lnTo>
                    <a:pt x="393" y="36"/>
                  </a:lnTo>
                  <a:lnTo>
                    <a:pt x="378" y="39"/>
                  </a:lnTo>
                  <a:lnTo>
                    <a:pt x="369" y="46"/>
                  </a:lnTo>
                  <a:lnTo>
                    <a:pt x="358" y="55"/>
                  </a:lnTo>
                  <a:lnTo>
                    <a:pt x="348" y="63"/>
                  </a:lnTo>
                  <a:lnTo>
                    <a:pt x="337" y="72"/>
                  </a:lnTo>
                  <a:lnTo>
                    <a:pt x="325" y="79"/>
                  </a:lnTo>
                  <a:lnTo>
                    <a:pt x="314" y="84"/>
                  </a:lnTo>
                  <a:lnTo>
                    <a:pt x="302" y="90"/>
                  </a:lnTo>
                  <a:lnTo>
                    <a:pt x="290" y="91"/>
                  </a:lnTo>
                  <a:lnTo>
                    <a:pt x="279" y="95"/>
                  </a:lnTo>
                  <a:lnTo>
                    <a:pt x="270" y="104"/>
                  </a:lnTo>
                  <a:lnTo>
                    <a:pt x="262" y="115"/>
                  </a:lnTo>
                  <a:lnTo>
                    <a:pt x="255" y="126"/>
                  </a:lnTo>
                  <a:lnTo>
                    <a:pt x="249" y="140"/>
                  </a:lnTo>
                  <a:lnTo>
                    <a:pt x="241" y="153"/>
                  </a:lnTo>
                  <a:lnTo>
                    <a:pt x="235" y="163"/>
                  </a:lnTo>
                  <a:lnTo>
                    <a:pt x="226" y="172"/>
                  </a:lnTo>
                  <a:lnTo>
                    <a:pt x="221" y="174"/>
                  </a:lnTo>
                  <a:lnTo>
                    <a:pt x="214" y="176"/>
                  </a:lnTo>
                  <a:lnTo>
                    <a:pt x="206" y="174"/>
                  </a:lnTo>
                  <a:lnTo>
                    <a:pt x="198" y="172"/>
                  </a:lnTo>
                  <a:lnTo>
                    <a:pt x="189" y="171"/>
                  </a:lnTo>
                  <a:lnTo>
                    <a:pt x="180" y="167"/>
                  </a:lnTo>
                  <a:lnTo>
                    <a:pt x="171" y="165"/>
                  </a:lnTo>
                  <a:lnTo>
                    <a:pt x="162" y="163"/>
                  </a:lnTo>
                  <a:lnTo>
                    <a:pt x="151" y="162"/>
                  </a:lnTo>
                  <a:lnTo>
                    <a:pt x="139" y="163"/>
                  </a:lnTo>
                  <a:lnTo>
                    <a:pt x="125" y="165"/>
                  </a:lnTo>
                  <a:lnTo>
                    <a:pt x="111" y="169"/>
                  </a:lnTo>
                  <a:lnTo>
                    <a:pt x="99" y="176"/>
                  </a:lnTo>
                  <a:lnTo>
                    <a:pt x="88" y="183"/>
                  </a:lnTo>
                  <a:lnTo>
                    <a:pt x="81" y="190"/>
                  </a:lnTo>
                  <a:lnTo>
                    <a:pt x="78" y="201"/>
                  </a:lnTo>
                  <a:lnTo>
                    <a:pt x="75" y="210"/>
                  </a:lnTo>
                  <a:lnTo>
                    <a:pt x="67" y="219"/>
                  </a:lnTo>
                  <a:lnTo>
                    <a:pt x="56" y="226"/>
                  </a:lnTo>
                  <a:lnTo>
                    <a:pt x="46" y="230"/>
                  </a:lnTo>
                  <a:lnTo>
                    <a:pt x="34" y="235"/>
                  </a:lnTo>
                  <a:lnTo>
                    <a:pt x="21" y="237"/>
                  </a:lnTo>
                  <a:lnTo>
                    <a:pt x="11" y="239"/>
                  </a:lnTo>
                  <a:lnTo>
                    <a:pt x="0" y="618"/>
                  </a:lnTo>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8" name="Freeform 25"/>
            <p:cNvSpPr>
              <a:spLocks/>
            </p:cNvSpPr>
            <p:nvPr/>
          </p:nvSpPr>
          <p:spPr bwMode="auto">
            <a:xfrm>
              <a:off x="20" y="984"/>
              <a:ext cx="142" cy="106"/>
            </a:xfrm>
            <a:custGeom>
              <a:avLst/>
              <a:gdLst>
                <a:gd name="T0" fmla="*/ 24 w 142"/>
                <a:gd name="T1" fmla="*/ 56 h 106"/>
                <a:gd name="T2" fmla="*/ 35 w 142"/>
                <a:gd name="T3" fmla="*/ 52 h 106"/>
                <a:gd name="T4" fmla="*/ 44 w 142"/>
                <a:gd name="T5" fmla="*/ 47 h 106"/>
                <a:gd name="T6" fmla="*/ 53 w 142"/>
                <a:gd name="T7" fmla="*/ 40 h 106"/>
                <a:gd name="T8" fmla="*/ 60 w 142"/>
                <a:gd name="T9" fmla="*/ 33 h 106"/>
                <a:gd name="T10" fmla="*/ 66 w 142"/>
                <a:gd name="T11" fmla="*/ 26 h 106"/>
                <a:gd name="T12" fmla="*/ 74 w 142"/>
                <a:gd name="T13" fmla="*/ 18 h 106"/>
                <a:gd name="T14" fmla="*/ 80 w 142"/>
                <a:gd name="T15" fmla="*/ 15 h 106"/>
                <a:gd name="T16" fmla="*/ 87 w 142"/>
                <a:gd name="T17" fmla="*/ 13 h 106"/>
                <a:gd name="T18" fmla="*/ 95 w 142"/>
                <a:gd name="T19" fmla="*/ 11 h 106"/>
                <a:gd name="T20" fmla="*/ 103 w 142"/>
                <a:gd name="T21" fmla="*/ 9 h 106"/>
                <a:gd name="T22" fmla="*/ 110 w 142"/>
                <a:gd name="T23" fmla="*/ 6 h 106"/>
                <a:gd name="T24" fmla="*/ 118 w 142"/>
                <a:gd name="T25" fmla="*/ 2 h 106"/>
                <a:gd name="T26" fmla="*/ 124 w 142"/>
                <a:gd name="T27" fmla="*/ 0 h 106"/>
                <a:gd name="T28" fmla="*/ 130 w 142"/>
                <a:gd name="T29" fmla="*/ 0 h 106"/>
                <a:gd name="T30" fmla="*/ 136 w 142"/>
                <a:gd name="T31" fmla="*/ 4 h 106"/>
                <a:gd name="T32" fmla="*/ 139 w 142"/>
                <a:gd name="T33" fmla="*/ 13 h 106"/>
                <a:gd name="T34" fmla="*/ 142 w 142"/>
                <a:gd name="T35" fmla="*/ 33 h 106"/>
                <a:gd name="T36" fmla="*/ 137 w 142"/>
                <a:gd name="T37" fmla="*/ 47 h 106"/>
                <a:gd name="T38" fmla="*/ 124 w 142"/>
                <a:gd name="T39" fmla="*/ 58 h 106"/>
                <a:gd name="T40" fmla="*/ 104 w 142"/>
                <a:gd name="T41" fmla="*/ 61 h 106"/>
                <a:gd name="T42" fmla="*/ 93 w 142"/>
                <a:gd name="T43" fmla="*/ 61 h 106"/>
                <a:gd name="T44" fmla="*/ 83 w 142"/>
                <a:gd name="T45" fmla="*/ 61 h 106"/>
                <a:gd name="T46" fmla="*/ 74 w 142"/>
                <a:gd name="T47" fmla="*/ 63 h 106"/>
                <a:gd name="T48" fmla="*/ 68 w 142"/>
                <a:gd name="T49" fmla="*/ 65 h 106"/>
                <a:gd name="T50" fmla="*/ 62 w 142"/>
                <a:gd name="T51" fmla="*/ 67 h 106"/>
                <a:gd name="T52" fmla="*/ 57 w 142"/>
                <a:gd name="T53" fmla="*/ 70 h 106"/>
                <a:gd name="T54" fmla="*/ 54 w 142"/>
                <a:gd name="T55" fmla="*/ 74 h 106"/>
                <a:gd name="T56" fmla="*/ 51 w 142"/>
                <a:gd name="T57" fmla="*/ 79 h 106"/>
                <a:gd name="T58" fmla="*/ 45 w 142"/>
                <a:gd name="T59" fmla="*/ 92 h 106"/>
                <a:gd name="T60" fmla="*/ 35 w 142"/>
                <a:gd name="T61" fmla="*/ 101 h 106"/>
                <a:gd name="T62" fmla="*/ 21 w 142"/>
                <a:gd name="T63" fmla="*/ 106 h 106"/>
                <a:gd name="T64" fmla="*/ 7 w 142"/>
                <a:gd name="T65" fmla="*/ 102 h 106"/>
                <a:gd name="T66" fmla="*/ 0 w 142"/>
                <a:gd name="T67" fmla="*/ 90 h 106"/>
                <a:gd name="T68" fmla="*/ 0 w 142"/>
                <a:gd name="T69" fmla="*/ 76 h 106"/>
                <a:gd name="T70" fmla="*/ 7 w 142"/>
                <a:gd name="T71" fmla="*/ 63 h 106"/>
                <a:gd name="T72" fmla="*/ 24 w 142"/>
                <a:gd name="T73" fmla="*/ 5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106">
                  <a:moveTo>
                    <a:pt x="24" y="56"/>
                  </a:moveTo>
                  <a:lnTo>
                    <a:pt x="35" y="52"/>
                  </a:lnTo>
                  <a:lnTo>
                    <a:pt x="44" y="47"/>
                  </a:lnTo>
                  <a:lnTo>
                    <a:pt x="53" y="40"/>
                  </a:lnTo>
                  <a:lnTo>
                    <a:pt x="60" y="33"/>
                  </a:lnTo>
                  <a:lnTo>
                    <a:pt x="66" y="26"/>
                  </a:lnTo>
                  <a:lnTo>
                    <a:pt x="74" y="18"/>
                  </a:lnTo>
                  <a:lnTo>
                    <a:pt x="80" y="15"/>
                  </a:lnTo>
                  <a:lnTo>
                    <a:pt x="87" y="13"/>
                  </a:lnTo>
                  <a:lnTo>
                    <a:pt x="95" y="11"/>
                  </a:lnTo>
                  <a:lnTo>
                    <a:pt x="103" y="9"/>
                  </a:lnTo>
                  <a:lnTo>
                    <a:pt x="110" y="6"/>
                  </a:lnTo>
                  <a:lnTo>
                    <a:pt x="118" y="2"/>
                  </a:lnTo>
                  <a:lnTo>
                    <a:pt x="124" y="0"/>
                  </a:lnTo>
                  <a:lnTo>
                    <a:pt x="130" y="0"/>
                  </a:lnTo>
                  <a:lnTo>
                    <a:pt x="136" y="4"/>
                  </a:lnTo>
                  <a:lnTo>
                    <a:pt x="139" y="13"/>
                  </a:lnTo>
                  <a:lnTo>
                    <a:pt x="142" y="33"/>
                  </a:lnTo>
                  <a:lnTo>
                    <a:pt x="137" y="47"/>
                  </a:lnTo>
                  <a:lnTo>
                    <a:pt x="124" y="58"/>
                  </a:lnTo>
                  <a:lnTo>
                    <a:pt x="104" y="61"/>
                  </a:lnTo>
                  <a:lnTo>
                    <a:pt x="93" y="61"/>
                  </a:lnTo>
                  <a:lnTo>
                    <a:pt x="83" y="61"/>
                  </a:lnTo>
                  <a:lnTo>
                    <a:pt x="74" y="63"/>
                  </a:lnTo>
                  <a:lnTo>
                    <a:pt x="68" y="65"/>
                  </a:lnTo>
                  <a:lnTo>
                    <a:pt x="62" y="67"/>
                  </a:lnTo>
                  <a:lnTo>
                    <a:pt x="57" y="70"/>
                  </a:lnTo>
                  <a:lnTo>
                    <a:pt x="54" y="74"/>
                  </a:lnTo>
                  <a:lnTo>
                    <a:pt x="51" y="79"/>
                  </a:lnTo>
                  <a:lnTo>
                    <a:pt x="45" y="92"/>
                  </a:lnTo>
                  <a:lnTo>
                    <a:pt x="35" y="101"/>
                  </a:lnTo>
                  <a:lnTo>
                    <a:pt x="21" y="106"/>
                  </a:lnTo>
                  <a:lnTo>
                    <a:pt x="7" y="102"/>
                  </a:lnTo>
                  <a:lnTo>
                    <a:pt x="0" y="90"/>
                  </a:lnTo>
                  <a:lnTo>
                    <a:pt x="0" y="76"/>
                  </a:lnTo>
                  <a:lnTo>
                    <a:pt x="7" y="63"/>
                  </a:lnTo>
                  <a:lnTo>
                    <a:pt x="24" y="56"/>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79" name="Freeform 26"/>
            <p:cNvSpPr>
              <a:spLocks/>
            </p:cNvSpPr>
            <p:nvPr/>
          </p:nvSpPr>
          <p:spPr bwMode="auto">
            <a:xfrm>
              <a:off x="620" y="2401"/>
              <a:ext cx="424" cy="393"/>
            </a:xfrm>
            <a:custGeom>
              <a:avLst/>
              <a:gdLst>
                <a:gd name="T0" fmla="*/ 284 w 424"/>
                <a:gd name="T1" fmla="*/ 75 h 393"/>
                <a:gd name="T2" fmla="*/ 260 w 424"/>
                <a:gd name="T3" fmla="*/ 71 h 393"/>
                <a:gd name="T4" fmla="*/ 243 w 424"/>
                <a:gd name="T5" fmla="*/ 68 h 393"/>
                <a:gd name="T6" fmla="*/ 243 w 424"/>
                <a:gd name="T7" fmla="*/ 50 h 393"/>
                <a:gd name="T8" fmla="*/ 245 w 424"/>
                <a:gd name="T9" fmla="*/ 26 h 393"/>
                <a:gd name="T10" fmla="*/ 222 w 424"/>
                <a:gd name="T11" fmla="*/ 7 h 393"/>
                <a:gd name="T12" fmla="*/ 211 w 424"/>
                <a:gd name="T13" fmla="*/ 5 h 393"/>
                <a:gd name="T14" fmla="*/ 180 w 424"/>
                <a:gd name="T15" fmla="*/ 28 h 393"/>
                <a:gd name="T16" fmla="*/ 155 w 424"/>
                <a:gd name="T17" fmla="*/ 46 h 393"/>
                <a:gd name="T18" fmla="*/ 133 w 424"/>
                <a:gd name="T19" fmla="*/ 51 h 393"/>
                <a:gd name="T20" fmla="*/ 109 w 424"/>
                <a:gd name="T21" fmla="*/ 64 h 393"/>
                <a:gd name="T22" fmla="*/ 86 w 424"/>
                <a:gd name="T23" fmla="*/ 87 h 393"/>
                <a:gd name="T24" fmla="*/ 71 w 424"/>
                <a:gd name="T25" fmla="*/ 111 h 393"/>
                <a:gd name="T26" fmla="*/ 53 w 424"/>
                <a:gd name="T27" fmla="*/ 128 h 393"/>
                <a:gd name="T28" fmla="*/ 27 w 424"/>
                <a:gd name="T29" fmla="*/ 148 h 393"/>
                <a:gd name="T30" fmla="*/ 1 w 424"/>
                <a:gd name="T31" fmla="*/ 162 h 393"/>
                <a:gd name="T32" fmla="*/ 1 w 424"/>
                <a:gd name="T33" fmla="*/ 227 h 393"/>
                <a:gd name="T34" fmla="*/ 15 w 424"/>
                <a:gd name="T35" fmla="*/ 250 h 393"/>
                <a:gd name="T36" fmla="*/ 24 w 424"/>
                <a:gd name="T37" fmla="*/ 273 h 393"/>
                <a:gd name="T38" fmla="*/ 12 w 424"/>
                <a:gd name="T39" fmla="*/ 304 h 393"/>
                <a:gd name="T40" fmla="*/ 19 w 424"/>
                <a:gd name="T41" fmla="*/ 331 h 393"/>
                <a:gd name="T42" fmla="*/ 47 w 424"/>
                <a:gd name="T43" fmla="*/ 338 h 393"/>
                <a:gd name="T44" fmla="*/ 74 w 424"/>
                <a:gd name="T45" fmla="*/ 332 h 393"/>
                <a:gd name="T46" fmla="*/ 95 w 424"/>
                <a:gd name="T47" fmla="*/ 322 h 393"/>
                <a:gd name="T48" fmla="*/ 121 w 424"/>
                <a:gd name="T49" fmla="*/ 311 h 393"/>
                <a:gd name="T50" fmla="*/ 149 w 424"/>
                <a:gd name="T51" fmla="*/ 300 h 393"/>
                <a:gd name="T52" fmla="*/ 189 w 424"/>
                <a:gd name="T53" fmla="*/ 295 h 393"/>
                <a:gd name="T54" fmla="*/ 228 w 424"/>
                <a:gd name="T55" fmla="*/ 304 h 393"/>
                <a:gd name="T56" fmla="*/ 257 w 424"/>
                <a:gd name="T57" fmla="*/ 325 h 393"/>
                <a:gd name="T58" fmla="*/ 278 w 424"/>
                <a:gd name="T59" fmla="*/ 356 h 393"/>
                <a:gd name="T60" fmla="*/ 295 w 424"/>
                <a:gd name="T61" fmla="*/ 383 h 393"/>
                <a:gd name="T62" fmla="*/ 320 w 424"/>
                <a:gd name="T63" fmla="*/ 393 h 393"/>
                <a:gd name="T64" fmla="*/ 353 w 424"/>
                <a:gd name="T65" fmla="*/ 388 h 393"/>
                <a:gd name="T66" fmla="*/ 367 w 424"/>
                <a:gd name="T67" fmla="*/ 367 h 393"/>
                <a:gd name="T68" fmla="*/ 382 w 424"/>
                <a:gd name="T69" fmla="*/ 324 h 393"/>
                <a:gd name="T70" fmla="*/ 405 w 424"/>
                <a:gd name="T71" fmla="*/ 288 h 393"/>
                <a:gd name="T72" fmla="*/ 415 w 424"/>
                <a:gd name="T73" fmla="*/ 248 h 393"/>
                <a:gd name="T74" fmla="*/ 423 w 424"/>
                <a:gd name="T75" fmla="*/ 213 h 393"/>
                <a:gd name="T76" fmla="*/ 408 w 424"/>
                <a:gd name="T77" fmla="*/ 189 h 393"/>
                <a:gd name="T78" fmla="*/ 385 w 424"/>
                <a:gd name="T79" fmla="*/ 168 h 393"/>
                <a:gd name="T80" fmla="*/ 356 w 424"/>
                <a:gd name="T81" fmla="*/ 128 h 393"/>
                <a:gd name="T82" fmla="*/ 340 w 424"/>
                <a:gd name="T83" fmla="*/ 84 h 393"/>
                <a:gd name="T84" fmla="*/ 332 w 424"/>
                <a:gd name="T85" fmla="*/ 35 h 393"/>
                <a:gd name="T86" fmla="*/ 311 w 424"/>
                <a:gd name="T87" fmla="*/ 5 h 393"/>
                <a:gd name="T88" fmla="*/ 311 w 424"/>
                <a:gd name="T89" fmla="*/ 35 h 393"/>
                <a:gd name="T90" fmla="*/ 311 w 424"/>
                <a:gd name="T91" fmla="*/ 71 h 393"/>
                <a:gd name="T92" fmla="*/ 299 w 424"/>
                <a:gd name="T93" fmla="*/ 7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4" h="393">
                  <a:moveTo>
                    <a:pt x="299" y="78"/>
                  </a:moveTo>
                  <a:lnTo>
                    <a:pt x="291" y="76"/>
                  </a:lnTo>
                  <a:lnTo>
                    <a:pt x="284" y="75"/>
                  </a:lnTo>
                  <a:lnTo>
                    <a:pt x="276" y="75"/>
                  </a:lnTo>
                  <a:lnTo>
                    <a:pt x="269" y="73"/>
                  </a:lnTo>
                  <a:lnTo>
                    <a:pt x="260" y="71"/>
                  </a:lnTo>
                  <a:lnTo>
                    <a:pt x="254" y="69"/>
                  </a:lnTo>
                  <a:lnTo>
                    <a:pt x="248" y="69"/>
                  </a:lnTo>
                  <a:lnTo>
                    <a:pt x="243" y="68"/>
                  </a:lnTo>
                  <a:lnTo>
                    <a:pt x="239" y="64"/>
                  </a:lnTo>
                  <a:lnTo>
                    <a:pt x="239" y="57"/>
                  </a:lnTo>
                  <a:lnTo>
                    <a:pt x="243" y="50"/>
                  </a:lnTo>
                  <a:lnTo>
                    <a:pt x="251" y="42"/>
                  </a:lnTo>
                  <a:lnTo>
                    <a:pt x="252" y="35"/>
                  </a:lnTo>
                  <a:lnTo>
                    <a:pt x="245" y="26"/>
                  </a:lnTo>
                  <a:lnTo>
                    <a:pt x="234" y="19"/>
                  </a:lnTo>
                  <a:lnTo>
                    <a:pt x="227" y="12"/>
                  </a:lnTo>
                  <a:lnTo>
                    <a:pt x="222" y="7"/>
                  </a:lnTo>
                  <a:lnTo>
                    <a:pt x="217" y="1"/>
                  </a:lnTo>
                  <a:lnTo>
                    <a:pt x="213" y="0"/>
                  </a:lnTo>
                  <a:lnTo>
                    <a:pt x="211" y="5"/>
                  </a:lnTo>
                  <a:lnTo>
                    <a:pt x="205" y="12"/>
                  </a:lnTo>
                  <a:lnTo>
                    <a:pt x="193" y="21"/>
                  </a:lnTo>
                  <a:lnTo>
                    <a:pt x="180" y="28"/>
                  </a:lnTo>
                  <a:lnTo>
                    <a:pt x="168" y="35"/>
                  </a:lnTo>
                  <a:lnTo>
                    <a:pt x="160" y="41"/>
                  </a:lnTo>
                  <a:lnTo>
                    <a:pt x="155" y="46"/>
                  </a:lnTo>
                  <a:lnTo>
                    <a:pt x="148" y="48"/>
                  </a:lnTo>
                  <a:lnTo>
                    <a:pt x="139" y="50"/>
                  </a:lnTo>
                  <a:lnTo>
                    <a:pt x="133" y="51"/>
                  </a:lnTo>
                  <a:lnTo>
                    <a:pt x="125" y="53"/>
                  </a:lnTo>
                  <a:lnTo>
                    <a:pt x="116" y="59"/>
                  </a:lnTo>
                  <a:lnTo>
                    <a:pt x="109" y="64"/>
                  </a:lnTo>
                  <a:lnTo>
                    <a:pt x="100" y="71"/>
                  </a:lnTo>
                  <a:lnTo>
                    <a:pt x="92" y="78"/>
                  </a:lnTo>
                  <a:lnTo>
                    <a:pt x="86" y="87"/>
                  </a:lnTo>
                  <a:lnTo>
                    <a:pt x="80" y="96"/>
                  </a:lnTo>
                  <a:lnTo>
                    <a:pt x="75" y="105"/>
                  </a:lnTo>
                  <a:lnTo>
                    <a:pt x="71" y="111"/>
                  </a:lnTo>
                  <a:lnTo>
                    <a:pt x="65" y="118"/>
                  </a:lnTo>
                  <a:lnTo>
                    <a:pt x="59" y="123"/>
                  </a:lnTo>
                  <a:lnTo>
                    <a:pt x="53" y="128"/>
                  </a:lnTo>
                  <a:lnTo>
                    <a:pt x="45" y="136"/>
                  </a:lnTo>
                  <a:lnTo>
                    <a:pt x="36" y="141"/>
                  </a:lnTo>
                  <a:lnTo>
                    <a:pt x="27" y="148"/>
                  </a:lnTo>
                  <a:lnTo>
                    <a:pt x="16" y="152"/>
                  </a:lnTo>
                  <a:lnTo>
                    <a:pt x="7" y="152"/>
                  </a:lnTo>
                  <a:lnTo>
                    <a:pt x="1" y="162"/>
                  </a:lnTo>
                  <a:lnTo>
                    <a:pt x="0" y="202"/>
                  </a:lnTo>
                  <a:lnTo>
                    <a:pt x="0" y="218"/>
                  </a:lnTo>
                  <a:lnTo>
                    <a:pt x="1" y="227"/>
                  </a:lnTo>
                  <a:lnTo>
                    <a:pt x="3" y="234"/>
                  </a:lnTo>
                  <a:lnTo>
                    <a:pt x="7" y="243"/>
                  </a:lnTo>
                  <a:lnTo>
                    <a:pt x="15" y="250"/>
                  </a:lnTo>
                  <a:lnTo>
                    <a:pt x="22" y="256"/>
                  </a:lnTo>
                  <a:lnTo>
                    <a:pt x="25" y="263"/>
                  </a:lnTo>
                  <a:lnTo>
                    <a:pt x="24" y="273"/>
                  </a:lnTo>
                  <a:lnTo>
                    <a:pt x="19" y="284"/>
                  </a:lnTo>
                  <a:lnTo>
                    <a:pt x="15" y="293"/>
                  </a:lnTo>
                  <a:lnTo>
                    <a:pt x="12" y="304"/>
                  </a:lnTo>
                  <a:lnTo>
                    <a:pt x="12" y="318"/>
                  </a:lnTo>
                  <a:lnTo>
                    <a:pt x="15" y="325"/>
                  </a:lnTo>
                  <a:lnTo>
                    <a:pt x="19" y="331"/>
                  </a:lnTo>
                  <a:lnTo>
                    <a:pt x="29" y="336"/>
                  </a:lnTo>
                  <a:lnTo>
                    <a:pt x="38" y="338"/>
                  </a:lnTo>
                  <a:lnTo>
                    <a:pt x="47" y="338"/>
                  </a:lnTo>
                  <a:lnTo>
                    <a:pt x="57" y="338"/>
                  </a:lnTo>
                  <a:lnTo>
                    <a:pt x="66" y="336"/>
                  </a:lnTo>
                  <a:lnTo>
                    <a:pt x="74" y="332"/>
                  </a:lnTo>
                  <a:lnTo>
                    <a:pt x="80" y="329"/>
                  </a:lnTo>
                  <a:lnTo>
                    <a:pt x="87" y="325"/>
                  </a:lnTo>
                  <a:lnTo>
                    <a:pt x="95" y="322"/>
                  </a:lnTo>
                  <a:lnTo>
                    <a:pt x="103" y="318"/>
                  </a:lnTo>
                  <a:lnTo>
                    <a:pt x="112" y="315"/>
                  </a:lnTo>
                  <a:lnTo>
                    <a:pt x="121" y="311"/>
                  </a:lnTo>
                  <a:lnTo>
                    <a:pt x="130" y="307"/>
                  </a:lnTo>
                  <a:lnTo>
                    <a:pt x="139" y="304"/>
                  </a:lnTo>
                  <a:lnTo>
                    <a:pt x="149" y="300"/>
                  </a:lnTo>
                  <a:lnTo>
                    <a:pt x="162" y="298"/>
                  </a:lnTo>
                  <a:lnTo>
                    <a:pt x="175" y="297"/>
                  </a:lnTo>
                  <a:lnTo>
                    <a:pt x="189" y="295"/>
                  </a:lnTo>
                  <a:lnTo>
                    <a:pt x="202" y="297"/>
                  </a:lnTo>
                  <a:lnTo>
                    <a:pt x="216" y="298"/>
                  </a:lnTo>
                  <a:lnTo>
                    <a:pt x="228" y="304"/>
                  </a:lnTo>
                  <a:lnTo>
                    <a:pt x="239" y="309"/>
                  </a:lnTo>
                  <a:lnTo>
                    <a:pt x="248" y="316"/>
                  </a:lnTo>
                  <a:lnTo>
                    <a:pt x="257" y="325"/>
                  </a:lnTo>
                  <a:lnTo>
                    <a:pt x="264" y="334"/>
                  </a:lnTo>
                  <a:lnTo>
                    <a:pt x="272" y="345"/>
                  </a:lnTo>
                  <a:lnTo>
                    <a:pt x="278" y="356"/>
                  </a:lnTo>
                  <a:lnTo>
                    <a:pt x="285" y="365"/>
                  </a:lnTo>
                  <a:lnTo>
                    <a:pt x="290" y="374"/>
                  </a:lnTo>
                  <a:lnTo>
                    <a:pt x="295" y="383"/>
                  </a:lnTo>
                  <a:lnTo>
                    <a:pt x="301" y="388"/>
                  </a:lnTo>
                  <a:lnTo>
                    <a:pt x="310" y="392"/>
                  </a:lnTo>
                  <a:lnTo>
                    <a:pt x="320" y="393"/>
                  </a:lnTo>
                  <a:lnTo>
                    <a:pt x="332" y="392"/>
                  </a:lnTo>
                  <a:lnTo>
                    <a:pt x="344" y="390"/>
                  </a:lnTo>
                  <a:lnTo>
                    <a:pt x="353" y="388"/>
                  </a:lnTo>
                  <a:lnTo>
                    <a:pt x="361" y="384"/>
                  </a:lnTo>
                  <a:lnTo>
                    <a:pt x="364" y="379"/>
                  </a:lnTo>
                  <a:lnTo>
                    <a:pt x="367" y="367"/>
                  </a:lnTo>
                  <a:lnTo>
                    <a:pt x="373" y="350"/>
                  </a:lnTo>
                  <a:lnTo>
                    <a:pt x="379" y="336"/>
                  </a:lnTo>
                  <a:lnTo>
                    <a:pt x="382" y="324"/>
                  </a:lnTo>
                  <a:lnTo>
                    <a:pt x="387" y="313"/>
                  </a:lnTo>
                  <a:lnTo>
                    <a:pt x="396" y="300"/>
                  </a:lnTo>
                  <a:lnTo>
                    <a:pt x="405" y="288"/>
                  </a:lnTo>
                  <a:lnTo>
                    <a:pt x="409" y="275"/>
                  </a:lnTo>
                  <a:lnTo>
                    <a:pt x="411" y="263"/>
                  </a:lnTo>
                  <a:lnTo>
                    <a:pt x="415" y="248"/>
                  </a:lnTo>
                  <a:lnTo>
                    <a:pt x="421" y="234"/>
                  </a:lnTo>
                  <a:lnTo>
                    <a:pt x="424" y="220"/>
                  </a:lnTo>
                  <a:lnTo>
                    <a:pt x="423" y="213"/>
                  </a:lnTo>
                  <a:lnTo>
                    <a:pt x="420" y="204"/>
                  </a:lnTo>
                  <a:lnTo>
                    <a:pt x="414" y="196"/>
                  </a:lnTo>
                  <a:lnTo>
                    <a:pt x="408" y="189"/>
                  </a:lnTo>
                  <a:lnTo>
                    <a:pt x="400" y="180"/>
                  </a:lnTo>
                  <a:lnTo>
                    <a:pt x="393" y="173"/>
                  </a:lnTo>
                  <a:lnTo>
                    <a:pt x="385" y="168"/>
                  </a:lnTo>
                  <a:lnTo>
                    <a:pt x="381" y="161"/>
                  </a:lnTo>
                  <a:lnTo>
                    <a:pt x="367" y="143"/>
                  </a:lnTo>
                  <a:lnTo>
                    <a:pt x="356" y="128"/>
                  </a:lnTo>
                  <a:lnTo>
                    <a:pt x="347" y="116"/>
                  </a:lnTo>
                  <a:lnTo>
                    <a:pt x="343" y="102"/>
                  </a:lnTo>
                  <a:lnTo>
                    <a:pt x="340" y="84"/>
                  </a:lnTo>
                  <a:lnTo>
                    <a:pt x="338" y="66"/>
                  </a:lnTo>
                  <a:lnTo>
                    <a:pt x="337" y="50"/>
                  </a:lnTo>
                  <a:lnTo>
                    <a:pt x="332" y="35"/>
                  </a:lnTo>
                  <a:lnTo>
                    <a:pt x="326" y="23"/>
                  </a:lnTo>
                  <a:lnTo>
                    <a:pt x="319" y="14"/>
                  </a:lnTo>
                  <a:lnTo>
                    <a:pt x="311" y="5"/>
                  </a:lnTo>
                  <a:lnTo>
                    <a:pt x="305" y="0"/>
                  </a:lnTo>
                  <a:lnTo>
                    <a:pt x="308" y="17"/>
                  </a:lnTo>
                  <a:lnTo>
                    <a:pt x="311" y="35"/>
                  </a:lnTo>
                  <a:lnTo>
                    <a:pt x="311" y="51"/>
                  </a:lnTo>
                  <a:lnTo>
                    <a:pt x="311" y="64"/>
                  </a:lnTo>
                  <a:lnTo>
                    <a:pt x="311" y="71"/>
                  </a:lnTo>
                  <a:lnTo>
                    <a:pt x="308" y="76"/>
                  </a:lnTo>
                  <a:lnTo>
                    <a:pt x="305" y="78"/>
                  </a:lnTo>
                  <a:lnTo>
                    <a:pt x="299" y="78"/>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0" name="Freeform 27"/>
            <p:cNvSpPr>
              <a:spLocks/>
            </p:cNvSpPr>
            <p:nvPr/>
          </p:nvSpPr>
          <p:spPr bwMode="auto">
            <a:xfrm>
              <a:off x="582" y="2166"/>
              <a:ext cx="83" cy="140"/>
            </a:xfrm>
            <a:custGeom>
              <a:avLst/>
              <a:gdLst>
                <a:gd name="T0" fmla="*/ 24 w 83"/>
                <a:gd name="T1" fmla="*/ 50 h 140"/>
                <a:gd name="T2" fmla="*/ 35 w 83"/>
                <a:gd name="T3" fmla="*/ 45 h 140"/>
                <a:gd name="T4" fmla="*/ 42 w 83"/>
                <a:gd name="T5" fmla="*/ 36 h 140"/>
                <a:gd name="T6" fmla="*/ 48 w 83"/>
                <a:gd name="T7" fmla="*/ 27 h 140"/>
                <a:gd name="T8" fmla="*/ 56 w 83"/>
                <a:gd name="T9" fmla="*/ 16 h 140"/>
                <a:gd name="T10" fmla="*/ 63 w 83"/>
                <a:gd name="T11" fmla="*/ 7 h 140"/>
                <a:gd name="T12" fmla="*/ 73 w 83"/>
                <a:gd name="T13" fmla="*/ 0 h 140"/>
                <a:gd name="T14" fmla="*/ 80 w 83"/>
                <a:gd name="T15" fmla="*/ 4 h 140"/>
                <a:gd name="T16" fmla="*/ 83 w 83"/>
                <a:gd name="T17" fmla="*/ 18 h 140"/>
                <a:gd name="T18" fmla="*/ 83 w 83"/>
                <a:gd name="T19" fmla="*/ 36 h 140"/>
                <a:gd name="T20" fmla="*/ 82 w 83"/>
                <a:gd name="T21" fmla="*/ 50 h 140"/>
                <a:gd name="T22" fmla="*/ 79 w 83"/>
                <a:gd name="T23" fmla="*/ 63 h 140"/>
                <a:gd name="T24" fmla="*/ 80 w 83"/>
                <a:gd name="T25" fmla="*/ 75 h 140"/>
                <a:gd name="T26" fmla="*/ 80 w 83"/>
                <a:gd name="T27" fmla="*/ 88 h 140"/>
                <a:gd name="T28" fmla="*/ 77 w 83"/>
                <a:gd name="T29" fmla="*/ 100 h 140"/>
                <a:gd name="T30" fmla="*/ 71 w 83"/>
                <a:gd name="T31" fmla="*/ 111 h 140"/>
                <a:gd name="T32" fmla="*/ 62 w 83"/>
                <a:gd name="T33" fmla="*/ 116 h 140"/>
                <a:gd name="T34" fmla="*/ 53 w 83"/>
                <a:gd name="T35" fmla="*/ 120 h 140"/>
                <a:gd name="T36" fmla="*/ 44 w 83"/>
                <a:gd name="T37" fmla="*/ 125 h 140"/>
                <a:gd name="T38" fmla="*/ 36 w 83"/>
                <a:gd name="T39" fmla="*/ 131 h 140"/>
                <a:gd name="T40" fmla="*/ 32 w 83"/>
                <a:gd name="T41" fmla="*/ 136 h 140"/>
                <a:gd name="T42" fmla="*/ 27 w 83"/>
                <a:gd name="T43" fmla="*/ 140 h 140"/>
                <a:gd name="T44" fmla="*/ 20 w 83"/>
                <a:gd name="T45" fmla="*/ 138 h 140"/>
                <a:gd name="T46" fmla="*/ 12 w 83"/>
                <a:gd name="T47" fmla="*/ 132 h 140"/>
                <a:gd name="T48" fmla="*/ 6 w 83"/>
                <a:gd name="T49" fmla="*/ 124 h 140"/>
                <a:gd name="T50" fmla="*/ 0 w 83"/>
                <a:gd name="T51" fmla="*/ 107 h 140"/>
                <a:gd name="T52" fmla="*/ 0 w 83"/>
                <a:gd name="T53" fmla="*/ 86 h 140"/>
                <a:gd name="T54" fmla="*/ 8 w 83"/>
                <a:gd name="T55" fmla="*/ 64 h 140"/>
                <a:gd name="T56" fmla="*/ 24 w 83"/>
                <a:gd name="T57" fmla="*/ 5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40">
                  <a:moveTo>
                    <a:pt x="24" y="50"/>
                  </a:moveTo>
                  <a:lnTo>
                    <a:pt x="35" y="45"/>
                  </a:lnTo>
                  <a:lnTo>
                    <a:pt x="42" y="36"/>
                  </a:lnTo>
                  <a:lnTo>
                    <a:pt x="48" y="27"/>
                  </a:lnTo>
                  <a:lnTo>
                    <a:pt x="56" y="16"/>
                  </a:lnTo>
                  <a:lnTo>
                    <a:pt x="63" y="7"/>
                  </a:lnTo>
                  <a:lnTo>
                    <a:pt x="73" y="0"/>
                  </a:lnTo>
                  <a:lnTo>
                    <a:pt x="80" y="4"/>
                  </a:lnTo>
                  <a:lnTo>
                    <a:pt x="83" y="18"/>
                  </a:lnTo>
                  <a:lnTo>
                    <a:pt x="83" y="36"/>
                  </a:lnTo>
                  <a:lnTo>
                    <a:pt x="82" y="50"/>
                  </a:lnTo>
                  <a:lnTo>
                    <a:pt x="79" y="63"/>
                  </a:lnTo>
                  <a:lnTo>
                    <a:pt x="80" y="75"/>
                  </a:lnTo>
                  <a:lnTo>
                    <a:pt x="80" y="88"/>
                  </a:lnTo>
                  <a:lnTo>
                    <a:pt x="77" y="100"/>
                  </a:lnTo>
                  <a:lnTo>
                    <a:pt x="71" y="111"/>
                  </a:lnTo>
                  <a:lnTo>
                    <a:pt x="62" y="116"/>
                  </a:lnTo>
                  <a:lnTo>
                    <a:pt x="53" y="120"/>
                  </a:lnTo>
                  <a:lnTo>
                    <a:pt x="44" y="125"/>
                  </a:lnTo>
                  <a:lnTo>
                    <a:pt x="36" y="131"/>
                  </a:lnTo>
                  <a:lnTo>
                    <a:pt x="32" y="136"/>
                  </a:lnTo>
                  <a:lnTo>
                    <a:pt x="27" y="140"/>
                  </a:lnTo>
                  <a:lnTo>
                    <a:pt x="20" y="138"/>
                  </a:lnTo>
                  <a:lnTo>
                    <a:pt x="12" y="132"/>
                  </a:lnTo>
                  <a:lnTo>
                    <a:pt x="6" y="124"/>
                  </a:lnTo>
                  <a:lnTo>
                    <a:pt x="0" y="107"/>
                  </a:lnTo>
                  <a:lnTo>
                    <a:pt x="0" y="86"/>
                  </a:lnTo>
                  <a:lnTo>
                    <a:pt x="8" y="64"/>
                  </a:lnTo>
                  <a:lnTo>
                    <a:pt x="24" y="5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1" name="Freeform 28"/>
            <p:cNvSpPr>
              <a:spLocks/>
            </p:cNvSpPr>
            <p:nvPr/>
          </p:nvSpPr>
          <p:spPr bwMode="auto">
            <a:xfrm>
              <a:off x="416" y="2238"/>
              <a:ext cx="125" cy="141"/>
            </a:xfrm>
            <a:custGeom>
              <a:avLst/>
              <a:gdLst>
                <a:gd name="T0" fmla="*/ 0 w 125"/>
                <a:gd name="T1" fmla="*/ 3 h 141"/>
                <a:gd name="T2" fmla="*/ 1 w 125"/>
                <a:gd name="T3" fmla="*/ 12 h 141"/>
                <a:gd name="T4" fmla="*/ 13 w 125"/>
                <a:gd name="T5" fmla="*/ 19 h 141"/>
                <a:gd name="T6" fmla="*/ 27 w 125"/>
                <a:gd name="T7" fmla="*/ 28 h 141"/>
                <a:gd name="T8" fmla="*/ 36 w 125"/>
                <a:gd name="T9" fmla="*/ 41 h 141"/>
                <a:gd name="T10" fmla="*/ 42 w 125"/>
                <a:gd name="T11" fmla="*/ 52 h 141"/>
                <a:gd name="T12" fmla="*/ 47 w 125"/>
                <a:gd name="T13" fmla="*/ 60 h 141"/>
                <a:gd name="T14" fmla="*/ 51 w 125"/>
                <a:gd name="T15" fmla="*/ 69 h 141"/>
                <a:gd name="T16" fmla="*/ 56 w 125"/>
                <a:gd name="T17" fmla="*/ 80 h 141"/>
                <a:gd name="T18" fmla="*/ 62 w 125"/>
                <a:gd name="T19" fmla="*/ 93 h 141"/>
                <a:gd name="T20" fmla="*/ 71 w 125"/>
                <a:gd name="T21" fmla="*/ 107 h 141"/>
                <a:gd name="T22" fmla="*/ 80 w 125"/>
                <a:gd name="T23" fmla="*/ 121 h 141"/>
                <a:gd name="T24" fmla="*/ 90 w 125"/>
                <a:gd name="T25" fmla="*/ 137 h 141"/>
                <a:gd name="T26" fmla="*/ 98 w 125"/>
                <a:gd name="T27" fmla="*/ 141 h 141"/>
                <a:gd name="T28" fmla="*/ 107 w 125"/>
                <a:gd name="T29" fmla="*/ 141 h 141"/>
                <a:gd name="T30" fmla="*/ 116 w 125"/>
                <a:gd name="T31" fmla="*/ 139 h 141"/>
                <a:gd name="T32" fmla="*/ 124 w 125"/>
                <a:gd name="T33" fmla="*/ 134 h 141"/>
                <a:gd name="T34" fmla="*/ 125 w 125"/>
                <a:gd name="T35" fmla="*/ 125 h 141"/>
                <a:gd name="T36" fmla="*/ 122 w 125"/>
                <a:gd name="T37" fmla="*/ 114 h 141"/>
                <a:gd name="T38" fmla="*/ 116 w 125"/>
                <a:gd name="T39" fmla="*/ 102 h 141"/>
                <a:gd name="T40" fmla="*/ 107 w 125"/>
                <a:gd name="T41" fmla="*/ 93 h 141"/>
                <a:gd name="T42" fmla="*/ 100 w 125"/>
                <a:gd name="T43" fmla="*/ 86 h 141"/>
                <a:gd name="T44" fmla="*/ 92 w 125"/>
                <a:gd name="T45" fmla="*/ 78 h 141"/>
                <a:gd name="T46" fmla="*/ 83 w 125"/>
                <a:gd name="T47" fmla="*/ 71 h 141"/>
                <a:gd name="T48" fmla="*/ 75 w 125"/>
                <a:gd name="T49" fmla="*/ 64 h 141"/>
                <a:gd name="T50" fmla="*/ 69 w 125"/>
                <a:gd name="T51" fmla="*/ 57 h 141"/>
                <a:gd name="T52" fmla="*/ 63 w 125"/>
                <a:gd name="T53" fmla="*/ 50 h 141"/>
                <a:gd name="T54" fmla="*/ 59 w 125"/>
                <a:gd name="T55" fmla="*/ 43 h 141"/>
                <a:gd name="T56" fmla="*/ 54 w 125"/>
                <a:gd name="T57" fmla="*/ 35 h 141"/>
                <a:gd name="T58" fmla="*/ 50 w 125"/>
                <a:gd name="T59" fmla="*/ 26 h 141"/>
                <a:gd name="T60" fmla="*/ 44 w 125"/>
                <a:gd name="T61" fmla="*/ 19 h 141"/>
                <a:gd name="T62" fmla="*/ 38 w 125"/>
                <a:gd name="T63" fmla="*/ 14 h 141"/>
                <a:gd name="T64" fmla="*/ 30 w 125"/>
                <a:gd name="T65" fmla="*/ 12 h 141"/>
                <a:gd name="T66" fmla="*/ 22 w 125"/>
                <a:gd name="T67" fmla="*/ 9 h 141"/>
                <a:gd name="T68" fmla="*/ 13 w 125"/>
                <a:gd name="T69" fmla="*/ 3 h 141"/>
                <a:gd name="T70" fmla="*/ 6 w 125"/>
                <a:gd name="T71" fmla="*/ 0 h 141"/>
                <a:gd name="T72" fmla="*/ 0 w 125"/>
                <a:gd name="T73" fmla="*/ 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5" h="141">
                  <a:moveTo>
                    <a:pt x="0" y="3"/>
                  </a:moveTo>
                  <a:lnTo>
                    <a:pt x="1" y="12"/>
                  </a:lnTo>
                  <a:lnTo>
                    <a:pt x="13" y="19"/>
                  </a:lnTo>
                  <a:lnTo>
                    <a:pt x="27" y="28"/>
                  </a:lnTo>
                  <a:lnTo>
                    <a:pt x="36" y="41"/>
                  </a:lnTo>
                  <a:lnTo>
                    <a:pt x="42" y="52"/>
                  </a:lnTo>
                  <a:lnTo>
                    <a:pt x="47" y="60"/>
                  </a:lnTo>
                  <a:lnTo>
                    <a:pt x="51" y="69"/>
                  </a:lnTo>
                  <a:lnTo>
                    <a:pt x="56" y="80"/>
                  </a:lnTo>
                  <a:lnTo>
                    <a:pt x="62" y="93"/>
                  </a:lnTo>
                  <a:lnTo>
                    <a:pt x="71" y="107"/>
                  </a:lnTo>
                  <a:lnTo>
                    <a:pt x="80" y="121"/>
                  </a:lnTo>
                  <a:lnTo>
                    <a:pt x="90" y="137"/>
                  </a:lnTo>
                  <a:lnTo>
                    <a:pt x="98" y="141"/>
                  </a:lnTo>
                  <a:lnTo>
                    <a:pt x="107" y="141"/>
                  </a:lnTo>
                  <a:lnTo>
                    <a:pt x="116" y="139"/>
                  </a:lnTo>
                  <a:lnTo>
                    <a:pt x="124" y="134"/>
                  </a:lnTo>
                  <a:lnTo>
                    <a:pt x="125" y="125"/>
                  </a:lnTo>
                  <a:lnTo>
                    <a:pt x="122" y="114"/>
                  </a:lnTo>
                  <a:lnTo>
                    <a:pt x="116" y="102"/>
                  </a:lnTo>
                  <a:lnTo>
                    <a:pt x="107" y="93"/>
                  </a:lnTo>
                  <a:lnTo>
                    <a:pt x="100" y="86"/>
                  </a:lnTo>
                  <a:lnTo>
                    <a:pt x="92" y="78"/>
                  </a:lnTo>
                  <a:lnTo>
                    <a:pt x="83" y="71"/>
                  </a:lnTo>
                  <a:lnTo>
                    <a:pt x="75" y="64"/>
                  </a:lnTo>
                  <a:lnTo>
                    <a:pt x="69" y="57"/>
                  </a:lnTo>
                  <a:lnTo>
                    <a:pt x="63" y="50"/>
                  </a:lnTo>
                  <a:lnTo>
                    <a:pt x="59" y="43"/>
                  </a:lnTo>
                  <a:lnTo>
                    <a:pt x="54" y="35"/>
                  </a:lnTo>
                  <a:lnTo>
                    <a:pt x="50" y="26"/>
                  </a:lnTo>
                  <a:lnTo>
                    <a:pt x="44" y="19"/>
                  </a:lnTo>
                  <a:lnTo>
                    <a:pt x="38" y="14"/>
                  </a:lnTo>
                  <a:lnTo>
                    <a:pt x="30" y="12"/>
                  </a:lnTo>
                  <a:lnTo>
                    <a:pt x="22" y="9"/>
                  </a:lnTo>
                  <a:lnTo>
                    <a:pt x="13" y="3"/>
                  </a:lnTo>
                  <a:lnTo>
                    <a:pt x="6" y="0"/>
                  </a:lnTo>
                  <a:lnTo>
                    <a:pt x="0" y="3"/>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2" name="Freeform 29"/>
            <p:cNvSpPr>
              <a:spLocks/>
            </p:cNvSpPr>
            <p:nvPr/>
          </p:nvSpPr>
          <p:spPr bwMode="auto">
            <a:xfrm>
              <a:off x="819" y="1658"/>
              <a:ext cx="135" cy="157"/>
            </a:xfrm>
            <a:custGeom>
              <a:avLst/>
              <a:gdLst>
                <a:gd name="T0" fmla="*/ 83 w 135"/>
                <a:gd name="T1" fmla="*/ 141 h 157"/>
                <a:gd name="T2" fmla="*/ 97 w 135"/>
                <a:gd name="T3" fmla="*/ 123 h 157"/>
                <a:gd name="T4" fmla="*/ 109 w 135"/>
                <a:gd name="T5" fmla="*/ 102 h 157"/>
                <a:gd name="T6" fmla="*/ 117 w 135"/>
                <a:gd name="T7" fmla="*/ 78 h 157"/>
                <a:gd name="T8" fmla="*/ 120 w 135"/>
                <a:gd name="T9" fmla="*/ 60 h 157"/>
                <a:gd name="T10" fmla="*/ 124 w 135"/>
                <a:gd name="T11" fmla="*/ 46 h 157"/>
                <a:gd name="T12" fmla="*/ 130 w 135"/>
                <a:gd name="T13" fmla="*/ 32 h 157"/>
                <a:gd name="T14" fmla="*/ 135 w 135"/>
                <a:gd name="T15" fmla="*/ 17 h 157"/>
                <a:gd name="T16" fmla="*/ 127 w 135"/>
                <a:gd name="T17" fmla="*/ 5 h 157"/>
                <a:gd name="T18" fmla="*/ 115 w 135"/>
                <a:gd name="T19" fmla="*/ 0 h 157"/>
                <a:gd name="T20" fmla="*/ 109 w 135"/>
                <a:gd name="T21" fmla="*/ 1 h 157"/>
                <a:gd name="T22" fmla="*/ 106 w 135"/>
                <a:gd name="T23" fmla="*/ 10 h 157"/>
                <a:gd name="T24" fmla="*/ 103 w 135"/>
                <a:gd name="T25" fmla="*/ 23 h 157"/>
                <a:gd name="T26" fmla="*/ 99 w 135"/>
                <a:gd name="T27" fmla="*/ 41 h 157"/>
                <a:gd name="T28" fmla="*/ 89 w 135"/>
                <a:gd name="T29" fmla="*/ 60 h 157"/>
                <a:gd name="T30" fmla="*/ 80 w 135"/>
                <a:gd name="T31" fmla="*/ 78 h 157"/>
                <a:gd name="T32" fmla="*/ 71 w 135"/>
                <a:gd name="T33" fmla="*/ 94 h 157"/>
                <a:gd name="T34" fmla="*/ 65 w 135"/>
                <a:gd name="T35" fmla="*/ 102 h 157"/>
                <a:gd name="T36" fmla="*/ 55 w 135"/>
                <a:gd name="T37" fmla="*/ 109 h 157"/>
                <a:gd name="T38" fmla="*/ 44 w 135"/>
                <a:gd name="T39" fmla="*/ 116 h 157"/>
                <a:gd name="T40" fmla="*/ 32 w 135"/>
                <a:gd name="T41" fmla="*/ 123 h 157"/>
                <a:gd name="T42" fmla="*/ 20 w 135"/>
                <a:gd name="T43" fmla="*/ 128 h 157"/>
                <a:gd name="T44" fmla="*/ 9 w 135"/>
                <a:gd name="T45" fmla="*/ 134 h 157"/>
                <a:gd name="T46" fmla="*/ 3 w 135"/>
                <a:gd name="T47" fmla="*/ 136 h 157"/>
                <a:gd name="T48" fmla="*/ 0 w 135"/>
                <a:gd name="T49" fmla="*/ 137 h 157"/>
                <a:gd name="T50" fmla="*/ 8 w 135"/>
                <a:gd name="T51" fmla="*/ 146 h 157"/>
                <a:gd name="T52" fmla="*/ 18 w 135"/>
                <a:gd name="T53" fmla="*/ 152 h 157"/>
                <a:gd name="T54" fmla="*/ 29 w 135"/>
                <a:gd name="T55" fmla="*/ 157 h 157"/>
                <a:gd name="T56" fmla="*/ 40 w 135"/>
                <a:gd name="T57" fmla="*/ 157 h 157"/>
                <a:gd name="T58" fmla="*/ 52 w 135"/>
                <a:gd name="T59" fmla="*/ 157 h 157"/>
                <a:gd name="T60" fmla="*/ 62 w 135"/>
                <a:gd name="T61" fmla="*/ 154 h 157"/>
                <a:gd name="T62" fmla="*/ 74 w 135"/>
                <a:gd name="T63" fmla="*/ 148 h 157"/>
                <a:gd name="T64" fmla="*/ 83 w 135"/>
                <a:gd name="T65"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57">
                  <a:moveTo>
                    <a:pt x="83" y="141"/>
                  </a:moveTo>
                  <a:lnTo>
                    <a:pt x="97" y="123"/>
                  </a:lnTo>
                  <a:lnTo>
                    <a:pt x="109" y="102"/>
                  </a:lnTo>
                  <a:lnTo>
                    <a:pt x="117" y="78"/>
                  </a:lnTo>
                  <a:lnTo>
                    <a:pt x="120" y="60"/>
                  </a:lnTo>
                  <a:lnTo>
                    <a:pt x="124" y="46"/>
                  </a:lnTo>
                  <a:lnTo>
                    <a:pt x="130" y="32"/>
                  </a:lnTo>
                  <a:lnTo>
                    <a:pt x="135" y="17"/>
                  </a:lnTo>
                  <a:lnTo>
                    <a:pt x="127" y="5"/>
                  </a:lnTo>
                  <a:lnTo>
                    <a:pt x="115" y="0"/>
                  </a:lnTo>
                  <a:lnTo>
                    <a:pt x="109" y="1"/>
                  </a:lnTo>
                  <a:lnTo>
                    <a:pt x="106" y="10"/>
                  </a:lnTo>
                  <a:lnTo>
                    <a:pt x="103" y="23"/>
                  </a:lnTo>
                  <a:lnTo>
                    <a:pt x="99" y="41"/>
                  </a:lnTo>
                  <a:lnTo>
                    <a:pt x="89" y="60"/>
                  </a:lnTo>
                  <a:lnTo>
                    <a:pt x="80" y="78"/>
                  </a:lnTo>
                  <a:lnTo>
                    <a:pt x="71" y="94"/>
                  </a:lnTo>
                  <a:lnTo>
                    <a:pt x="65" y="102"/>
                  </a:lnTo>
                  <a:lnTo>
                    <a:pt x="55" y="109"/>
                  </a:lnTo>
                  <a:lnTo>
                    <a:pt x="44" y="116"/>
                  </a:lnTo>
                  <a:lnTo>
                    <a:pt x="32" y="123"/>
                  </a:lnTo>
                  <a:lnTo>
                    <a:pt x="20" y="128"/>
                  </a:lnTo>
                  <a:lnTo>
                    <a:pt x="9" y="134"/>
                  </a:lnTo>
                  <a:lnTo>
                    <a:pt x="3" y="136"/>
                  </a:lnTo>
                  <a:lnTo>
                    <a:pt x="0" y="137"/>
                  </a:lnTo>
                  <a:lnTo>
                    <a:pt x="8" y="146"/>
                  </a:lnTo>
                  <a:lnTo>
                    <a:pt x="18" y="152"/>
                  </a:lnTo>
                  <a:lnTo>
                    <a:pt x="29" y="157"/>
                  </a:lnTo>
                  <a:lnTo>
                    <a:pt x="40" y="157"/>
                  </a:lnTo>
                  <a:lnTo>
                    <a:pt x="52" y="157"/>
                  </a:lnTo>
                  <a:lnTo>
                    <a:pt x="62" y="154"/>
                  </a:lnTo>
                  <a:lnTo>
                    <a:pt x="74" y="148"/>
                  </a:lnTo>
                  <a:lnTo>
                    <a:pt x="83" y="141"/>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3" name="Freeform 30"/>
            <p:cNvSpPr>
              <a:spLocks/>
            </p:cNvSpPr>
            <p:nvPr/>
          </p:nvSpPr>
          <p:spPr bwMode="auto">
            <a:xfrm>
              <a:off x="825" y="2284"/>
              <a:ext cx="177" cy="109"/>
            </a:xfrm>
            <a:custGeom>
              <a:avLst/>
              <a:gdLst>
                <a:gd name="T0" fmla="*/ 31 w 177"/>
                <a:gd name="T1" fmla="*/ 6 h 109"/>
                <a:gd name="T2" fmla="*/ 38 w 177"/>
                <a:gd name="T3" fmla="*/ 4 h 109"/>
                <a:gd name="T4" fmla="*/ 44 w 177"/>
                <a:gd name="T5" fmla="*/ 2 h 109"/>
                <a:gd name="T6" fmla="*/ 52 w 177"/>
                <a:gd name="T7" fmla="*/ 2 h 109"/>
                <a:gd name="T8" fmla="*/ 58 w 177"/>
                <a:gd name="T9" fmla="*/ 0 h 109"/>
                <a:gd name="T10" fmla="*/ 64 w 177"/>
                <a:gd name="T11" fmla="*/ 0 h 109"/>
                <a:gd name="T12" fmla="*/ 71 w 177"/>
                <a:gd name="T13" fmla="*/ 2 h 109"/>
                <a:gd name="T14" fmla="*/ 77 w 177"/>
                <a:gd name="T15" fmla="*/ 6 h 109"/>
                <a:gd name="T16" fmla="*/ 85 w 177"/>
                <a:gd name="T17" fmla="*/ 11 h 109"/>
                <a:gd name="T18" fmla="*/ 93 w 177"/>
                <a:gd name="T19" fmla="*/ 18 h 109"/>
                <a:gd name="T20" fmla="*/ 100 w 177"/>
                <a:gd name="T21" fmla="*/ 25 h 109"/>
                <a:gd name="T22" fmla="*/ 106 w 177"/>
                <a:gd name="T23" fmla="*/ 34 h 109"/>
                <a:gd name="T24" fmla="*/ 114 w 177"/>
                <a:gd name="T25" fmla="*/ 41 h 109"/>
                <a:gd name="T26" fmla="*/ 120 w 177"/>
                <a:gd name="T27" fmla="*/ 50 h 109"/>
                <a:gd name="T28" fmla="*/ 127 w 177"/>
                <a:gd name="T29" fmla="*/ 57 h 109"/>
                <a:gd name="T30" fmla="*/ 133 w 177"/>
                <a:gd name="T31" fmla="*/ 63 h 109"/>
                <a:gd name="T32" fmla="*/ 141 w 177"/>
                <a:gd name="T33" fmla="*/ 68 h 109"/>
                <a:gd name="T34" fmla="*/ 155 w 177"/>
                <a:gd name="T35" fmla="*/ 79 h 109"/>
                <a:gd name="T36" fmla="*/ 167 w 177"/>
                <a:gd name="T37" fmla="*/ 91 h 109"/>
                <a:gd name="T38" fmla="*/ 174 w 177"/>
                <a:gd name="T39" fmla="*/ 104 h 109"/>
                <a:gd name="T40" fmla="*/ 177 w 177"/>
                <a:gd name="T41" fmla="*/ 109 h 109"/>
                <a:gd name="T42" fmla="*/ 126 w 177"/>
                <a:gd name="T43" fmla="*/ 95 h 109"/>
                <a:gd name="T44" fmla="*/ 94 w 177"/>
                <a:gd name="T45" fmla="*/ 100 h 109"/>
                <a:gd name="T46" fmla="*/ 91 w 177"/>
                <a:gd name="T47" fmla="*/ 100 h 109"/>
                <a:gd name="T48" fmla="*/ 85 w 177"/>
                <a:gd name="T49" fmla="*/ 100 h 109"/>
                <a:gd name="T50" fmla="*/ 76 w 177"/>
                <a:gd name="T51" fmla="*/ 99 h 109"/>
                <a:gd name="T52" fmla="*/ 65 w 177"/>
                <a:gd name="T53" fmla="*/ 95 h 109"/>
                <a:gd name="T54" fmla="*/ 53 w 177"/>
                <a:gd name="T55" fmla="*/ 90 h 109"/>
                <a:gd name="T56" fmla="*/ 41 w 177"/>
                <a:gd name="T57" fmla="*/ 82 h 109"/>
                <a:gd name="T58" fmla="*/ 32 w 177"/>
                <a:gd name="T59" fmla="*/ 72 h 109"/>
                <a:gd name="T60" fmla="*/ 26 w 177"/>
                <a:gd name="T61" fmla="*/ 57 h 109"/>
                <a:gd name="T62" fmla="*/ 22 w 177"/>
                <a:gd name="T63" fmla="*/ 48 h 109"/>
                <a:gd name="T64" fmla="*/ 14 w 177"/>
                <a:gd name="T65" fmla="*/ 40 h 109"/>
                <a:gd name="T66" fmla="*/ 8 w 177"/>
                <a:gd name="T67" fmla="*/ 34 h 109"/>
                <a:gd name="T68" fmla="*/ 2 w 177"/>
                <a:gd name="T69" fmla="*/ 27 h 109"/>
                <a:gd name="T70" fmla="*/ 0 w 177"/>
                <a:gd name="T71" fmla="*/ 20 h 109"/>
                <a:gd name="T72" fmla="*/ 3 w 177"/>
                <a:gd name="T73" fmla="*/ 14 h 109"/>
                <a:gd name="T74" fmla="*/ 14 w 177"/>
                <a:gd name="T75" fmla="*/ 9 h 109"/>
                <a:gd name="T76" fmla="*/ 31 w 177"/>
                <a:gd name="T77" fmla="*/ 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109">
                  <a:moveTo>
                    <a:pt x="31" y="6"/>
                  </a:moveTo>
                  <a:lnTo>
                    <a:pt x="38" y="4"/>
                  </a:lnTo>
                  <a:lnTo>
                    <a:pt x="44" y="2"/>
                  </a:lnTo>
                  <a:lnTo>
                    <a:pt x="52" y="2"/>
                  </a:lnTo>
                  <a:lnTo>
                    <a:pt x="58" y="0"/>
                  </a:lnTo>
                  <a:lnTo>
                    <a:pt x="64" y="0"/>
                  </a:lnTo>
                  <a:lnTo>
                    <a:pt x="71" y="2"/>
                  </a:lnTo>
                  <a:lnTo>
                    <a:pt x="77" y="6"/>
                  </a:lnTo>
                  <a:lnTo>
                    <a:pt x="85" y="11"/>
                  </a:lnTo>
                  <a:lnTo>
                    <a:pt x="93" y="18"/>
                  </a:lnTo>
                  <a:lnTo>
                    <a:pt x="100" y="25"/>
                  </a:lnTo>
                  <a:lnTo>
                    <a:pt x="106" y="34"/>
                  </a:lnTo>
                  <a:lnTo>
                    <a:pt x="114" y="41"/>
                  </a:lnTo>
                  <a:lnTo>
                    <a:pt x="120" y="50"/>
                  </a:lnTo>
                  <a:lnTo>
                    <a:pt x="127" y="57"/>
                  </a:lnTo>
                  <a:lnTo>
                    <a:pt x="133" y="63"/>
                  </a:lnTo>
                  <a:lnTo>
                    <a:pt x="141" y="68"/>
                  </a:lnTo>
                  <a:lnTo>
                    <a:pt x="155" y="79"/>
                  </a:lnTo>
                  <a:lnTo>
                    <a:pt x="167" y="91"/>
                  </a:lnTo>
                  <a:lnTo>
                    <a:pt x="174" y="104"/>
                  </a:lnTo>
                  <a:lnTo>
                    <a:pt x="177" y="109"/>
                  </a:lnTo>
                  <a:lnTo>
                    <a:pt x="126" y="95"/>
                  </a:lnTo>
                  <a:lnTo>
                    <a:pt x="94" y="100"/>
                  </a:lnTo>
                  <a:lnTo>
                    <a:pt x="91" y="100"/>
                  </a:lnTo>
                  <a:lnTo>
                    <a:pt x="85" y="100"/>
                  </a:lnTo>
                  <a:lnTo>
                    <a:pt x="76" y="99"/>
                  </a:lnTo>
                  <a:lnTo>
                    <a:pt x="65" y="95"/>
                  </a:lnTo>
                  <a:lnTo>
                    <a:pt x="53" y="90"/>
                  </a:lnTo>
                  <a:lnTo>
                    <a:pt x="41" y="82"/>
                  </a:lnTo>
                  <a:lnTo>
                    <a:pt x="32" y="72"/>
                  </a:lnTo>
                  <a:lnTo>
                    <a:pt x="26" y="57"/>
                  </a:lnTo>
                  <a:lnTo>
                    <a:pt x="22" y="48"/>
                  </a:lnTo>
                  <a:lnTo>
                    <a:pt x="14" y="40"/>
                  </a:lnTo>
                  <a:lnTo>
                    <a:pt x="8" y="34"/>
                  </a:lnTo>
                  <a:lnTo>
                    <a:pt x="2" y="27"/>
                  </a:lnTo>
                  <a:lnTo>
                    <a:pt x="0" y="20"/>
                  </a:lnTo>
                  <a:lnTo>
                    <a:pt x="3" y="14"/>
                  </a:lnTo>
                  <a:lnTo>
                    <a:pt x="14" y="9"/>
                  </a:lnTo>
                  <a:lnTo>
                    <a:pt x="31" y="6"/>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4" name="Freeform 31"/>
            <p:cNvSpPr>
              <a:spLocks/>
            </p:cNvSpPr>
            <p:nvPr/>
          </p:nvSpPr>
          <p:spPr bwMode="auto">
            <a:xfrm>
              <a:off x="1159" y="2800"/>
              <a:ext cx="82" cy="118"/>
            </a:xfrm>
            <a:custGeom>
              <a:avLst/>
              <a:gdLst>
                <a:gd name="T0" fmla="*/ 23 w 82"/>
                <a:gd name="T1" fmla="*/ 62 h 118"/>
                <a:gd name="T2" fmla="*/ 29 w 82"/>
                <a:gd name="T3" fmla="*/ 59 h 118"/>
                <a:gd name="T4" fmla="*/ 37 w 82"/>
                <a:gd name="T5" fmla="*/ 53 h 118"/>
                <a:gd name="T6" fmla="*/ 46 w 82"/>
                <a:gd name="T7" fmla="*/ 44 h 118"/>
                <a:gd name="T8" fmla="*/ 53 w 82"/>
                <a:gd name="T9" fmla="*/ 34 h 118"/>
                <a:gd name="T10" fmla="*/ 62 w 82"/>
                <a:gd name="T11" fmla="*/ 25 h 118"/>
                <a:gd name="T12" fmla="*/ 70 w 82"/>
                <a:gd name="T13" fmla="*/ 14 h 118"/>
                <a:gd name="T14" fmla="*/ 76 w 82"/>
                <a:gd name="T15" fmla="*/ 7 h 118"/>
                <a:gd name="T16" fmla="*/ 79 w 82"/>
                <a:gd name="T17" fmla="*/ 2 h 118"/>
                <a:gd name="T18" fmla="*/ 82 w 82"/>
                <a:gd name="T19" fmla="*/ 0 h 118"/>
                <a:gd name="T20" fmla="*/ 82 w 82"/>
                <a:gd name="T21" fmla="*/ 3 h 118"/>
                <a:gd name="T22" fmla="*/ 82 w 82"/>
                <a:gd name="T23" fmla="*/ 14 h 118"/>
                <a:gd name="T24" fmla="*/ 80 w 82"/>
                <a:gd name="T25" fmla="*/ 30 h 118"/>
                <a:gd name="T26" fmla="*/ 77 w 82"/>
                <a:gd name="T27" fmla="*/ 46 h 118"/>
                <a:gd name="T28" fmla="*/ 70 w 82"/>
                <a:gd name="T29" fmla="*/ 59 h 118"/>
                <a:gd name="T30" fmla="*/ 61 w 82"/>
                <a:gd name="T31" fmla="*/ 68 h 118"/>
                <a:gd name="T32" fmla="*/ 52 w 82"/>
                <a:gd name="T33" fmla="*/ 73 h 118"/>
                <a:gd name="T34" fmla="*/ 47 w 82"/>
                <a:gd name="T35" fmla="*/ 78 h 118"/>
                <a:gd name="T36" fmla="*/ 44 w 82"/>
                <a:gd name="T37" fmla="*/ 89 h 118"/>
                <a:gd name="T38" fmla="*/ 44 w 82"/>
                <a:gd name="T39" fmla="*/ 102 h 118"/>
                <a:gd name="T40" fmla="*/ 44 w 82"/>
                <a:gd name="T41" fmla="*/ 111 h 118"/>
                <a:gd name="T42" fmla="*/ 38 w 82"/>
                <a:gd name="T43" fmla="*/ 116 h 118"/>
                <a:gd name="T44" fmla="*/ 26 w 82"/>
                <a:gd name="T45" fmla="*/ 118 h 118"/>
                <a:gd name="T46" fmla="*/ 11 w 82"/>
                <a:gd name="T47" fmla="*/ 114 h 118"/>
                <a:gd name="T48" fmla="*/ 2 w 82"/>
                <a:gd name="T49" fmla="*/ 105 h 118"/>
                <a:gd name="T50" fmla="*/ 0 w 82"/>
                <a:gd name="T51" fmla="*/ 93 h 118"/>
                <a:gd name="T52" fmla="*/ 3 w 82"/>
                <a:gd name="T53" fmla="*/ 78 h 118"/>
                <a:gd name="T54" fmla="*/ 11 w 82"/>
                <a:gd name="T55" fmla="*/ 68 h 118"/>
                <a:gd name="T56" fmla="*/ 23 w 82"/>
                <a:gd name="T57" fmla="*/ 6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118">
                  <a:moveTo>
                    <a:pt x="23" y="62"/>
                  </a:moveTo>
                  <a:lnTo>
                    <a:pt x="29" y="59"/>
                  </a:lnTo>
                  <a:lnTo>
                    <a:pt x="37" y="53"/>
                  </a:lnTo>
                  <a:lnTo>
                    <a:pt x="46" y="44"/>
                  </a:lnTo>
                  <a:lnTo>
                    <a:pt x="53" y="34"/>
                  </a:lnTo>
                  <a:lnTo>
                    <a:pt x="62" y="25"/>
                  </a:lnTo>
                  <a:lnTo>
                    <a:pt x="70" y="14"/>
                  </a:lnTo>
                  <a:lnTo>
                    <a:pt x="76" y="7"/>
                  </a:lnTo>
                  <a:lnTo>
                    <a:pt x="79" y="2"/>
                  </a:lnTo>
                  <a:lnTo>
                    <a:pt x="82" y="0"/>
                  </a:lnTo>
                  <a:lnTo>
                    <a:pt x="82" y="3"/>
                  </a:lnTo>
                  <a:lnTo>
                    <a:pt x="82" y="14"/>
                  </a:lnTo>
                  <a:lnTo>
                    <a:pt x="80" y="30"/>
                  </a:lnTo>
                  <a:lnTo>
                    <a:pt x="77" y="46"/>
                  </a:lnTo>
                  <a:lnTo>
                    <a:pt x="70" y="59"/>
                  </a:lnTo>
                  <a:lnTo>
                    <a:pt x="61" y="68"/>
                  </a:lnTo>
                  <a:lnTo>
                    <a:pt x="52" y="73"/>
                  </a:lnTo>
                  <a:lnTo>
                    <a:pt x="47" y="78"/>
                  </a:lnTo>
                  <a:lnTo>
                    <a:pt x="44" y="89"/>
                  </a:lnTo>
                  <a:lnTo>
                    <a:pt x="44" y="102"/>
                  </a:lnTo>
                  <a:lnTo>
                    <a:pt x="44" y="111"/>
                  </a:lnTo>
                  <a:lnTo>
                    <a:pt x="38" y="116"/>
                  </a:lnTo>
                  <a:lnTo>
                    <a:pt x="26" y="118"/>
                  </a:lnTo>
                  <a:lnTo>
                    <a:pt x="11" y="114"/>
                  </a:lnTo>
                  <a:lnTo>
                    <a:pt x="2" y="105"/>
                  </a:lnTo>
                  <a:lnTo>
                    <a:pt x="0" y="93"/>
                  </a:lnTo>
                  <a:lnTo>
                    <a:pt x="3" y="78"/>
                  </a:lnTo>
                  <a:lnTo>
                    <a:pt x="11" y="68"/>
                  </a:lnTo>
                  <a:lnTo>
                    <a:pt x="23" y="62"/>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5" name="Freeform 32"/>
            <p:cNvSpPr>
              <a:spLocks/>
            </p:cNvSpPr>
            <p:nvPr/>
          </p:nvSpPr>
          <p:spPr bwMode="auto">
            <a:xfrm>
              <a:off x="1246" y="2714"/>
              <a:ext cx="64" cy="96"/>
            </a:xfrm>
            <a:custGeom>
              <a:avLst/>
              <a:gdLst>
                <a:gd name="T0" fmla="*/ 3 w 64"/>
                <a:gd name="T1" fmla="*/ 0 h 96"/>
                <a:gd name="T2" fmla="*/ 12 w 64"/>
                <a:gd name="T3" fmla="*/ 7 h 96"/>
                <a:gd name="T4" fmla="*/ 21 w 64"/>
                <a:gd name="T5" fmla="*/ 21 h 96"/>
                <a:gd name="T6" fmla="*/ 28 w 64"/>
                <a:gd name="T7" fmla="*/ 36 h 96"/>
                <a:gd name="T8" fmla="*/ 34 w 64"/>
                <a:gd name="T9" fmla="*/ 43 h 96"/>
                <a:gd name="T10" fmla="*/ 42 w 64"/>
                <a:gd name="T11" fmla="*/ 43 h 96"/>
                <a:gd name="T12" fmla="*/ 51 w 64"/>
                <a:gd name="T13" fmla="*/ 43 h 96"/>
                <a:gd name="T14" fmla="*/ 60 w 64"/>
                <a:gd name="T15" fmla="*/ 45 h 96"/>
                <a:gd name="T16" fmla="*/ 64 w 64"/>
                <a:gd name="T17" fmla="*/ 50 h 96"/>
                <a:gd name="T18" fmla="*/ 64 w 64"/>
                <a:gd name="T19" fmla="*/ 59 h 96"/>
                <a:gd name="T20" fmla="*/ 61 w 64"/>
                <a:gd name="T21" fmla="*/ 68 h 96"/>
                <a:gd name="T22" fmla="*/ 55 w 64"/>
                <a:gd name="T23" fmla="*/ 79 h 96"/>
                <a:gd name="T24" fmla="*/ 49 w 64"/>
                <a:gd name="T25" fmla="*/ 88 h 96"/>
                <a:gd name="T26" fmla="*/ 43 w 64"/>
                <a:gd name="T27" fmla="*/ 93 h 96"/>
                <a:gd name="T28" fmla="*/ 37 w 64"/>
                <a:gd name="T29" fmla="*/ 96 h 96"/>
                <a:gd name="T30" fmla="*/ 30 w 64"/>
                <a:gd name="T31" fmla="*/ 95 h 96"/>
                <a:gd name="T32" fmla="*/ 24 w 64"/>
                <a:gd name="T33" fmla="*/ 88 h 96"/>
                <a:gd name="T34" fmla="*/ 19 w 64"/>
                <a:gd name="T35" fmla="*/ 77 h 96"/>
                <a:gd name="T36" fmla="*/ 16 w 64"/>
                <a:gd name="T37" fmla="*/ 66 h 96"/>
                <a:gd name="T38" fmla="*/ 15 w 64"/>
                <a:gd name="T39" fmla="*/ 55 h 96"/>
                <a:gd name="T40" fmla="*/ 15 w 64"/>
                <a:gd name="T41" fmla="*/ 48 h 96"/>
                <a:gd name="T42" fmla="*/ 13 w 64"/>
                <a:gd name="T43" fmla="*/ 39 h 96"/>
                <a:gd name="T44" fmla="*/ 9 w 64"/>
                <a:gd name="T45" fmla="*/ 28 h 96"/>
                <a:gd name="T46" fmla="*/ 3 w 64"/>
                <a:gd name="T47" fmla="*/ 21 h 96"/>
                <a:gd name="T48" fmla="*/ 0 w 64"/>
                <a:gd name="T49" fmla="*/ 18 h 96"/>
                <a:gd name="T50" fmla="*/ 3 w 64"/>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96">
                  <a:moveTo>
                    <a:pt x="3" y="0"/>
                  </a:moveTo>
                  <a:lnTo>
                    <a:pt x="12" y="7"/>
                  </a:lnTo>
                  <a:lnTo>
                    <a:pt x="21" y="21"/>
                  </a:lnTo>
                  <a:lnTo>
                    <a:pt x="28" y="36"/>
                  </a:lnTo>
                  <a:lnTo>
                    <a:pt x="34" y="43"/>
                  </a:lnTo>
                  <a:lnTo>
                    <a:pt x="42" y="43"/>
                  </a:lnTo>
                  <a:lnTo>
                    <a:pt x="51" y="43"/>
                  </a:lnTo>
                  <a:lnTo>
                    <a:pt x="60" y="45"/>
                  </a:lnTo>
                  <a:lnTo>
                    <a:pt x="64" y="50"/>
                  </a:lnTo>
                  <a:lnTo>
                    <a:pt x="64" y="59"/>
                  </a:lnTo>
                  <a:lnTo>
                    <a:pt x="61" y="68"/>
                  </a:lnTo>
                  <a:lnTo>
                    <a:pt x="55" y="79"/>
                  </a:lnTo>
                  <a:lnTo>
                    <a:pt x="49" y="88"/>
                  </a:lnTo>
                  <a:lnTo>
                    <a:pt x="43" y="93"/>
                  </a:lnTo>
                  <a:lnTo>
                    <a:pt x="37" y="96"/>
                  </a:lnTo>
                  <a:lnTo>
                    <a:pt x="30" y="95"/>
                  </a:lnTo>
                  <a:lnTo>
                    <a:pt x="24" y="88"/>
                  </a:lnTo>
                  <a:lnTo>
                    <a:pt x="19" y="77"/>
                  </a:lnTo>
                  <a:lnTo>
                    <a:pt x="16" y="66"/>
                  </a:lnTo>
                  <a:lnTo>
                    <a:pt x="15" y="55"/>
                  </a:lnTo>
                  <a:lnTo>
                    <a:pt x="15" y="48"/>
                  </a:lnTo>
                  <a:lnTo>
                    <a:pt x="13" y="39"/>
                  </a:lnTo>
                  <a:lnTo>
                    <a:pt x="9" y="28"/>
                  </a:lnTo>
                  <a:lnTo>
                    <a:pt x="3" y="21"/>
                  </a:lnTo>
                  <a:lnTo>
                    <a:pt x="0" y="18"/>
                  </a:lnTo>
                  <a:lnTo>
                    <a:pt x="3"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grpSp>
      <p:grpSp>
        <p:nvGrpSpPr>
          <p:cNvPr id="186" name="Group 33"/>
          <p:cNvGrpSpPr>
            <a:grpSpLocks/>
          </p:cNvGrpSpPr>
          <p:nvPr/>
        </p:nvGrpSpPr>
        <p:grpSpPr bwMode="auto">
          <a:xfrm>
            <a:off x="7374375" y="1974850"/>
            <a:ext cx="1579563" cy="3524250"/>
            <a:chOff x="4080" y="924"/>
            <a:chExt cx="852" cy="1636"/>
          </a:xfrm>
        </p:grpSpPr>
        <p:sp>
          <p:nvSpPr>
            <p:cNvPr id="187" name="Freeform 34"/>
            <p:cNvSpPr>
              <a:spLocks/>
            </p:cNvSpPr>
            <p:nvPr/>
          </p:nvSpPr>
          <p:spPr bwMode="auto">
            <a:xfrm>
              <a:off x="4198" y="1402"/>
              <a:ext cx="732" cy="517"/>
            </a:xfrm>
            <a:custGeom>
              <a:avLst/>
              <a:gdLst>
                <a:gd name="T0" fmla="*/ 100 w 732"/>
                <a:gd name="T1" fmla="*/ 5 h 517"/>
                <a:gd name="T2" fmla="*/ 87 w 732"/>
                <a:gd name="T3" fmla="*/ 32 h 517"/>
                <a:gd name="T4" fmla="*/ 68 w 732"/>
                <a:gd name="T5" fmla="*/ 41 h 517"/>
                <a:gd name="T6" fmla="*/ 36 w 732"/>
                <a:gd name="T7" fmla="*/ 34 h 517"/>
                <a:gd name="T8" fmla="*/ 19 w 732"/>
                <a:gd name="T9" fmla="*/ 27 h 517"/>
                <a:gd name="T10" fmla="*/ 3 w 732"/>
                <a:gd name="T11" fmla="*/ 55 h 517"/>
                <a:gd name="T12" fmla="*/ 9 w 732"/>
                <a:gd name="T13" fmla="*/ 111 h 517"/>
                <a:gd name="T14" fmla="*/ 28 w 732"/>
                <a:gd name="T15" fmla="*/ 148 h 517"/>
                <a:gd name="T16" fmla="*/ 48 w 732"/>
                <a:gd name="T17" fmla="*/ 156 h 517"/>
                <a:gd name="T18" fmla="*/ 72 w 732"/>
                <a:gd name="T19" fmla="*/ 147 h 517"/>
                <a:gd name="T20" fmla="*/ 95 w 732"/>
                <a:gd name="T21" fmla="*/ 116 h 517"/>
                <a:gd name="T22" fmla="*/ 125 w 732"/>
                <a:gd name="T23" fmla="*/ 70 h 517"/>
                <a:gd name="T24" fmla="*/ 155 w 732"/>
                <a:gd name="T25" fmla="*/ 41 h 517"/>
                <a:gd name="T26" fmla="*/ 183 w 732"/>
                <a:gd name="T27" fmla="*/ 36 h 517"/>
                <a:gd name="T28" fmla="*/ 210 w 732"/>
                <a:gd name="T29" fmla="*/ 43 h 517"/>
                <a:gd name="T30" fmla="*/ 230 w 732"/>
                <a:gd name="T31" fmla="*/ 64 h 517"/>
                <a:gd name="T32" fmla="*/ 252 w 732"/>
                <a:gd name="T33" fmla="*/ 100 h 517"/>
                <a:gd name="T34" fmla="*/ 269 w 732"/>
                <a:gd name="T35" fmla="*/ 129 h 517"/>
                <a:gd name="T36" fmla="*/ 311 w 732"/>
                <a:gd name="T37" fmla="*/ 88 h 517"/>
                <a:gd name="T38" fmla="*/ 331 w 732"/>
                <a:gd name="T39" fmla="*/ 132 h 517"/>
                <a:gd name="T40" fmla="*/ 364 w 732"/>
                <a:gd name="T41" fmla="*/ 80 h 517"/>
                <a:gd name="T42" fmla="*/ 390 w 732"/>
                <a:gd name="T43" fmla="*/ 27 h 517"/>
                <a:gd name="T44" fmla="*/ 409 w 732"/>
                <a:gd name="T45" fmla="*/ 36 h 517"/>
                <a:gd name="T46" fmla="*/ 431 w 732"/>
                <a:gd name="T47" fmla="*/ 46 h 517"/>
                <a:gd name="T48" fmla="*/ 455 w 732"/>
                <a:gd name="T49" fmla="*/ 54 h 517"/>
                <a:gd name="T50" fmla="*/ 467 w 732"/>
                <a:gd name="T51" fmla="*/ 55 h 517"/>
                <a:gd name="T52" fmla="*/ 500 w 732"/>
                <a:gd name="T53" fmla="*/ 66 h 517"/>
                <a:gd name="T54" fmla="*/ 529 w 732"/>
                <a:gd name="T55" fmla="*/ 98 h 517"/>
                <a:gd name="T56" fmla="*/ 530 w 732"/>
                <a:gd name="T57" fmla="*/ 118 h 517"/>
                <a:gd name="T58" fmla="*/ 500 w 732"/>
                <a:gd name="T59" fmla="*/ 122 h 517"/>
                <a:gd name="T60" fmla="*/ 474 w 732"/>
                <a:gd name="T61" fmla="*/ 120 h 517"/>
                <a:gd name="T62" fmla="*/ 449 w 732"/>
                <a:gd name="T63" fmla="*/ 113 h 517"/>
                <a:gd name="T64" fmla="*/ 420 w 732"/>
                <a:gd name="T65" fmla="*/ 114 h 517"/>
                <a:gd name="T66" fmla="*/ 394 w 732"/>
                <a:gd name="T67" fmla="*/ 125 h 517"/>
                <a:gd name="T68" fmla="*/ 369 w 732"/>
                <a:gd name="T69" fmla="*/ 172 h 517"/>
                <a:gd name="T70" fmla="*/ 382 w 732"/>
                <a:gd name="T71" fmla="*/ 182 h 517"/>
                <a:gd name="T72" fmla="*/ 420 w 732"/>
                <a:gd name="T73" fmla="*/ 197 h 517"/>
                <a:gd name="T74" fmla="*/ 431 w 732"/>
                <a:gd name="T75" fmla="*/ 225 h 517"/>
                <a:gd name="T76" fmla="*/ 417 w 732"/>
                <a:gd name="T77" fmla="*/ 267 h 517"/>
                <a:gd name="T78" fmla="*/ 435 w 732"/>
                <a:gd name="T79" fmla="*/ 293 h 517"/>
                <a:gd name="T80" fmla="*/ 462 w 732"/>
                <a:gd name="T81" fmla="*/ 327 h 517"/>
                <a:gd name="T82" fmla="*/ 482 w 732"/>
                <a:gd name="T83" fmla="*/ 372 h 517"/>
                <a:gd name="T84" fmla="*/ 497 w 732"/>
                <a:gd name="T85" fmla="*/ 412 h 517"/>
                <a:gd name="T86" fmla="*/ 521 w 732"/>
                <a:gd name="T87" fmla="*/ 467 h 517"/>
                <a:gd name="T88" fmla="*/ 544 w 732"/>
                <a:gd name="T89" fmla="*/ 490 h 517"/>
                <a:gd name="T90" fmla="*/ 576 w 732"/>
                <a:gd name="T91" fmla="*/ 517 h 517"/>
                <a:gd name="T92" fmla="*/ 592 w 732"/>
                <a:gd name="T93" fmla="*/ 514 h 517"/>
                <a:gd name="T94" fmla="*/ 612 w 732"/>
                <a:gd name="T95" fmla="*/ 501 h 517"/>
                <a:gd name="T96" fmla="*/ 624 w 732"/>
                <a:gd name="T97" fmla="*/ 480 h 517"/>
                <a:gd name="T98" fmla="*/ 642 w 732"/>
                <a:gd name="T99" fmla="*/ 446 h 517"/>
                <a:gd name="T100" fmla="*/ 665 w 732"/>
                <a:gd name="T101" fmla="*/ 417 h 517"/>
                <a:gd name="T102" fmla="*/ 695 w 732"/>
                <a:gd name="T103" fmla="*/ 395 h 517"/>
                <a:gd name="T104" fmla="*/ 689 w 732"/>
                <a:gd name="T105" fmla="*/ 379 h 517"/>
                <a:gd name="T106" fmla="*/ 639 w 732"/>
                <a:gd name="T107" fmla="*/ 363 h 517"/>
                <a:gd name="T108" fmla="*/ 600 w 732"/>
                <a:gd name="T109" fmla="*/ 342 h 517"/>
                <a:gd name="T110" fmla="*/ 583 w 732"/>
                <a:gd name="T111" fmla="*/ 299 h 517"/>
                <a:gd name="T112" fmla="*/ 612 w 732"/>
                <a:gd name="T113" fmla="*/ 272 h 517"/>
                <a:gd name="T114" fmla="*/ 638 w 732"/>
                <a:gd name="T115" fmla="*/ 299 h 517"/>
                <a:gd name="T116" fmla="*/ 650 w 732"/>
                <a:gd name="T117" fmla="*/ 317 h 517"/>
                <a:gd name="T118" fmla="*/ 669 w 732"/>
                <a:gd name="T119" fmla="*/ 336 h 517"/>
                <a:gd name="T120" fmla="*/ 697 w 732"/>
                <a:gd name="T121" fmla="*/ 338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2" h="517">
                  <a:moveTo>
                    <a:pt x="732" y="372"/>
                  </a:moveTo>
                  <a:lnTo>
                    <a:pt x="732" y="0"/>
                  </a:lnTo>
                  <a:lnTo>
                    <a:pt x="100" y="5"/>
                  </a:lnTo>
                  <a:lnTo>
                    <a:pt x="95" y="16"/>
                  </a:lnTo>
                  <a:lnTo>
                    <a:pt x="90" y="25"/>
                  </a:lnTo>
                  <a:lnTo>
                    <a:pt x="87" y="32"/>
                  </a:lnTo>
                  <a:lnTo>
                    <a:pt x="84" y="36"/>
                  </a:lnTo>
                  <a:lnTo>
                    <a:pt x="77" y="41"/>
                  </a:lnTo>
                  <a:lnTo>
                    <a:pt x="68" y="41"/>
                  </a:lnTo>
                  <a:lnTo>
                    <a:pt x="57" y="41"/>
                  </a:lnTo>
                  <a:lnTo>
                    <a:pt x="47" y="37"/>
                  </a:lnTo>
                  <a:lnTo>
                    <a:pt x="36" y="34"/>
                  </a:lnTo>
                  <a:lnTo>
                    <a:pt x="27" y="30"/>
                  </a:lnTo>
                  <a:lnTo>
                    <a:pt x="21" y="28"/>
                  </a:lnTo>
                  <a:lnTo>
                    <a:pt x="19" y="27"/>
                  </a:lnTo>
                  <a:lnTo>
                    <a:pt x="16" y="30"/>
                  </a:lnTo>
                  <a:lnTo>
                    <a:pt x="10" y="41"/>
                  </a:lnTo>
                  <a:lnTo>
                    <a:pt x="3" y="55"/>
                  </a:lnTo>
                  <a:lnTo>
                    <a:pt x="0" y="70"/>
                  </a:lnTo>
                  <a:lnTo>
                    <a:pt x="3" y="88"/>
                  </a:lnTo>
                  <a:lnTo>
                    <a:pt x="9" y="111"/>
                  </a:lnTo>
                  <a:lnTo>
                    <a:pt x="16" y="132"/>
                  </a:lnTo>
                  <a:lnTo>
                    <a:pt x="24" y="145"/>
                  </a:lnTo>
                  <a:lnTo>
                    <a:pt x="28" y="148"/>
                  </a:lnTo>
                  <a:lnTo>
                    <a:pt x="33" y="152"/>
                  </a:lnTo>
                  <a:lnTo>
                    <a:pt x="41" y="154"/>
                  </a:lnTo>
                  <a:lnTo>
                    <a:pt x="48" y="156"/>
                  </a:lnTo>
                  <a:lnTo>
                    <a:pt x="57" y="154"/>
                  </a:lnTo>
                  <a:lnTo>
                    <a:pt x="65" y="152"/>
                  </a:lnTo>
                  <a:lnTo>
                    <a:pt x="72" y="147"/>
                  </a:lnTo>
                  <a:lnTo>
                    <a:pt x="80" y="139"/>
                  </a:lnTo>
                  <a:lnTo>
                    <a:pt x="86" y="129"/>
                  </a:lnTo>
                  <a:lnTo>
                    <a:pt x="95" y="116"/>
                  </a:lnTo>
                  <a:lnTo>
                    <a:pt x="104" y="100"/>
                  </a:lnTo>
                  <a:lnTo>
                    <a:pt x="115" y="84"/>
                  </a:lnTo>
                  <a:lnTo>
                    <a:pt x="125" y="70"/>
                  </a:lnTo>
                  <a:lnTo>
                    <a:pt x="136" y="57"/>
                  </a:lnTo>
                  <a:lnTo>
                    <a:pt x="146" y="46"/>
                  </a:lnTo>
                  <a:lnTo>
                    <a:pt x="155" y="41"/>
                  </a:lnTo>
                  <a:lnTo>
                    <a:pt x="165" y="37"/>
                  </a:lnTo>
                  <a:lnTo>
                    <a:pt x="174" y="37"/>
                  </a:lnTo>
                  <a:lnTo>
                    <a:pt x="183" y="36"/>
                  </a:lnTo>
                  <a:lnTo>
                    <a:pt x="192" y="37"/>
                  </a:lnTo>
                  <a:lnTo>
                    <a:pt x="201" y="39"/>
                  </a:lnTo>
                  <a:lnTo>
                    <a:pt x="210" y="43"/>
                  </a:lnTo>
                  <a:lnTo>
                    <a:pt x="217" y="48"/>
                  </a:lnTo>
                  <a:lnTo>
                    <a:pt x="223" y="55"/>
                  </a:lnTo>
                  <a:lnTo>
                    <a:pt x="230" y="64"/>
                  </a:lnTo>
                  <a:lnTo>
                    <a:pt x="237" y="75"/>
                  </a:lnTo>
                  <a:lnTo>
                    <a:pt x="245" y="88"/>
                  </a:lnTo>
                  <a:lnTo>
                    <a:pt x="252" y="100"/>
                  </a:lnTo>
                  <a:lnTo>
                    <a:pt x="260" y="111"/>
                  </a:lnTo>
                  <a:lnTo>
                    <a:pt x="266" y="122"/>
                  </a:lnTo>
                  <a:lnTo>
                    <a:pt x="269" y="129"/>
                  </a:lnTo>
                  <a:lnTo>
                    <a:pt x="270" y="130"/>
                  </a:lnTo>
                  <a:lnTo>
                    <a:pt x="279" y="98"/>
                  </a:lnTo>
                  <a:lnTo>
                    <a:pt x="311" y="88"/>
                  </a:lnTo>
                  <a:lnTo>
                    <a:pt x="323" y="145"/>
                  </a:lnTo>
                  <a:lnTo>
                    <a:pt x="325" y="141"/>
                  </a:lnTo>
                  <a:lnTo>
                    <a:pt x="331" y="132"/>
                  </a:lnTo>
                  <a:lnTo>
                    <a:pt x="340" y="118"/>
                  </a:lnTo>
                  <a:lnTo>
                    <a:pt x="350" y="102"/>
                  </a:lnTo>
                  <a:lnTo>
                    <a:pt x="364" y="80"/>
                  </a:lnTo>
                  <a:lnTo>
                    <a:pt x="376" y="55"/>
                  </a:lnTo>
                  <a:lnTo>
                    <a:pt x="385" y="36"/>
                  </a:lnTo>
                  <a:lnTo>
                    <a:pt x="390" y="27"/>
                  </a:lnTo>
                  <a:lnTo>
                    <a:pt x="393" y="28"/>
                  </a:lnTo>
                  <a:lnTo>
                    <a:pt x="400" y="30"/>
                  </a:lnTo>
                  <a:lnTo>
                    <a:pt x="409" y="36"/>
                  </a:lnTo>
                  <a:lnTo>
                    <a:pt x="418" y="41"/>
                  </a:lnTo>
                  <a:lnTo>
                    <a:pt x="424" y="45"/>
                  </a:lnTo>
                  <a:lnTo>
                    <a:pt x="431" y="46"/>
                  </a:lnTo>
                  <a:lnTo>
                    <a:pt x="440" y="50"/>
                  </a:lnTo>
                  <a:lnTo>
                    <a:pt x="447" y="52"/>
                  </a:lnTo>
                  <a:lnTo>
                    <a:pt x="455" y="54"/>
                  </a:lnTo>
                  <a:lnTo>
                    <a:pt x="461" y="54"/>
                  </a:lnTo>
                  <a:lnTo>
                    <a:pt x="465" y="55"/>
                  </a:lnTo>
                  <a:lnTo>
                    <a:pt x="467" y="55"/>
                  </a:lnTo>
                  <a:lnTo>
                    <a:pt x="473" y="57"/>
                  </a:lnTo>
                  <a:lnTo>
                    <a:pt x="485" y="61"/>
                  </a:lnTo>
                  <a:lnTo>
                    <a:pt x="500" y="66"/>
                  </a:lnTo>
                  <a:lnTo>
                    <a:pt x="511" y="73"/>
                  </a:lnTo>
                  <a:lnTo>
                    <a:pt x="518" y="84"/>
                  </a:lnTo>
                  <a:lnTo>
                    <a:pt x="529" y="98"/>
                  </a:lnTo>
                  <a:lnTo>
                    <a:pt x="538" y="111"/>
                  </a:lnTo>
                  <a:lnTo>
                    <a:pt x="542" y="116"/>
                  </a:lnTo>
                  <a:lnTo>
                    <a:pt x="530" y="118"/>
                  </a:lnTo>
                  <a:lnTo>
                    <a:pt x="520" y="120"/>
                  </a:lnTo>
                  <a:lnTo>
                    <a:pt x="509" y="122"/>
                  </a:lnTo>
                  <a:lnTo>
                    <a:pt x="500" y="122"/>
                  </a:lnTo>
                  <a:lnTo>
                    <a:pt x="491" y="122"/>
                  </a:lnTo>
                  <a:lnTo>
                    <a:pt x="482" y="122"/>
                  </a:lnTo>
                  <a:lnTo>
                    <a:pt x="474" y="120"/>
                  </a:lnTo>
                  <a:lnTo>
                    <a:pt x="467" y="116"/>
                  </a:lnTo>
                  <a:lnTo>
                    <a:pt x="458" y="113"/>
                  </a:lnTo>
                  <a:lnTo>
                    <a:pt x="449" y="113"/>
                  </a:lnTo>
                  <a:lnTo>
                    <a:pt x="440" y="113"/>
                  </a:lnTo>
                  <a:lnTo>
                    <a:pt x="431" y="113"/>
                  </a:lnTo>
                  <a:lnTo>
                    <a:pt x="420" y="114"/>
                  </a:lnTo>
                  <a:lnTo>
                    <a:pt x="411" y="118"/>
                  </a:lnTo>
                  <a:lnTo>
                    <a:pt x="402" y="122"/>
                  </a:lnTo>
                  <a:lnTo>
                    <a:pt x="394" y="125"/>
                  </a:lnTo>
                  <a:lnTo>
                    <a:pt x="382" y="139"/>
                  </a:lnTo>
                  <a:lnTo>
                    <a:pt x="373" y="156"/>
                  </a:lnTo>
                  <a:lnTo>
                    <a:pt x="369" y="172"/>
                  </a:lnTo>
                  <a:lnTo>
                    <a:pt x="367" y="177"/>
                  </a:lnTo>
                  <a:lnTo>
                    <a:pt x="372" y="179"/>
                  </a:lnTo>
                  <a:lnTo>
                    <a:pt x="382" y="182"/>
                  </a:lnTo>
                  <a:lnTo>
                    <a:pt x="397" y="188"/>
                  </a:lnTo>
                  <a:lnTo>
                    <a:pt x="411" y="191"/>
                  </a:lnTo>
                  <a:lnTo>
                    <a:pt x="420" y="197"/>
                  </a:lnTo>
                  <a:lnTo>
                    <a:pt x="426" y="202"/>
                  </a:lnTo>
                  <a:lnTo>
                    <a:pt x="429" y="213"/>
                  </a:lnTo>
                  <a:lnTo>
                    <a:pt x="431" y="225"/>
                  </a:lnTo>
                  <a:lnTo>
                    <a:pt x="427" y="240"/>
                  </a:lnTo>
                  <a:lnTo>
                    <a:pt x="423" y="256"/>
                  </a:lnTo>
                  <a:lnTo>
                    <a:pt x="417" y="267"/>
                  </a:lnTo>
                  <a:lnTo>
                    <a:pt x="414" y="272"/>
                  </a:lnTo>
                  <a:lnTo>
                    <a:pt x="423" y="281"/>
                  </a:lnTo>
                  <a:lnTo>
                    <a:pt x="435" y="293"/>
                  </a:lnTo>
                  <a:lnTo>
                    <a:pt x="446" y="310"/>
                  </a:lnTo>
                  <a:lnTo>
                    <a:pt x="450" y="320"/>
                  </a:lnTo>
                  <a:lnTo>
                    <a:pt x="462" y="327"/>
                  </a:lnTo>
                  <a:lnTo>
                    <a:pt x="471" y="342"/>
                  </a:lnTo>
                  <a:lnTo>
                    <a:pt x="479" y="358"/>
                  </a:lnTo>
                  <a:lnTo>
                    <a:pt x="482" y="372"/>
                  </a:lnTo>
                  <a:lnTo>
                    <a:pt x="485" y="381"/>
                  </a:lnTo>
                  <a:lnTo>
                    <a:pt x="489" y="395"/>
                  </a:lnTo>
                  <a:lnTo>
                    <a:pt x="497" y="412"/>
                  </a:lnTo>
                  <a:lnTo>
                    <a:pt x="505" y="431"/>
                  </a:lnTo>
                  <a:lnTo>
                    <a:pt x="514" y="451"/>
                  </a:lnTo>
                  <a:lnTo>
                    <a:pt x="521" y="467"/>
                  </a:lnTo>
                  <a:lnTo>
                    <a:pt x="529" y="480"/>
                  </a:lnTo>
                  <a:lnTo>
                    <a:pt x="533" y="485"/>
                  </a:lnTo>
                  <a:lnTo>
                    <a:pt x="544" y="490"/>
                  </a:lnTo>
                  <a:lnTo>
                    <a:pt x="556" y="501"/>
                  </a:lnTo>
                  <a:lnTo>
                    <a:pt x="568" y="512"/>
                  </a:lnTo>
                  <a:lnTo>
                    <a:pt x="576" y="517"/>
                  </a:lnTo>
                  <a:lnTo>
                    <a:pt x="580" y="517"/>
                  </a:lnTo>
                  <a:lnTo>
                    <a:pt x="585" y="517"/>
                  </a:lnTo>
                  <a:lnTo>
                    <a:pt x="592" y="514"/>
                  </a:lnTo>
                  <a:lnTo>
                    <a:pt x="598" y="510"/>
                  </a:lnTo>
                  <a:lnTo>
                    <a:pt x="606" y="506"/>
                  </a:lnTo>
                  <a:lnTo>
                    <a:pt x="612" y="501"/>
                  </a:lnTo>
                  <a:lnTo>
                    <a:pt x="618" y="494"/>
                  </a:lnTo>
                  <a:lnTo>
                    <a:pt x="621" y="487"/>
                  </a:lnTo>
                  <a:lnTo>
                    <a:pt x="624" y="480"/>
                  </a:lnTo>
                  <a:lnTo>
                    <a:pt x="629" y="469"/>
                  </a:lnTo>
                  <a:lnTo>
                    <a:pt x="636" y="458"/>
                  </a:lnTo>
                  <a:lnTo>
                    <a:pt x="642" y="446"/>
                  </a:lnTo>
                  <a:lnTo>
                    <a:pt x="650" y="435"/>
                  </a:lnTo>
                  <a:lnTo>
                    <a:pt x="657" y="424"/>
                  </a:lnTo>
                  <a:lnTo>
                    <a:pt x="665" y="417"/>
                  </a:lnTo>
                  <a:lnTo>
                    <a:pt x="671" y="412"/>
                  </a:lnTo>
                  <a:lnTo>
                    <a:pt x="683" y="404"/>
                  </a:lnTo>
                  <a:lnTo>
                    <a:pt x="695" y="395"/>
                  </a:lnTo>
                  <a:lnTo>
                    <a:pt x="703" y="388"/>
                  </a:lnTo>
                  <a:lnTo>
                    <a:pt x="706" y="385"/>
                  </a:lnTo>
                  <a:lnTo>
                    <a:pt x="689" y="379"/>
                  </a:lnTo>
                  <a:lnTo>
                    <a:pt x="672" y="374"/>
                  </a:lnTo>
                  <a:lnTo>
                    <a:pt x="656" y="369"/>
                  </a:lnTo>
                  <a:lnTo>
                    <a:pt x="639" y="363"/>
                  </a:lnTo>
                  <a:lnTo>
                    <a:pt x="624" y="356"/>
                  </a:lnTo>
                  <a:lnTo>
                    <a:pt x="610" y="349"/>
                  </a:lnTo>
                  <a:lnTo>
                    <a:pt x="600" y="342"/>
                  </a:lnTo>
                  <a:lnTo>
                    <a:pt x="592" y="333"/>
                  </a:lnTo>
                  <a:lnTo>
                    <a:pt x="585" y="315"/>
                  </a:lnTo>
                  <a:lnTo>
                    <a:pt x="583" y="299"/>
                  </a:lnTo>
                  <a:lnTo>
                    <a:pt x="589" y="284"/>
                  </a:lnTo>
                  <a:lnTo>
                    <a:pt x="600" y="274"/>
                  </a:lnTo>
                  <a:lnTo>
                    <a:pt x="612" y="272"/>
                  </a:lnTo>
                  <a:lnTo>
                    <a:pt x="622" y="277"/>
                  </a:lnTo>
                  <a:lnTo>
                    <a:pt x="632" y="288"/>
                  </a:lnTo>
                  <a:lnTo>
                    <a:pt x="638" y="299"/>
                  </a:lnTo>
                  <a:lnTo>
                    <a:pt x="641" y="304"/>
                  </a:lnTo>
                  <a:lnTo>
                    <a:pt x="644" y="310"/>
                  </a:lnTo>
                  <a:lnTo>
                    <a:pt x="650" y="317"/>
                  </a:lnTo>
                  <a:lnTo>
                    <a:pt x="656" y="324"/>
                  </a:lnTo>
                  <a:lnTo>
                    <a:pt x="662" y="331"/>
                  </a:lnTo>
                  <a:lnTo>
                    <a:pt x="669" y="336"/>
                  </a:lnTo>
                  <a:lnTo>
                    <a:pt x="677" y="338"/>
                  </a:lnTo>
                  <a:lnTo>
                    <a:pt x="686" y="338"/>
                  </a:lnTo>
                  <a:lnTo>
                    <a:pt x="697" y="338"/>
                  </a:lnTo>
                  <a:lnTo>
                    <a:pt x="710" y="338"/>
                  </a:lnTo>
                  <a:lnTo>
                    <a:pt x="725" y="342"/>
                  </a:lnTo>
                </a:path>
              </a:pathLst>
            </a:custGeom>
            <a:solidFill>
              <a:srgbClr val="C0504D"/>
            </a:solidFill>
            <a:ln w="9525">
              <a:solidFill>
                <a:srgbClr val="0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8" name="Freeform 35"/>
            <p:cNvSpPr>
              <a:spLocks/>
            </p:cNvSpPr>
            <p:nvPr/>
          </p:nvSpPr>
          <p:spPr bwMode="auto">
            <a:xfrm>
              <a:off x="4080" y="1592"/>
              <a:ext cx="701" cy="968"/>
            </a:xfrm>
            <a:custGeom>
              <a:avLst/>
              <a:gdLst>
                <a:gd name="T0" fmla="*/ 481 w 701"/>
                <a:gd name="T1" fmla="*/ 95 h 968"/>
                <a:gd name="T2" fmla="*/ 449 w 701"/>
                <a:gd name="T3" fmla="*/ 79 h 968"/>
                <a:gd name="T4" fmla="*/ 426 w 701"/>
                <a:gd name="T5" fmla="*/ 77 h 968"/>
                <a:gd name="T6" fmla="*/ 399 w 701"/>
                <a:gd name="T7" fmla="*/ 95 h 968"/>
                <a:gd name="T8" fmla="*/ 363 w 701"/>
                <a:gd name="T9" fmla="*/ 95 h 968"/>
                <a:gd name="T10" fmla="*/ 322 w 701"/>
                <a:gd name="T11" fmla="*/ 66 h 968"/>
                <a:gd name="T12" fmla="*/ 284 w 701"/>
                <a:gd name="T13" fmla="*/ 21 h 968"/>
                <a:gd name="T14" fmla="*/ 236 w 701"/>
                <a:gd name="T15" fmla="*/ 0 h 968"/>
                <a:gd name="T16" fmla="*/ 199 w 701"/>
                <a:gd name="T17" fmla="*/ 16 h 968"/>
                <a:gd name="T18" fmla="*/ 153 w 701"/>
                <a:gd name="T19" fmla="*/ 27 h 968"/>
                <a:gd name="T20" fmla="*/ 116 w 701"/>
                <a:gd name="T21" fmla="*/ 62 h 968"/>
                <a:gd name="T22" fmla="*/ 82 w 701"/>
                <a:gd name="T23" fmla="*/ 113 h 968"/>
                <a:gd name="T24" fmla="*/ 53 w 701"/>
                <a:gd name="T25" fmla="*/ 147 h 968"/>
                <a:gd name="T26" fmla="*/ 18 w 701"/>
                <a:gd name="T27" fmla="*/ 182 h 968"/>
                <a:gd name="T28" fmla="*/ 3 w 701"/>
                <a:gd name="T29" fmla="*/ 250 h 968"/>
                <a:gd name="T30" fmla="*/ 9 w 701"/>
                <a:gd name="T31" fmla="*/ 324 h 968"/>
                <a:gd name="T32" fmla="*/ 36 w 701"/>
                <a:gd name="T33" fmla="*/ 404 h 968"/>
                <a:gd name="T34" fmla="*/ 104 w 701"/>
                <a:gd name="T35" fmla="*/ 429 h 968"/>
                <a:gd name="T36" fmla="*/ 183 w 701"/>
                <a:gd name="T37" fmla="*/ 435 h 968"/>
                <a:gd name="T38" fmla="*/ 225 w 701"/>
                <a:gd name="T39" fmla="*/ 431 h 968"/>
                <a:gd name="T40" fmla="*/ 257 w 701"/>
                <a:gd name="T41" fmla="*/ 442 h 968"/>
                <a:gd name="T42" fmla="*/ 286 w 701"/>
                <a:gd name="T43" fmla="*/ 487 h 968"/>
                <a:gd name="T44" fmla="*/ 287 w 701"/>
                <a:gd name="T45" fmla="*/ 539 h 968"/>
                <a:gd name="T46" fmla="*/ 319 w 701"/>
                <a:gd name="T47" fmla="*/ 585 h 968"/>
                <a:gd name="T48" fmla="*/ 313 w 701"/>
                <a:gd name="T49" fmla="*/ 666 h 968"/>
                <a:gd name="T50" fmla="*/ 302 w 701"/>
                <a:gd name="T51" fmla="*/ 727 h 968"/>
                <a:gd name="T52" fmla="*/ 323 w 701"/>
                <a:gd name="T53" fmla="*/ 791 h 968"/>
                <a:gd name="T54" fmla="*/ 354 w 701"/>
                <a:gd name="T55" fmla="*/ 857 h 968"/>
                <a:gd name="T56" fmla="*/ 379 w 701"/>
                <a:gd name="T57" fmla="*/ 947 h 968"/>
                <a:gd name="T58" fmla="*/ 416 w 701"/>
                <a:gd name="T59" fmla="*/ 968 h 968"/>
                <a:gd name="T60" fmla="*/ 462 w 701"/>
                <a:gd name="T61" fmla="*/ 956 h 968"/>
                <a:gd name="T62" fmla="*/ 494 w 701"/>
                <a:gd name="T63" fmla="*/ 918 h 968"/>
                <a:gd name="T64" fmla="*/ 526 w 701"/>
                <a:gd name="T65" fmla="*/ 888 h 968"/>
                <a:gd name="T66" fmla="*/ 527 w 701"/>
                <a:gd name="T67" fmla="*/ 832 h 968"/>
                <a:gd name="T68" fmla="*/ 553 w 701"/>
                <a:gd name="T69" fmla="*/ 816 h 968"/>
                <a:gd name="T70" fmla="*/ 561 w 701"/>
                <a:gd name="T71" fmla="*/ 779 h 968"/>
                <a:gd name="T72" fmla="*/ 594 w 701"/>
                <a:gd name="T73" fmla="*/ 732 h 968"/>
                <a:gd name="T74" fmla="*/ 606 w 701"/>
                <a:gd name="T75" fmla="*/ 644 h 968"/>
                <a:gd name="T76" fmla="*/ 585 w 701"/>
                <a:gd name="T77" fmla="*/ 589 h 968"/>
                <a:gd name="T78" fmla="*/ 614 w 701"/>
                <a:gd name="T79" fmla="*/ 524 h 968"/>
                <a:gd name="T80" fmla="*/ 657 w 701"/>
                <a:gd name="T81" fmla="*/ 447 h 968"/>
                <a:gd name="T82" fmla="*/ 698 w 701"/>
                <a:gd name="T83" fmla="*/ 376 h 968"/>
                <a:gd name="T84" fmla="*/ 672 w 701"/>
                <a:gd name="T85" fmla="*/ 372 h 968"/>
                <a:gd name="T86" fmla="*/ 638 w 701"/>
                <a:gd name="T87" fmla="*/ 352 h 968"/>
                <a:gd name="T88" fmla="*/ 597 w 701"/>
                <a:gd name="T89" fmla="*/ 310 h 968"/>
                <a:gd name="T90" fmla="*/ 559 w 701"/>
                <a:gd name="T91" fmla="*/ 234 h 968"/>
                <a:gd name="T92" fmla="*/ 550 w 701"/>
                <a:gd name="T93" fmla="*/ 136 h 968"/>
                <a:gd name="T94" fmla="*/ 521 w 701"/>
                <a:gd name="T95" fmla="*/ 10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1" h="968">
                  <a:moveTo>
                    <a:pt x="511" y="98"/>
                  </a:moveTo>
                  <a:lnTo>
                    <a:pt x="502" y="98"/>
                  </a:lnTo>
                  <a:lnTo>
                    <a:pt x="491" y="98"/>
                  </a:lnTo>
                  <a:lnTo>
                    <a:pt x="481" y="95"/>
                  </a:lnTo>
                  <a:lnTo>
                    <a:pt x="471" y="91"/>
                  </a:lnTo>
                  <a:lnTo>
                    <a:pt x="462" y="88"/>
                  </a:lnTo>
                  <a:lnTo>
                    <a:pt x="455" y="82"/>
                  </a:lnTo>
                  <a:lnTo>
                    <a:pt x="449" y="79"/>
                  </a:lnTo>
                  <a:lnTo>
                    <a:pt x="443" y="75"/>
                  </a:lnTo>
                  <a:lnTo>
                    <a:pt x="438" y="73"/>
                  </a:lnTo>
                  <a:lnTo>
                    <a:pt x="432" y="73"/>
                  </a:lnTo>
                  <a:lnTo>
                    <a:pt x="426" y="77"/>
                  </a:lnTo>
                  <a:lnTo>
                    <a:pt x="420" y="80"/>
                  </a:lnTo>
                  <a:lnTo>
                    <a:pt x="413" y="86"/>
                  </a:lnTo>
                  <a:lnTo>
                    <a:pt x="406" y="91"/>
                  </a:lnTo>
                  <a:lnTo>
                    <a:pt x="399" y="95"/>
                  </a:lnTo>
                  <a:lnTo>
                    <a:pt x="391" y="98"/>
                  </a:lnTo>
                  <a:lnTo>
                    <a:pt x="384" y="98"/>
                  </a:lnTo>
                  <a:lnTo>
                    <a:pt x="373" y="96"/>
                  </a:lnTo>
                  <a:lnTo>
                    <a:pt x="363" y="95"/>
                  </a:lnTo>
                  <a:lnTo>
                    <a:pt x="352" y="89"/>
                  </a:lnTo>
                  <a:lnTo>
                    <a:pt x="342" y="82"/>
                  </a:lnTo>
                  <a:lnTo>
                    <a:pt x="331" y="75"/>
                  </a:lnTo>
                  <a:lnTo>
                    <a:pt x="322" y="66"/>
                  </a:lnTo>
                  <a:lnTo>
                    <a:pt x="316" y="55"/>
                  </a:lnTo>
                  <a:lnTo>
                    <a:pt x="308" y="45"/>
                  </a:lnTo>
                  <a:lnTo>
                    <a:pt x="298" y="32"/>
                  </a:lnTo>
                  <a:lnTo>
                    <a:pt x="284" y="21"/>
                  </a:lnTo>
                  <a:lnTo>
                    <a:pt x="272" y="12"/>
                  </a:lnTo>
                  <a:lnTo>
                    <a:pt x="258" y="5"/>
                  </a:lnTo>
                  <a:lnTo>
                    <a:pt x="246" y="0"/>
                  </a:lnTo>
                  <a:lnTo>
                    <a:pt x="236" y="0"/>
                  </a:lnTo>
                  <a:lnTo>
                    <a:pt x="228" y="3"/>
                  </a:lnTo>
                  <a:lnTo>
                    <a:pt x="221" y="9"/>
                  </a:lnTo>
                  <a:lnTo>
                    <a:pt x="212" y="14"/>
                  </a:lnTo>
                  <a:lnTo>
                    <a:pt x="199" y="16"/>
                  </a:lnTo>
                  <a:lnTo>
                    <a:pt x="187" y="18"/>
                  </a:lnTo>
                  <a:lnTo>
                    <a:pt x="175" y="20"/>
                  </a:lnTo>
                  <a:lnTo>
                    <a:pt x="163" y="21"/>
                  </a:lnTo>
                  <a:lnTo>
                    <a:pt x="153" y="27"/>
                  </a:lnTo>
                  <a:lnTo>
                    <a:pt x="144" y="32"/>
                  </a:lnTo>
                  <a:lnTo>
                    <a:pt x="136" y="39"/>
                  </a:lnTo>
                  <a:lnTo>
                    <a:pt x="127" y="50"/>
                  </a:lnTo>
                  <a:lnTo>
                    <a:pt x="116" y="62"/>
                  </a:lnTo>
                  <a:lnTo>
                    <a:pt x="107" y="75"/>
                  </a:lnTo>
                  <a:lnTo>
                    <a:pt x="98" y="88"/>
                  </a:lnTo>
                  <a:lnTo>
                    <a:pt x="89" y="100"/>
                  </a:lnTo>
                  <a:lnTo>
                    <a:pt x="82" y="113"/>
                  </a:lnTo>
                  <a:lnTo>
                    <a:pt x="77" y="122"/>
                  </a:lnTo>
                  <a:lnTo>
                    <a:pt x="71" y="131"/>
                  </a:lnTo>
                  <a:lnTo>
                    <a:pt x="62" y="138"/>
                  </a:lnTo>
                  <a:lnTo>
                    <a:pt x="53" y="147"/>
                  </a:lnTo>
                  <a:lnTo>
                    <a:pt x="42" y="156"/>
                  </a:lnTo>
                  <a:lnTo>
                    <a:pt x="33" y="165"/>
                  </a:lnTo>
                  <a:lnTo>
                    <a:pt x="24" y="173"/>
                  </a:lnTo>
                  <a:lnTo>
                    <a:pt x="18" y="182"/>
                  </a:lnTo>
                  <a:lnTo>
                    <a:pt x="17" y="193"/>
                  </a:lnTo>
                  <a:lnTo>
                    <a:pt x="14" y="215"/>
                  </a:lnTo>
                  <a:lnTo>
                    <a:pt x="9" y="236"/>
                  </a:lnTo>
                  <a:lnTo>
                    <a:pt x="3" y="250"/>
                  </a:lnTo>
                  <a:lnTo>
                    <a:pt x="0" y="258"/>
                  </a:lnTo>
                  <a:lnTo>
                    <a:pt x="1" y="268"/>
                  </a:lnTo>
                  <a:lnTo>
                    <a:pt x="4" y="295"/>
                  </a:lnTo>
                  <a:lnTo>
                    <a:pt x="9" y="324"/>
                  </a:lnTo>
                  <a:lnTo>
                    <a:pt x="17" y="344"/>
                  </a:lnTo>
                  <a:lnTo>
                    <a:pt x="23" y="360"/>
                  </a:lnTo>
                  <a:lnTo>
                    <a:pt x="27" y="383"/>
                  </a:lnTo>
                  <a:lnTo>
                    <a:pt x="36" y="404"/>
                  </a:lnTo>
                  <a:lnTo>
                    <a:pt x="53" y="419"/>
                  </a:lnTo>
                  <a:lnTo>
                    <a:pt x="66" y="422"/>
                  </a:lnTo>
                  <a:lnTo>
                    <a:pt x="85" y="426"/>
                  </a:lnTo>
                  <a:lnTo>
                    <a:pt x="104" y="429"/>
                  </a:lnTo>
                  <a:lnTo>
                    <a:pt x="125" y="431"/>
                  </a:lnTo>
                  <a:lnTo>
                    <a:pt x="147" y="433"/>
                  </a:lnTo>
                  <a:lnTo>
                    <a:pt x="166" y="435"/>
                  </a:lnTo>
                  <a:lnTo>
                    <a:pt x="183" y="435"/>
                  </a:lnTo>
                  <a:lnTo>
                    <a:pt x="196" y="433"/>
                  </a:lnTo>
                  <a:lnTo>
                    <a:pt x="207" y="431"/>
                  </a:lnTo>
                  <a:lnTo>
                    <a:pt x="216" y="431"/>
                  </a:lnTo>
                  <a:lnTo>
                    <a:pt x="225" y="431"/>
                  </a:lnTo>
                  <a:lnTo>
                    <a:pt x="234" y="433"/>
                  </a:lnTo>
                  <a:lnTo>
                    <a:pt x="242" y="435"/>
                  </a:lnTo>
                  <a:lnTo>
                    <a:pt x="249" y="438"/>
                  </a:lnTo>
                  <a:lnTo>
                    <a:pt x="257" y="442"/>
                  </a:lnTo>
                  <a:lnTo>
                    <a:pt x="263" y="447"/>
                  </a:lnTo>
                  <a:lnTo>
                    <a:pt x="275" y="458"/>
                  </a:lnTo>
                  <a:lnTo>
                    <a:pt x="283" y="472"/>
                  </a:lnTo>
                  <a:lnTo>
                    <a:pt x="286" y="487"/>
                  </a:lnTo>
                  <a:lnTo>
                    <a:pt x="284" y="503"/>
                  </a:lnTo>
                  <a:lnTo>
                    <a:pt x="280" y="519"/>
                  </a:lnTo>
                  <a:lnTo>
                    <a:pt x="280" y="530"/>
                  </a:lnTo>
                  <a:lnTo>
                    <a:pt x="287" y="539"/>
                  </a:lnTo>
                  <a:lnTo>
                    <a:pt x="304" y="546"/>
                  </a:lnTo>
                  <a:lnTo>
                    <a:pt x="317" y="555"/>
                  </a:lnTo>
                  <a:lnTo>
                    <a:pt x="320" y="569"/>
                  </a:lnTo>
                  <a:lnTo>
                    <a:pt x="319" y="585"/>
                  </a:lnTo>
                  <a:lnTo>
                    <a:pt x="317" y="603"/>
                  </a:lnTo>
                  <a:lnTo>
                    <a:pt x="317" y="623"/>
                  </a:lnTo>
                  <a:lnTo>
                    <a:pt x="316" y="643"/>
                  </a:lnTo>
                  <a:lnTo>
                    <a:pt x="313" y="666"/>
                  </a:lnTo>
                  <a:lnTo>
                    <a:pt x="311" y="693"/>
                  </a:lnTo>
                  <a:lnTo>
                    <a:pt x="308" y="705"/>
                  </a:lnTo>
                  <a:lnTo>
                    <a:pt x="304" y="716"/>
                  </a:lnTo>
                  <a:lnTo>
                    <a:pt x="302" y="727"/>
                  </a:lnTo>
                  <a:lnTo>
                    <a:pt x="307" y="745"/>
                  </a:lnTo>
                  <a:lnTo>
                    <a:pt x="311" y="755"/>
                  </a:lnTo>
                  <a:lnTo>
                    <a:pt x="317" y="773"/>
                  </a:lnTo>
                  <a:lnTo>
                    <a:pt x="323" y="791"/>
                  </a:lnTo>
                  <a:lnTo>
                    <a:pt x="329" y="804"/>
                  </a:lnTo>
                  <a:lnTo>
                    <a:pt x="335" y="816"/>
                  </a:lnTo>
                  <a:lnTo>
                    <a:pt x="345" y="836"/>
                  </a:lnTo>
                  <a:lnTo>
                    <a:pt x="354" y="857"/>
                  </a:lnTo>
                  <a:lnTo>
                    <a:pt x="360" y="873"/>
                  </a:lnTo>
                  <a:lnTo>
                    <a:pt x="364" y="893"/>
                  </a:lnTo>
                  <a:lnTo>
                    <a:pt x="370" y="922"/>
                  </a:lnTo>
                  <a:lnTo>
                    <a:pt x="379" y="947"/>
                  </a:lnTo>
                  <a:lnTo>
                    <a:pt x="388" y="961"/>
                  </a:lnTo>
                  <a:lnTo>
                    <a:pt x="394" y="965"/>
                  </a:lnTo>
                  <a:lnTo>
                    <a:pt x="405" y="967"/>
                  </a:lnTo>
                  <a:lnTo>
                    <a:pt x="416" y="968"/>
                  </a:lnTo>
                  <a:lnTo>
                    <a:pt x="429" y="968"/>
                  </a:lnTo>
                  <a:lnTo>
                    <a:pt x="441" y="967"/>
                  </a:lnTo>
                  <a:lnTo>
                    <a:pt x="453" y="963"/>
                  </a:lnTo>
                  <a:lnTo>
                    <a:pt x="462" y="956"/>
                  </a:lnTo>
                  <a:lnTo>
                    <a:pt x="470" y="947"/>
                  </a:lnTo>
                  <a:lnTo>
                    <a:pt x="476" y="936"/>
                  </a:lnTo>
                  <a:lnTo>
                    <a:pt x="485" y="927"/>
                  </a:lnTo>
                  <a:lnTo>
                    <a:pt x="494" y="918"/>
                  </a:lnTo>
                  <a:lnTo>
                    <a:pt x="503" y="909"/>
                  </a:lnTo>
                  <a:lnTo>
                    <a:pt x="512" y="902"/>
                  </a:lnTo>
                  <a:lnTo>
                    <a:pt x="520" y="895"/>
                  </a:lnTo>
                  <a:lnTo>
                    <a:pt x="526" y="888"/>
                  </a:lnTo>
                  <a:lnTo>
                    <a:pt x="530" y="881"/>
                  </a:lnTo>
                  <a:lnTo>
                    <a:pt x="533" y="866"/>
                  </a:lnTo>
                  <a:lnTo>
                    <a:pt x="530" y="848"/>
                  </a:lnTo>
                  <a:lnTo>
                    <a:pt x="527" y="832"/>
                  </a:lnTo>
                  <a:lnTo>
                    <a:pt x="526" y="820"/>
                  </a:lnTo>
                  <a:lnTo>
                    <a:pt x="530" y="814"/>
                  </a:lnTo>
                  <a:lnTo>
                    <a:pt x="541" y="814"/>
                  </a:lnTo>
                  <a:lnTo>
                    <a:pt x="553" y="816"/>
                  </a:lnTo>
                  <a:lnTo>
                    <a:pt x="562" y="814"/>
                  </a:lnTo>
                  <a:lnTo>
                    <a:pt x="564" y="807"/>
                  </a:lnTo>
                  <a:lnTo>
                    <a:pt x="562" y="795"/>
                  </a:lnTo>
                  <a:lnTo>
                    <a:pt x="561" y="779"/>
                  </a:lnTo>
                  <a:lnTo>
                    <a:pt x="562" y="762"/>
                  </a:lnTo>
                  <a:lnTo>
                    <a:pt x="570" y="752"/>
                  </a:lnTo>
                  <a:lnTo>
                    <a:pt x="582" y="741"/>
                  </a:lnTo>
                  <a:lnTo>
                    <a:pt x="594" y="732"/>
                  </a:lnTo>
                  <a:lnTo>
                    <a:pt x="601" y="721"/>
                  </a:lnTo>
                  <a:lnTo>
                    <a:pt x="606" y="700"/>
                  </a:lnTo>
                  <a:lnTo>
                    <a:pt x="608" y="673"/>
                  </a:lnTo>
                  <a:lnTo>
                    <a:pt x="606" y="644"/>
                  </a:lnTo>
                  <a:lnTo>
                    <a:pt x="606" y="621"/>
                  </a:lnTo>
                  <a:lnTo>
                    <a:pt x="601" y="607"/>
                  </a:lnTo>
                  <a:lnTo>
                    <a:pt x="592" y="598"/>
                  </a:lnTo>
                  <a:lnTo>
                    <a:pt x="585" y="589"/>
                  </a:lnTo>
                  <a:lnTo>
                    <a:pt x="582" y="574"/>
                  </a:lnTo>
                  <a:lnTo>
                    <a:pt x="588" y="558"/>
                  </a:lnTo>
                  <a:lnTo>
                    <a:pt x="600" y="542"/>
                  </a:lnTo>
                  <a:lnTo>
                    <a:pt x="614" y="524"/>
                  </a:lnTo>
                  <a:lnTo>
                    <a:pt x="626" y="503"/>
                  </a:lnTo>
                  <a:lnTo>
                    <a:pt x="633" y="489"/>
                  </a:lnTo>
                  <a:lnTo>
                    <a:pt x="644" y="469"/>
                  </a:lnTo>
                  <a:lnTo>
                    <a:pt x="657" y="447"/>
                  </a:lnTo>
                  <a:lnTo>
                    <a:pt x="669" y="426"/>
                  </a:lnTo>
                  <a:lnTo>
                    <a:pt x="682" y="404"/>
                  </a:lnTo>
                  <a:lnTo>
                    <a:pt x="692" y="388"/>
                  </a:lnTo>
                  <a:lnTo>
                    <a:pt x="698" y="376"/>
                  </a:lnTo>
                  <a:lnTo>
                    <a:pt x="701" y="372"/>
                  </a:lnTo>
                  <a:lnTo>
                    <a:pt x="694" y="369"/>
                  </a:lnTo>
                  <a:lnTo>
                    <a:pt x="683" y="369"/>
                  </a:lnTo>
                  <a:lnTo>
                    <a:pt x="672" y="372"/>
                  </a:lnTo>
                  <a:lnTo>
                    <a:pt x="662" y="372"/>
                  </a:lnTo>
                  <a:lnTo>
                    <a:pt x="656" y="369"/>
                  </a:lnTo>
                  <a:lnTo>
                    <a:pt x="648" y="361"/>
                  </a:lnTo>
                  <a:lnTo>
                    <a:pt x="638" y="352"/>
                  </a:lnTo>
                  <a:lnTo>
                    <a:pt x="627" y="344"/>
                  </a:lnTo>
                  <a:lnTo>
                    <a:pt x="617" y="333"/>
                  </a:lnTo>
                  <a:lnTo>
                    <a:pt x="606" y="320"/>
                  </a:lnTo>
                  <a:lnTo>
                    <a:pt x="597" y="310"/>
                  </a:lnTo>
                  <a:lnTo>
                    <a:pt x="589" y="301"/>
                  </a:lnTo>
                  <a:lnTo>
                    <a:pt x="577" y="281"/>
                  </a:lnTo>
                  <a:lnTo>
                    <a:pt x="568" y="258"/>
                  </a:lnTo>
                  <a:lnTo>
                    <a:pt x="559" y="234"/>
                  </a:lnTo>
                  <a:lnTo>
                    <a:pt x="555" y="211"/>
                  </a:lnTo>
                  <a:lnTo>
                    <a:pt x="552" y="186"/>
                  </a:lnTo>
                  <a:lnTo>
                    <a:pt x="550" y="157"/>
                  </a:lnTo>
                  <a:lnTo>
                    <a:pt x="550" y="136"/>
                  </a:lnTo>
                  <a:lnTo>
                    <a:pt x="550" y="127"/>
                  </a:lnTo>
                  <a:lnTo>
                    <a:pt x="544" y="116"/>
                  </a:lnTo>
                  <a:lnTo>
                    <a:pt x="533" y="107"/>
                  </a:lnTo>
                  <a:lnTo>
                    <a:pt x="521" y="100"/>
                  </a:lnTo>
                  <a:lnTo>
                    <a:pt x="511" y="98"/>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89" name="Freeform 36"/>
            <p:cNvSpPr>
              <a:spLocks/>
            </p:cNvSpPr>
            <p:nvPr/>
          </p:nvSpPr>
          <p:spPr bwMode="auto">
            <a:xfrm>
              <a:off x="4860" y="940"/>
              <a:ext cx="45" cy="68"/>
            </a:xfrm>
            <a:custGeom>
              <a:avLst/>
              <a:gdLst>
                <a:gd name="T0" fmla="*/ 38 w 45"/>
                <a:gd name="T1" fmla="*/ 0 h 68"/>
                <a:gd name="T2" fmla="*/ 36 w 45"/>
                <a:gd name="T3" fmla="*/ 2 h 68"/>
                <a:gd name="T4" fmla="*/ 30 w 45"/>
                <a:gd name="T5" fmla="*/ 4 h 68"/>
                <a:gd name="T6" fmla="*/ 22 w 45"/>
                <a:gd name="T7" fmla="*/ 7 h 68"/>
                <a:gd name="T8" fmla="*/ 15 w 45"/>
                <a:gd name="T9" fmla="*/ 13 h 68"/>
                <a:gd name="T10" fmla="*/ 7 w 45"/>
                <a:gd name="T11" fmla="*/ 18 h 68"/>
                <a:gd name="T12" fmla="*/ 1 w 45"/>
                <a:gd name="T13" fmla="*/ 23 h 68"/>
                <a:gd name="T14" fmla="*/ 0 w 45"/>
                <a:gd name="T15" fmla="*/ 29 h 68"/>
                <a:gd name="T16" fmla="*/ 1 w 45"/>
                <a:gd name="T17" fmla="*/ 32 h 68"/>
                <a:gd name="T18" fmla="*/ 13 w 45"/>
                <a:gd name="T19" fmla="*/ 45 h 68"/>
                <a:gd name="T20" fmla="*/ 29 w 45"/>
                <a:gd name="T21" fmla="*/ 59 h 68"/>
                <a:gd name="T22" fmla="*/ 41 w 45"/>
                <a:gd name="T23" fmla="*/ 68 h 68"/>
                <a:gd name="T24" fmla="*/ 45 w 45"/>
                <a:gd name="T25" fmla="*/ 61 h 68"/>
                <a:gd name="T26" fmla="*/ 44 w 45"/>
                <a:gd name="T27" fmla="*/ 41 h 68"/>
                <a:gd name="T28" fmla="*/ 42 w 45"/>
                <a:gd name="T29" fmla="*/ 22 h 68"/>
                <a:gd name="T30" fmla="*/ 39 w 45"/>
                <a:gd name="T31" fmla="*/ 6 h 68"/>
                <a:gd name="T32" fmla="*/ 38 w 45"/>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68">
                  <a:moveTo>
                    <a:pt x="38" y="0"/>
                  </a:moveTo>
                  <a:lnTo>
                    <a:pt x="36" y="2"/>
                  </a:lnTo>
                  <a:lnTo>
                    <a:pt x="30" y="4"/>
                  </a:lnTo>
                  <a:lnTo>
                    <a:pt x="22" y="7"/>
                  </a:lnTo>
                  <a:lnTo>
                    <a:pt x="15" y="13"/>
                  </a:lnTo>
                  <a:lnTo>
                    <a:pt x="7" y="18"/>
                  </a:lnTo>
                  <a:lnTo>
                    <a:pt x="1" y="23"/>
                  </a:lnTo>
                  <a:lnTo>
                    <a:pt x="0" y="29"/>
                  </a:lnTo>
                  <a:lnTo>
                    <a:pt x="1" y="32"/>
                  </a:lnTo>
                  <a:lnTo>
                    <a:pt x="13" y="45"/>
                  </a:lnTo>
                  <a:lnTo>
                    <a:pt x="29" y="59"/>
                  </a:lnTo>
                  <a:lnTo>
                    <a:pt x="41" y="68"/>
                  </a:lnTo>
                  <a:lnTo>
                    <a:pt x="45" y="61"/>
                  </a:lnTo>
                  <a:lnTo>
                    <a:pt x="44" y="41"/>
                  </a:lnTo>
                  <a:lnTo>
                    <a:pt x="42" y="22"/>
                  </a:lnTo>
                  <a:lnTo>
                    <a:pt x="39" y="6"/>
                  </a:lnTo>
                  <a:lnTo>
                    <a:pt x="38" y="0"/>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90" name="Freeform 37"/>
            <p:cNvSpPr>
              <a:spLocks/>
            </p:cNvSpPr>
            <p:nvPr/>
          </p:nvSpPr>
          <p:spPr bwMode="auto">
            <a:xfrm>
              <a:off x="4175" y="1202"/>
              <a:ext cx="124" cy="175"/>
            </a:xfrm>
            <a:custGeom>
              <a:avLst/>
              <a:gdLst>
                <a:gd name="T0" fmla="*/ 2 w 124"/>
                <a:gd name="T1" fmla="*/ 91 h 175"/>
                <a:gd name="T2" fmla="*/ 0 w 124"/>
                <a:gd name="T3" fmla="*/ 82 h 175"/>
                <a:gd name="T4" fmla="*/ 3 w 124"/>
                <a:gd name="T5" fmla="*/ 75 h 175"/>
                <a:gd name="T6" fmla="*/ 6 w 124"/>
                <a:gd name="T7" fmla="*/ 71 h 175"/>
                <a:gd name="T8" fmla="*/ 12 w 124"/>
                <a:gd name="T9" fmla="*/ 68 h 175"/>
                <a:gd name="T10" fmla="*/ 20 w 124"/>
                <a:gd name="T11" fmla="*/ 64 h 175"/>
                <a:gd name="T12" fmla="*/ 27 w 124"/>
                <a:gd name="T13" fmla="*/ 59 h 175"/>
                <a:gd name="T14" fmla="*/ 35 w 124"/>
                <a:gd name="T15" fmla="*/ 53 h 175"/>
                <a:gd name="T16" fmla="*/ 41 w 124"/>
                <a:gd name="T17" fmla="*/ 44 h 175"/>
                <a:gd name="T18" fmla="*/ 47 w 124"/>
                <a:gd name="T19" fmla="*/ 34 h 175"/>
                <a:gd name="T20" fmla="*/ 53 w 124"/>
                <a:gd name="T21" fmla="*/ 23 h 175"/>
                <a:gd name="T22" fmla="*/ 59 w 124"/>
                <a:gd name="T23" fmla="*/ 14 h 175"/>
                <a:gd name="T24" fmla="*/ 67 w 124"/>
                <a:gd name="T25" fmla="*/ 7 h 175"/>
                <a:gd name="T26" fmla="*/ 74 w 124"/>
                <a:gd name="T27" fmla="*/ 1 h 175"/>
                <a:gd name="T28" fmla="*/ 82 w 124"/>
                <a:gd name="T29" fmla="*/ 0 h 175"/>
                <a:gd name="T30" fmla="*/ 91 w 124"/>
                <a:gd name="T31" fmla="*/ 1 h 175"/>
                <a:gd name="T32" fmla="*/ 101 w 124"/>
                <a:gd name="T33" fmla="*/ 7 h 175"/>
                <a:gd name="T34" fmla="*/ 115 w 124"/>
                <a:gd name="T35" fmla="*/ 25 h 175"/>
                <a:gd name="T36" fmla="*/ 121 w 124"/>
                <a:gd name="T37" fmla="*/ 43 h 175"/>
                <a:gd name="T38" fmla="*/ 121 w 124"/>
                <a:gd name="T39" fmla="*/ 62 h 175"/>
                <a:gd name="T40" fmla="*/ 123 w 124"/>
                <a:gd name="T41" fmla="*/ 82 h 175"/>
                <a:gd name="T42" fmla="*/ 124 w 124"/>
                <a:gd name="T43" fmla="*/ 96 h 175"/>
                <a:gd name="T44" fmla="*/ 121 w 124"/>
                <a:gd name="T45" fmla="*/ 111 h 175"/>
                <a:gd name="T46" fmla="*/ 117 w 124"/>
                <a:gd name="T47" fmla="*/ 123 h 175"/>
                <a:gd name="T48" fmla="*/ 112 w 124"/>
                <a:gd name="T49" fmla="*/ 136 h 175"/>
                <a:gd name="T50" fmla="*/ 109 w 124"/>
                <a:gd name="T51" fmla="*/ 145 h 175"/>
                <a:gd name="T52" fmla="*/ 104 w 124"/>
                <a:gd name="T53" fmla="*/ 154 h 175"/>
                <a:gd name="T54" fmla="*/ 98 w 124"/>
                <a:gd name="T55" fmla="*/ 161 h 175"/>
                <a:gd name="T56" fmla="*/ 91 w 124"/>
                <a:gd name="T57" fmla="*/ 168 h 175"/>
                <a:gd name="T58" fmla="*/ 82 w 124"/>
                <a:gd name="T59" fmla="*/ 173 h 175"/>
                <a:gd name="T60" fmla="*/ 76 w 124"/>
                <a:gd name="T61" fmla="*/ 175 h 175"/>
                <a:gd name="T62" fmla="*/ 70 w 124"/>
                <a:gd name="T63" fmla="*/ 171 h 175"/>
                <a:gd name="T64" fmla="*/ 65 w 124"/>
                <a:gd name="T65" fmla="*/ 162 h 175"/>
                <a:gd name="T66" fmla="*/ 59 w 124"/>
                <a:gd name="T67" fmla="*/ 143 h 175"/>
                <a:gd name="T68" fmla="*/ 56 w 124"/>
                <a:gd name="T69" fmla="*/ 128 h 175"/>
                <a:gd name="T70" fmla="*/ 58 w 124"/>
                <a:gd name="T71" fmla="*/ 118 h 175"/>
                <a:gd name="T72" fmla="*/ 70 w 124"/>
                <a:gd name="T73" fmla="*/ 111 h 175"/>
                <a:gd name="T74" fmla="*/ 83 w 124"/>
                <a:gd name="T75" fmla="*/ 100 h 175"/>
                <a:gd name="T76" fmla="*/ 92 w 124"/>
                <a:gd name="T77" fmla="*/ 84 h 175"/>
                <a:gd name="T78" fmla="*/ 92 w 124"/>
                <a:gd name="T79" fmla="*/ 68 h 175"/>
                <a:gd name="T80" fmla="*/ 85 w 124"/>
                <a:gd name="T81" fmla="*/ 59 h 175"/>
                <a:gd name="T82" fmla="*/ 79 w 124"/>
                <a:gd name="T83" fmla="*/ 57 h 175"/>
                <a:gd name="T84" fmla="*/ 71 w 124"/>
                <a:gd name="T85" fmla="*/ 55 h 175"/>
                <a:gd name="T86" fmla="*/ 64 w 124"/>
                <a:gd name="T87" fmla="*/ 55 h 175"/>
                <a:gd name="T88" fmla="*/ 56 w 124"/>
                <a:gd name="T89" fmla="*/ 57 h 175"/>
                <a:gd name="T90" fmla="*/ 50 w 124"/>
                <a:gd name="T91" fmla="*/ 60 h 175"/>
                <a:gd name="T92" fmla="*/ 44 w 124"/>
                <a:gd name="T93" fmla="*/ 64 h 175"/>
                <a:gd name="T94" fmla="*/ 39 w 124"/>
                <a:gd name="T95" fmla="*/ 69 h 175"/>
                <a:gd name="T96" fmla="*/ 36 w 124"/>
                <a:gd name="T97" fmla="*/ 78 h 175"/>
                <a:gd name="T98" fmla="*/ 30 w 124"/>
                <a:gd name="T99" fmla="*/ 94 h 175"/>
                <a:gd name="T100" fmla="*/ 21 w 124"/>
                <a:gd name="T101" fmla="*/ 105 h 175"/>
                <a:gd name="T102" fmla="*/ 9 w 124"/>
                <a:gd name="T103" fmla="*/ 107 h 175"/>
                <a:gd name="T104" fmla="*/ 2 w 124"/>
                <a:gd name="T105" fmla="*/ 9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75">
                  <a:moveTo>
                    <a:pt x="2" y="91"/>
                  </a:moveTo>
                  <a:lnTo>
                    <a:pt x="0" y="82"/>
                  </a:lnTo>
                  <a:lnTo>
                    <a:pt x="3" y="75"/>
                  </a:lnTo>
                  <a:lnTo>
                    <a:pt x="6" y="71"/>
                  </a:lnTo>
                  <a:lnTo>
                    <a:pt x="12" y="68"/>
                  </a:lnTo>
                  <a:lnTo>
                    <a:pt x="20" y="64"/>
                  </a:lnTo>
                  <a:lnTo>
                    <a:pt x="27" y="59"/>
                  </a:lnTo>
                  <a:lnTo>
                    <a:pt x="35" y="53"/>
                  </a:lnTo>
                  <a:lnTo>
                    <a:pt x="41" y="44"/>
                  </a:lnTo>
                  <a:lnTo>
                    <a:pt x="47" y="34"/>
                  </a:lnTo>
                  <a:lnTo>
                    <a:pt x="53" y="23"/>
                  </a:lnTo>
                  <a:lnTo>
                    <a:pt x="59" y="14"/>
                  </a:lnTo>
                  <a:lnTo>
                    <a:pt x="67" y="7"/>
                  </a:lnTo>
                  <a:lnTo>
                    <a:pt x="74" y="1"/>
                  </a:lnTo>
                  <a:lnTo>
                    <a:pt x="82" y="0"/>
                  </a:lnTo>
                  <a:lnTo>
                    <a:pt x="91" y="1"/>
                  </a:lnTo>
                  <a:lnTo>
                    <a:pt x="101" y="7"/>
                  </a:lnTo>
                  <a:lnTo>
                    <a:pt x="115" y="25"/>
                  </a:lnTo>
                  <a:lnTo>
                    <a:pt x="121" y="43"/>
                  </a:lnTo>
                  <a:lnTo>
                    <a:pt x="121" y="62"/>
                  </a:lnTo>
                  <a:lnTo>
                    <a:pt x="123" y="82"/>
                  </a:lnTo>
                  <a:lnTo>
                    <a:pt x="124" y="96"/>
                  </a:lnTo>
                  <a:lnTo>
                    <a:pt x="121" y="111"/>
                  </a:lnTo>
                  <a:lnTo>
                    <a:pt x="117" y="123"/>
                  </a:lnTo>
                  <a:lnTo>
                    <a:pt x="112" y="136"/>
                  </a:lnTo>
                  <a:lnTo>
                    <a:pt x="109" y="145"/>
                  </a:lnTo>
                  <a:lnTo>
                    <a:pt x="104" y="154"/>
                  </a:lnTo>
                  <a:lnTo>
                    <a:pt x="98" y="161"/>
                  </a:lnTo>
                  <a:lnTo>
                    <a:pt x="91" y="168"/>
                  </a:lnTo>
                  <a:lnTo>
                    <a:pt x="82" y="173"/>
                  </a:lnTo>
                  <a:lnTo>
                    <a:pt x="76" y="175"/>
                  </a:lnTo>
                  <a:lnTo>
                    <a:pt x="70" y="171"/>
                  </a:lnTo>
                  <a:lnTo>
                    <a:pt x="65" y="162"/>
                  </a:lnTo>
                  <a:lnTo>
                    <a:pt x="59" y="143"/>
                  </a:lnTo>
                  <a:lnTo>
                    <a:pt x="56" y="128"/>
                  </a:lnTo>
                  <a:lnTo>
                    <a:pt x="58" y="118"/>
                  </a:lnTo>
                  <a:lnTo>
                    <a:pt x="70" y="111"/>
                  </a:lnTo>
                  <a:lnTo>
                    <a:pt x="83" y="100"/>
                  </a:lnTo>
                  <a:lnTo>
                    <a:pt x="92" y="84"/>
                  </a:lnTo>
                  <a:lnTo>
                    <a:pt x="92" y="68"/>
                  </a:lnTo>
                  <a:lnTo>
                    <a:pt x="85" y="59"/>
                  </a:lnTo>
                  <a:lnTo>
                    <a:pt x="79" y="57"/>
                  </a:lnTo>
                  <a:lnTo>
                    <a:pt x="71" y="55"/>
                  </a:lnTo>
                  <a:lnTo>
                    <a:pt x="64" y="55"/>
                  </a:lnTo>
                  <a:lnTo>
                    <a:pt x="56" y="57"/>
                  </a:lnTo>
                  <a:lnTo>
                    <a:pt x="50" y="60"/>
                  </a:lnTo>
                  <a:lnTo>
                    <a:pt x="44" y="64"/>
                  </a:lnTo>
                  <a:lnTo>
                    <a:pt x="39" y="69"/>
                  </a:lnTo>
                  <a:lnTo>
                    <a:pt x="36" y="78"/>
                  </a:lnTo>
                  <a:lnTo>
                    <a:pt x="30" y="94"/>
                  </a:lnTo>
                  <a:lnTo>
                    <a:pt x="21" y="105"/>
                  </a:lnTo>
                  <a:lnTo>
                    <a:pt x="9" y="107"/>
                  </a:lnTo>
                  <a:lnTo>
                    <a:pt x="2" y="91"/>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91" name="Freeform 38"/>
            <p:cNvSpPr>
              <a:spLocks/>
            </p:cNvSpPr>
            <p:nvPr/>
          </p:nvSpPr>
          <p:spPr bwMode="auto">
            <a:xfrm>
              <a:off x="4721" y="2251"/>
              <a:ext cx="81" cy="198"/>
            </a:xfrm>
            <a:custGeom>
              <a:avLst/>
              <a:gdLst>
                <a:gd name="T0" fmla="*/ 54 w 81"/>
                <a:gd name="T1" fmla="*/ 3 h 198"/>
                <a:gd name="T2" fmla="*/ 69 w 81"/>
                <a:gd name="T3" fmla="*/ 0 h 198"/>
                <a:gd name="T4" fmla="*/ 77 w 81"/>
                <a:gd name="T5" fmla="*/ 3 h 198"/>
                <a:gd name="T6" fmla="*/ 81 w 81"/>
                <a:gd name="T7" fmla="*/ 14 h 198"/>
                <a:gd name="T8" fmla="*/ 81 w 81"/>
                <a:gd name="T9" fmla="*/ 28 h 198"/>
                <a:gd name="T10" fmla="*/ 80 w 81"/>
                <a:gd name="T11" fmla="*/ 44 h 198"/>
                <a:gd name="T12" fmla="*/ 77 w 81"/>
                <a:gd name="T13" fmla="*/ 62 h 198"/>
                <a:gd name="T14" fmla="*/ 74 w 81"/>
                <a:gd name="T15" fmla="*/ 78 h 198"/>
                <a:gd name="T16" fmla="*/ 72 w 81"/>
                <a:gd name="T17" fmla="*/ 93 h 198"/>
                <a:gd name="T18" fmla="*/ 72 w 81"/>
                <a:gd name="T19" fmla="*/ 120 h 198"/>
                <a:gd name="T20" fmla="*/ 71 w 81"/>
                <a:gd name="T21" fmla="*/ 146 h 198"/>
                <a:gd name="T22" fmla="*/ 68 w 81"/>
                <a:gd name="T23" fmla="*/ 170 h 198"/>
                <a:gd name="T24" fmla="*/ 65 w 81"/>
                <a:gd name="T25" fmla="*/ 184 h 198"/>
                <a:gd name="T26" fmla="*/ 62 w 81"/>
                <a:gd name="T27" fmla="*/ 188 h 198"/>
                <a:gd name="T28" fmla="*/ 57 w 81"/>
                <a:gd name="T29" fmla="*/ 191 h 198"/>
                <a:gd name="T30" fmla="*/ 50 w 81"/>
                <a:gd name="T31" fmla="*/ 195 h 198"/>
                <a:gd name="T32" fmla="*/ 42 w 81"/>
                <a:gd name="T33" fmla="*/ 198 h 198"/>
                <a:gd name="T34" fmla="*/ 33 w 81"/>
                <a:gd name="T35" fmla="*/ 198 h 198"/>
                <a:gd name="T36" fmla="*/ 25 w 81"/>
                <a:gd name="T37" fmla="*/ 197 h 198"/>
                <a:gd name="T38" fmla="*/ 19 w 81"/>
                <a:gd name="T39" fmla="*/ 189 h 198"/>
                <a:gd name="T40" fmla="*/ 13 w 81"/>
                <a:gd name="T41" fmla="*/ 180 h 198"/>
                <a:gd name="T42" fmla="*/ 6 w 81"/>
                <a:gd name="T43" fmla="*/ 155 h 198"/>
                <a:gd name="T44" fmla="*/ 1 w 81"/>
                <a:gd name="T45" fmla="*/ 134 h 198"/>
                <a:gd name="T46" fmla="*/ 0 w 81"/>
                <a:gd name="T47" fmla="*/ 116 h 198"/>
                <a:gd name="T48" fmla="*/ 1 w 81"/>
                <a:gd name="T49" fmla="*/ 103 h 198"/>
                <a:gd name="T50" fmla="*/ 6 w 81"/>
                <a:gd name="T51" fmla="*/ 91 h 198"/>
                <a:gd name="T52" fmla="*/ 13 w 81"/>
                <a:gd name="T53" fmla="*/ 77 h 198"/>
                <a:gd name="T54" fmla="*/ 24 w 81"/>
                <a:gd name="T55" fmla="*/ 66 h 198"/>
                <a:gd name="T56" fmla="*/ 33 w 81"/>
                <a:gd name="T57" fmla="*/ 62 h 198"/>
                <a:gd name="T58" fmla="*/ 39 w 81"/>
                <a:gd name="T59" fmla="*/ 53 h 198"/>
                <a:gd name="T60" fmla="*/ 44 w 81"/>
                <a:gd name="T61" fmla="*/ 34 h 198"/>
                <a:gd name="T62" fmla="*/ 48 w 81"/>
                <a:gd name="T63" fmla="*/ 14 h 198"/>
                <a:gd name="T64" fmla="*/ 54 w 81"/>
                <a:gd name="T65"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198">
                  <a:moveTo>
                    <a:pt x="54" y="3"/>
                  </a:moveTo>
                  <a:lnTo>
                    <a:pt x="69" y="0"/>
                  </a:lnTo>
                  <a:lnTo>
                    <a:pt x="77" y="3"/>
                  </a:lnTo>
                  <a:lnTo>
                    <a:pt x="81" y="14"/>
                  </a:lnTo>
                  <a:lnTo>
                    <a:pt x="81" y="28"/>
                  </a:lnTo>
                  <a:lnTo>
                    <a:pt x="80" y="44"/>
                  </a:lnTo>
                  <a:lnTo>
                    <a:pt x="77" y="62"/>
                  </a:lnTo>
                  <a:lnTo>
                    <a:pt x="74" y="78"/>
                  </a:lnTo>
                  <a:lnTo>
                    <a:pt x="72" y="93"/>
                  </a:lnTo>
                  <a:lnTo>
                    <a:pt x="72" y="120"/>
                  </a:lnTo>
                  <a:lnTo>
                    <a:pt x="71" y="146"/>
                  </a:lnTo>
                  <a:lnTo>
                    <a:pt x="68" y="170"/>
                  </a:lnTo>
                  <a:lnTo>
                    <a:pt x="65" y="184"/>
                  </a:lnTo>
                  <a:lnTo>
                    <a:pt x="62" y="188"/>
                  </a:lnTo>
                  <a:lnTo>
                    <a:pt x="57" y="191"/>
                  </a:lnTo>
                  <a:lnTo>
                    <a:pt x="50" y="195"/>
                  </a:lnTo>
                  <a:lnTo>
                    <a:pt x="42" y="198"/>
                  </a:lnTo>
                  <a:lnTo>
                    <a:pt x="33" y="198"/>
                  </a:lnTo>
                  <a:lnTo>
                    <a:pt x="25" y="197"/>
                  </a:lnTo>
                  <a:lnTo>
                    <a:pt x="19" y="189"/>
                  </a:lnTo>
                  <a:lnTo>
                    <a:pt x="13" y="180"/>
                  </a:lnTo>
                  <a:lnTo>
                    <a:pt x="6" y="155"/>
                  </a:lnTo>
                  <a:lnTo>
                    <a:pt x="1" y="134"/>
                  </a:lnTo>
                  <a:lnTo>
                    <a:pt x="0" y="116"/>
                  </a:lnTo>
                  <a:lnTo>
                    <a:pt x="1" y="103"/>
                  </a:lnTo>
                  <a:lnTo>
                    <a:pt x="6" y="91"/>
                  </a:lnTo>
                  <a:lnTo>
                    <a:pt x="13" y="77"/>
                  </a:lnTo>
                  <a:lnTo>
                    <a:pt x="24" y="66"/>
                  </a:lnTo>
                  <a:lnTo>
                    <a:pt x="33" y="62"/>
                  </a:lnTo>
                  <a:lnTo>
                    <a:pt x="39" y="53"/>
                  </a:lnTo>
                  <a:lnTo>
                    <a:pt x="44" y="34"/>
                  </a:lnTo>
                  <a:lnTo>
                    <a:pt x="48" y="14"/>
                  </a:lnTo>
                  <a:lnTo>
                    <a:pt x="54" y="3"/>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192" name="Freeform 39"/>
            <p:cNvSpPr>
              <a:spLocks/>
            </p:cNvSpPr>
            <p:nvPr/>
          </p:nvSpPr>
          <p:spPr bwMode="auto">
            <a:xfrm>
              <a:off x="4308" y="924"/>
              <a:ext cx="624" cy="491"/>
            </a:xfrm>
            <a:custGeom>
              <a:avLst/>
              <a:gdLst>
                <a:gd name="T0" fmla="*/ 613 w 624"/>
                <a:gd name="T1" fmla="*/ 101 h 491"/>
                <a:gd name="T2" fmla="*/ 570 w 624"/>
                <a:gd name="T3" fmla="*/ 95 h 491"/>
                <a:gd name="T4" fmla="*/ 532 w 624"/>
                <a:gd name="T5" fmla="*/ 101 h 491"/>
                <a:gd name="T6" fmla="*/ 506 w 624"/>
                <a:gd name="T7" fmla="*/ 139 h 491"/>
                <a:gd name="T8" fmla="*/ 447 w 624"/>
                <a:gd name="T9" fmla="*/ 153 h 491"/>
                <a:gd name="T10" fmla="*/ 430 w 624"/>
                <a:gd name="T11" fmla="*/ 160 h 491"/>
                <a:gd name="T12" fmla="*/ 407 w 624"/>
                <a:gd name="T13" fmla="*/ 166 h 491"/>
                <a:gd name="T14" fmla="*/ 418 w 624"/>
                <a:gd name="T15" fmla="*/ 140 h 491"/>
                <a:gd name="T16" fmla="*/ 393 w 624"/>
                <a:gd name="T17" fmla="*/ 95 h 491"/>
                <a:gd name="T18" fmla="*/ 364 w 624"/>
                <a:gd name="T19" fmla="*/ 101 h 491"/>
                <a:gd name="T20" fmla="*/ 331 w 624"/>
                <a:gd name="T21" fmla="*/ 97 h 491"/>
                <a:gd name="T22" fmla="*/ 319 w 624"/>
                <a:gd name="T23" fmla="*/ 67 h 491"/>
                <a:gd name="T24" fmla="*/ 276 w 624"/>
                <a:gd name="T25" fmla="*/ 0 h 491"/>
                <a:gd name="T26" fmla="*/ 239 w 624"/>
                <a:gd name="T27" fmla="*/ 20 h 491"/>
                <a:gd name="T28" fmla="*/ 197 w 624"/>
                <a:gd name="T29" fmla="*/ 56 h 491"/>
                <a:gd name="T30" fmla="*/ 142 w 624"/>
                <a:gd name="T31" fmla="*/ 110 h 491"/>
                <a:gd name="T32" fmla="*/ 85 w 624"/>
                <a:gd name="T33" fmla="*/ 167 h 491"/>
                <a:gd name="T34" fmla="*/ 56 w 624"/>
                <a:gd name="T35" fmla="*/ 209 h 491"/>
                <a:gd name="T36" fmla="*/ 70 w 624"/>
                <a:gd name="T37" fmla="*/ 272 h 491"/>
                <a:gd name="T38" fmla="*/ 108 w 624"/>
                <a:gd name="T39" fmla="*/ 324 h 491"/>
                <a:gd name="T40" fmla="*/ 136 w 624"/>
                <a:gd name="T41" fmla="*/ 317 h 491"/>
                <a:gd name="T42" fmla="*/ 160 w 624"/>
                <a:gd name="T43" fmla="*/ 302 h 491"/>
                <a:gd name="T44" fmla="*/ 183 w 624"/>
                <a:gd name="T45" fmla="*/ 266 h 491"/>
                <a:gd name="T46" fmla="*/ 183 w 624"/>
                <a:gd name="T47" fmla="*/ 214 h 491"/>
                <a:gd name="T48" fmla="*/ 189 w 624"/>
                <a:gd name="T49" fmla="*/ 167 h 491"/>
                <a:gd name="T50" fmla="*/ 239 w 624"/>
                <a:gd name="T51" fmla="*/ 126 h 491"/>
                <a:gd name="T52" fmla="*/ 252 w 624"/>
                <a:gd name="T53" fmla="*/ 133 h 491"/>
                <a:gd name="T54" fmla="*/ 245 w 624"/>
                <a:gd name="T55" fmla="*/ 157 h 491"/>
                <a:gd name="T56" fmla="*/ 216 w 624"/>
                <a:gd name="T57" fmla="*/ 189 h 491"/>
                <a:gd name="T58" fmla="*/ 241 w 624"/>
                <a:gd name="T59" fmla="*/ 234 h 491"/>
                <a:gd name="T60" fmla="*/ 277 w 624"/>
                <a:gd name="T61" fmla="*/ 220 h 491"/>
                <a:gd name="T62" fmla="*/ 313 w 624"/>
                <a:gd name="T63" fmla="*/ 203 h 491"/>
                <a:gd name="T64" fmla="*/ 335 w 624"/>
                <a:gd name="T65" fmla="*/ 209 h 491"/>
                <a:gd name="T66" fmla="*/ 358 w 624"/>
                <a:gd name="T67" fmla="*/ 252 h 491"/>
                <a:gd name="T68" fmla="*/ 332 w 624"/>
                <a:gd name="T69" fmla="*/ 261 h 491"/>
                <a:gd name="T70" fmla="*/ 314 w 624"/>
                <a:gd name="T71" fmla="*/ 275 h 491"/>
                <a:gd name="T72" fmla="*/ 306 w 624"/>
                <a:gd name="T73" fmla="*/ 281 h 491"/>
                <a:gd name="T74" fmla="*/ 274 w 624"/>
                <a:gd name="T75" fmla="*/ 275 h 491"/>
                <a:gd name="T76" fmla="*/ 241 w 624"/>
                <a:gd name="T77" fmla="*/ 281 h 491"/>
                <a:gd name="T78" fmla="*/ 229 w 624"/>
                <a:gd name="T79" fmla="*/ 329 h 491"/>
                <a:gd name="T80" fmla="*/ 184 w 624"/>
                <a:gd name="T81" fmla="*/ 349 h 491"/>
                <a:gd name="T82" fmla="*/ 130 w 624"/>
                <a:gd name="T83" fmla="*/ 351 h 491"/>
                <a:gd name="T84" fmla="*/ 79 w 624"/>
                <a:gd name="T85" fmla="*/ 373 h 491"/>
                <a:gd name="T86" fmla="*/ 53 w 624"/>
                <a:gd name="T87" fmla="*/ 409 h 491"/>
                <a:gd name="T88" fmla="*/ 34 w 624"/>
                <a:gd name="T89" fmla="*/ 434 h 491"/>
                <a:gd name="T90" fmla="*/ 17 w 624"/>
                <a:gd name="T91" fmla="*/ 457 h 491"/>
                <a:gd name="T92" fmla="*/ 3 w 624"/>
                <a:gd name="T93" fmla="*/ 482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4" h="491">
                  <a:moveTo>
                    <a:pt x="624" y="486"/>
                  </a:moveTo>
                  <a:lnTo>
                    <a:pt x="618" y="102"/>
                  </a:lnTo>
                  <a:lnTo>
                    <a:pt x="613" y="101"/>
                  </a:lnTo>
                  <a:lnTo>
                    <a:pt x="601" y="99"/>
                  </a:lnTo>
                  <a:lnTo>
                    <a:pt x="585" y="97"/>
                  </a:lnTo>
                  <a:lnTo>
                    <a:pt x="570" y="95"/>
                  </a:lnTo>
                  <a:lnTo>
                    <a:pt x="555" y="95"/>
                  </a:lnTo>
                  <a:lnTo>
                    <a:pt x="543" y="97"/>
                  </a:lnTo>
                  <a:lnTo>
                    <a:pt x="532" y="101"/>
                  </a:lnTo>
                  <a:lnTo>
                    <a:pt x="526" y="106"/>
                  </a:lnTo>
                  <a:lnTo>
                    <a:pt x="517" y="122"/>
                  </a:lnTo>
                  <a:lnTo>
                    <a:pt x="506" y="139"/>
                  </a:lnTo>
                  <a:lnTo>
                    <a:pt x="495" y="153"/>
                  </a:lnTo>
                  <a:lnTo>
                    <a:pt x="491" y="158"/>
                  </a:lnTo>
                  <a:lnTo>
                    <a:pt x="447" y="153"/>
                  </a:lnTo>
                  <a:lnTo>
                    <a:pt x="444" y="155"/>
                  </a:lnTo>
                  <a:lnTo>
                    <a:pt x="438" y="157"/>
                  </a:lnTo>
                  <a:lnTo>
                    <a:pt x="430" y="160"/>
                  </a:lnTo>
                  <a:lnTo>
                    <a:pt x="421" y="162"/>
                  </a:lnTo>
                  <a:lnTo>
                    <a:pt x="413" y="164"/>
                  </a:lnTo>
                  <a:lnTo>
                    <a:pt x="407" y="166"/>
                  </a:lnTo>
                  <a:lnTo>
                    <a:pt x="406" y="164"/>
                  </a:lnTo>
                  <a:lnTo>
                    <a:pt x="410" y="158"/>
                  </a:lnTo>
                  <a:lnTo>
                    <a:pt x="418" y="140"/>
                  </a:lnTo>
                  <a:lnTo>
                    <a:pt x="416" y="119"/>
                  </a:lnTo>
                  <a:lnTo>
                    <a:pt x="406" y="101"/>
                  </a:lnTo>
                  <a:lnTo>
                    <a:pt x="393" y="95"/>
                  </a:lnTo>
                  <a:lnTo>
                    <a:pt x="386" y="97"/>
                  </a:lnTo>
                  <a:lnTo>
                    <a:pt x="375" y="99"/>
                  </a:lnTo>
                  <a:lnTo>
                    <a:pt x="364" y="101"/>
                  </a:lnTo>
                  <a:lnTo>
                    <a:pt x="352" y="101"/>
                  </a:lnTo>
                  <a:lnTo>
                    <a:pt x="340" y="99"/>
                  </a:lnTo>
                  <a:lnTo>
                    <a:pt x="331" y="97"/>
                  </a:lnTo>
                  <a:lnTo>
                    <a:pt x="325" y="92"/>
                  </a:lnTo>
                  <a:lnTo>
                    <a:pt x="322" y="86"/>
                  </a:lnTo>
                  <a:lnTo>
                    <a:pt x="319" y="67"/>
                  </a:lnTo>
                  <a:lnTo>
                    <a:pt x="311" y="40"/>
                  </a:lnTo>
                  <a:lnTo>
                    <a:pt x="285" y="2"/>
                  </a:lnTo>
                  <a:lnTo>
                    <a:pt x="276" y="0"/>
                  </a:lnTo>
                  <a:lnTo>
                    <a:pt x="265" y="4"/>
                  </a:lnTo>
                  <a:lnTo>
                    <a:pt x="253" y="11"/>
                  </a:lnTo>
                  <a:lnTo>
                    <a:pt x="239" y="20"/>
                  </a:lnTo>
                  <a:lnTo>
                    <a:pt x="226" y="31"/>
                  </a:lnTo>
                  <a:lnTo>
                    <a:pt x="210" y="43"/>
                  </a:lnTo>
                  <a:lnTo>
                    <a:pt x="197" y="56"/>
                  </a:lnTo>
                  <a:lnTo>
                    <a:pt x="171" y="79"/>
                  </a:lnTo>
                  <a:lnTo>
                    <a:pt x="157" y="94"/>
                  </a:lnTo>
                  <a:lnTo>
                    <a:pt x="142" y="110"/>
                  </a:lnTo>
                  <a:lnTo>
                    <a:pt x="111" y="142"/>
                  </a:lnTo>
                  <a:lnTo>
                    <a:pt x="98" y="155"/>
                  </a:lnTo>
                  <a:lnTo>
                    <a:pt x="85" y="167"/>
                  </a:lnTo>
                  <a:lnTo>
                    <a:pt x="76" y="176"/>
                  </a:lnTo>
                  <a:lnTo>
                    <a:pt x="64" y="193"/>
                  </a:lnTo>
                  <a:lnTo>
                    <a:pt x="56" y="209"/>
                  </a:lnTo>
                  <a:lnTo>
                    <a:pt x="55" y="229"/>
                  </a:lnTo>
                  <a:lnTo>
                    <a:pt x="61" y="248"/>
                  </a:lnTo>
                  <a:lnTo>
                    <a:pt x="70" y="272"/>
                  </a:lnTo>
                  <a:lnTo>
                    <a:pt x="88" y="317"/>
                  </a:lnTo>
                  <a:lnTo>
                    <a:pt x="101" y="324"/>
                  </a:lnTo>
                  <a:lnTo>
                    <a:pt x="108" y="324"/>
                  </a:lnTo>
                  <a:lnTo>
                    <a:pt x="117" y="322"/>
                  </a:lnTo>
                  <a:lnTo>
                    <a:pt x="127" y="320"/>
                  </a:lnTo>
                  <a:lnTo>
                    <a:pt x="136" y="317"/>
                  </a:lnTo>
                  <a:lnTo>
                    <a:pt x="145" y="311"/>
                  </a:lnTo>
                  <a:lnTo>
                    <a:pt x="154" y="308"/>
                  </a:lnTo>
                  <a:lnTo>
                    <a:pt x="160" y="302"/>
                  </a:lnTo>
                  <a:lnTo>
                    <a:pt x="165" y="295"/>
                  </a:lnTo>
                  <a:lnTo>
                    <a:pt x="172" y="281"/>
                  </a:lnTo>
                  <a:lnTo>
                    <a:pt x="183" y="266"/>
                  </a:lnTo>
                  <a:lnTo>
                    <a:pt x="189" y="252"/>
                  </a:lnTo>
                  <a:lnTo>
                    <a:pt x="189" y="234"/>
                  </a:lnTo>
                  <a:lnTo>
                    <a:pt x="183" y="214"/>
                  </a:lnTo>
                  <a:lnTo>
                    <a:pt x="180" y="196"/>
                  </a:lnTo>
                  <a:lnTo>
                    <a:pt x="181" y="182"/>
                  </a:lnTo>
                  <a:lnTo>
                    <a:pt x="189" y="167"/>
                  </a:lnTo>
                  <a:lnTo>
                    <a:pt x="213" y="146"/>
                  </a:lnTo>
                  <a:lnTo>
                    <a:pt x="221" y="139"/>
                  </a:lnTo>
                  <a:lnTo>
                    <a:pt x="239" y="126"/>
                  </a:lnTo>
                  <a:lnTo>
                    <a:pt x="242" y="124"/>
                  </a:lnTo>
                  <a:lnTo>
                    <a:pt x="247" y="126"/>
                  </a:lnTo>
                  <a:lnTo>
                    <a:pt x="252" y="133"/>
                  </a:lnTo>
                  <a:lnTo>
                    <a:pt x="253" y="144"/>
                  </a:lnTo>
                  <a:lnTo>
                    <a:pt x="252" y="153"/>
                  </a:lnTo>
                  <a:lnTo>
                    <a:pt x="245" y="157"/>
                  </a:lnTo>
                  <a:lnTo>
                    <a:pt x="236" y="162"/>
                  </a:lnTo>
                  <a:lnTo>
                    <a:pt x="226" y="171"/>
                  </a:lnTo>
                  <a:lnTo>
                    <a:pt x="216" y="189"/>
                  </a:lnTo>
                  <a:lnTo>
                    <a:pt x="216" y="211"/>
                  </a:lnTo>
                  <a:lnTo>
                    <a:pt x="224" y="229"/>
                  </a:lnTo>
                  <a:lnTo>
                    <a:pt x="241" y="234"/>
                  </a:lnTo>
                  <a:lnTo>
                    <a:pt x="253" y="230"/>
                  </a:lnTo>
                  <a:lnTo>
                    <a:pt x="265" y="225"/>
                  </a:lnTo>
                  <a:lnTo>
                    <a:pt x="277" y="220"/>
                  </a:lnTo>
                  <a:lnTo>
                    <a:pt x="290" y="214"/>
                  </a:lnTo>
                  <a:lnTo>
                    <a:pt x="302" y="207"/>
                  </a:lnTo>
                  <a:lnTo>
                    <a:pt x="313" y="203"/>
                  </a:lnTo>
                  <a:lnTo>
                    <a:pt x="320" y="200"/>
                  </a:lnTo>
                  <a:lnTo>
                    <a:pt x="326" y="200"/>
                  </a:lnTo>
                  <a:lnTo>
                    <a:pt x="335" y="209"/>
                  </a:lnTo>
                  <a:lnTo>
                    <a:pt x="345" y="225"/>
                  </a:lnTo>
                  <a:lnTo>
                    <a:pt x="352" y="241"/>
                  </a:lnTo>
                  <a:lnTo>
                    <a:pt x="358" y="252"/>
                  </a:lnTo>
                  <a:lnTo>
                    <a:pt x="349" y="254"/>
                  </a:lnTo>
                  <a:lnTo>
                    <a:pt x="340" y="256"/>
                  </a:lnTo>
                  <a:lnTo>
                    <a:pt x="332" y="261"/>
                  </a:lnTo>
                  <a:lnTo>
                    <a:pt x="325" y="266"/>
                  </a:lnTo>
                  <a:lnTo>
                    <a:pt x="319" y="272"/>
                  </a:lnTo>
                  <a:lnTo>
                    <a:pt x="314" y="275"/>
                  </a:lnTo>
                  <a:lnTo>
                    <a:pt x="311" y="279"/>
                  </a:lnTo>
                  <a:lnTo>
                    <a:pt x="309" y="281"/>
                  </a:lnTo>
                  <a:lnTo>
                    <a:pt x="306" y="281"/>
                  </a:lnTo>
                  <a:lnTo>
                    <a:pt x="299" y="279"/>
                  </a:lnTo>
                  <a:lnTo>
                    <a:pt x="287" y="277"/>
                  </a:lnTo>
                  <a:lnTo>
                    <a:pt x="274" y="275"/>
                  </a:lnTo>
                  <a:lnTo>
                    <a:pt x="261" y="275"/>
                  </a:lnTo>
                  <a:lnTo>
                    <a:pt x="248" y="277"/>
                  </a:lnTo>
                  <a:lnTo>
                    <a:pt x="241" y="281"/>
                  </a:lnTo>
                  <a:lnTo>
                    <a:pt x="238" y="286"/>
                  </a:lnTo>
                  <a:lnTo>
                    <a:pt x="235" y="306"/>
                  </a:lnTo>
                  <a:lnTo>
                    <a:pt x="229" y="329"/>
                  </a:lnTo>
                  <a:lnTo>
                    <a:pt x="215" y="349"/>
                  </a:lnTo>
                  <a:lnTo>
                    <a:pt x="197" y="353"/>
                  </a:lnTo>
                  <a:lnTo>
                    <a:pt x="184" y="349"/>
                  </a:lnTo>
                  <a:lnTo>
                    <a:pt x="168" y="347"/>
                  </a:lnTo>
                  <a:lnTo>
                    <a:pt x="149" y="349"/>
                  </a:lnTo>
                  <a:lnTo>
                    <a:pt x="130" y="351"/>
                  </a:lnTo>
                  <a:lnTo>
                    <a:pt x="111" y="355"/>
                  </a:lnTo>
                  <a:lnTo>
                    <a:pt x="93" y="362"/>
                  </a:lnTo>
                  <a:lnTo>
                    <a:pt x="79" y="373"/>
                  </a:lnTo>
                  <a:lnTo>
                    <a:pt x="69" y="385"/>
                  </a:lnTo>
                  <a:lnTo>
                    <a:pt x="61" y="398"/>
                  </a:lnTo>
                  <a:lnTo>
                    <a:pt x="53" y="409"/>
                  </a:lnTo>
                  <a:lnTo>
                    <a:pt x="47" y="418"/>
                  </a:lnTo>
                  <a:lnTo>
                    <a:pt x="40" y="427"/>
                  </a:lnTo>
                  <a:lnTo>
                    <a:pt x="34" y="434"/>
                  </a:lnTo>
                  <a:lnTo>
                    <a:pt x="27" y="441"/>
                  </a:lnTo>
                  <a:lnTo>
                    <a:pt x="21" y="448"/>
                  </a:lnTo>
                  <a:lnTo>
                    <a:pt x="17" y="457"/>
                  </a:lnTo>
                  <a:lnTo>
                    <a:pt x="12" y="466"/>
                  </a:lnTo>
                  <a:lnTo>
                    <a:pt x="8" y="473"/>
                  </a:lnTo>
                  <a:lnTo>
                    <a:pt x="3" y="482"/>
                  </a:lnTo>
                  <a:lnTo>
                    <a:pt x="0" y="491"/>
                  </a:lnTo>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grpSp>
      <p:grpSp>
        <p:nvGrpSpPr>
          <p:cNvPr id="193" name="Group 40"/>
          <p:cNvGrpSpPr>
            <a:grpSpLocks/>
          </p:cNvGrpSpPr>
          <p:nvPr/>
        </p:nvGrpSpPr>
        <p:grpSpPr bwMode="auto">
          <a:xfrm>
            <a:off x="1032313" y="3575052"/>
            <a:ext cx="992188" cy="815976"/>
            <a:chOff x="613" y="1824"/>
            <a:chExt cx="625" cy="514"/>
          </a:xfrm>
        </p:grpSpPr>
        <p:sp>
          <p:nvSpPr>
            <p:cNvPr id="194" name="Freeform 41"/>
            <p:cNvSpPr>
              <a:spLocks noEditPoints="1"/>
            </p:cNvSpPr>
            <p:nvPr/>
          </p:nvSpPr>
          <p:spPr bwMode="auto">
            <a:xfrm>
              <a:off x="613" y="1898"/>
              <a:ext cx="170" cy="203"/>
            </a:xfrm>
            <a:custGeom>
              <a:avLst/>
              <a:gdLst>
                <a:gd name="T0" fmla="*/ 156 w 170"/>
                <a:gd name="T1" fmla="*/ 203 h 203"/>
                <a:gd name="T2" fmla="*/ 170 w 170"/>
                <a:gd name="T3" fmla="*/ 203 h 203"/>
                <a:gd name="T4" fmla="*/ 170 w 170"/>
                <a:gd name="T5" fmla="*/ 0 h 203"/>
                <a:gd name="T6" fmla="*/ 156 w 170"/>
                <a:gd name="T7" fmla="*/ 0 h 203"/>
                <a:gd name="T8" fmla="*/ 156 w 170"/>
                <a:gd name="T9" fmla="*/ 203 h 203"/>
                <a:gd name="T10" fmla="*/ 0 w 170"/>
                <a:gd name="T11" fmla="*/ 189 h 203"/>
                <a:gd name="T12" fmla="*/ 156 w 170"/>
                <a:gd name="T13" fmla="*/ 203 h 203"/>
                <a:gd name="T14" fmla="*/ 156 w 170"/>
                <a:gd name="T15" fmla="*/ 194 h 203"/>
                <a:gd name="T16" fmla="*/ 0 w 170"/>
                <a:gd name="T17" fmla="*/ 185 h 203"/>
                <a:gd name="T18" fmla="*/ 0 w 170"/>
                <a:gd name="T19"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203">
                  <a:moveTo>
                    <a:pt x="156" y="203"/>
                  </a:moveTo>
                  <a:lnTo>
                    <a:pt x="170" y="203"/>
                  </a:lnTo>
                  <a:lnTo>
                    <a:pt x="170" y="0"/>
                  </a:lnTo>
                  <a:lnTo>
                    <a:pt x="156" y="0"/>
                  </a:lnTo>
                  <a:lnTo>
                    <a:pt x="156" y="203"/>
                  </a:lnTo>
                  <a:close/>
                  <a:moveTo>
                    <a:pt x="0" y="189"/>
                  </a:moveTo>
                  <a:lnTo>
                    <a:pt x="156" y="203"/>
                  </a:lnTo>
                  <a:lnTo>
                    <a:pt x="156" y="194"/>
                  </a:lnTo>
                  <a:lnTo>
                    <a:pt x="0" y="185"/>
                  </a:lnTo>
                  <a:lnTo>
                    <a:pt x="0" y="18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195" name="Group 42"/>
            <p:cNvGrpSpPr>
              <a:grpSpLocks/>
            </p:cNvGrpSpPr>
            <p:nvPr/>
          </p:nvGrpSpPr>
          <p:grpSpPr bwMode="auto">
            <a:xfrm>
              <a:off x="720" y="1824"/>
              <a:ext cx="518" cy="514"/>
              <a:chOff x="1620" y="1081"/>
              <a:chExt cx="518" cy="514"/>
            </a:xfrm>
          </p:grpSpPr>
          <p:sp>
            <p:nvSpPr>
              <p:cNvPr id="196" name="Freeform 43"/>
              <p:cNvSpPr>
                <a:spLocks/>
              </p:cNvSpPr>
              <p:nvPr/>
            </p:nvSpPr>
            <p:spPr bwMode="auto">
              <a:xfrm>
                <a:off x="1694" y="1267"/>
                <a:ext cx="315" cy="139"/>
              </a:xfrm>
              <a:custGeom>
                <a:avLst/>
                <a:gdLst>
                  <a:gd name="T0" fmla="*/ 0 w 315"/>
                  <a:gd name="T1" fmla="*/ 139 h 139"/>
                  <a:gd name="T2" fmla="*/ 275 w 315"/>
                  <a:gd name="T3" fmla="*/ 139 h 139"/>
                  <a:gd name="T4" fmla="*/ 315 w 315"/>
                  <a:gd name="T5" fmla="*/ 93 h 139"/>
                  <a:gd name="T6" fmla="*/ 315 w 315"/>
                  <a:gd name="T7" fmla="*/ 0 h 139"/>
                  <a:gd name="T8" fmla="*/ 0 w 315"/>
                  <a:gd name="T9" fmla="*/ 0 h 139"/>
                  <a:gd name="T10" fmla="*/ 0 w 315"/>
                  <a:gd name="T11" fmla="*/ 139 h 139"/>
                </a:gdLst>
                <a:ahLst/>
                <a:cxnLst>
                  <a:cxn ang="0">
                    <a:pos x="T0" y="T1"/>
                  </a:cxn>
                  <a:cxn ang="0">
                    <a:pos x="T2" y="T3"/>
                  </a:cxn>
                  <a:cxn ang="0">
                    <a:pos x="T4" y="T5"/>
                  </a:cxn>
                  <a:cxn ang="0">
                    <a:pos x="T6" y="T7"/>
                  </a:cxn>
                  <a:cxn ang="0">
                    <a:pos x="T8" y="T9"/>
                  </a:cxn>
                  <a:cxn ang="0">
                    <a:pos x="T10" y="T11"/>
                  </a:cxn>
                </a:cxnLst>
                <a:rect l="0" t="0" r="r" b="b"/>
                <a:pathLst>
                  <a:path w="315" h="139">
                    <a:moveTo>
                      <a:pt x="0" y="139"/>
                    </a:moveTo>
                    <a:lnTo>
                      <a:pt x="275" y="139"/>
                    </a:lnTo>
                    <a:lnTo>
                      <a:pt x="315" y="93"/>
                    </a:lnTo>
                    <a:lnTo>
                      <a:pt x="315" y="0"/>
                    </a:lnTo>
                    <a:lnTo>
                      <a:pt x="0" y="0"/>
                    </a:lnTo>
                    <a:lnTo>
                      <a:pt x="0" y="1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97" name="Rectangle 44"/>
              <p:cNvSpPr>
                <a:spLocks noChangeArrowheads="1"/>
              </p:cNvSpPr>
              <p:nvPr/>
            </p:nvSpPr>
            <p:spPr bwMode="auto">
              <a:xfrm>
                <a:off x="1688" y="1143"/>
                <a:ext cx="6" cy="263"/>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198" name="Freeform 45"/>
              <p:cNvSpPr>
                <a:spLocks/>
              </p:cNvSpPr>
              <p:nvPr/>
            </p:nvSpPr>
            <p:spPr bwMode="auto">
              <a:xfrm>
                <a:off x="1694" y="1081"/>
                <a:ext cx="216" cy="186"/>
              </a:xfrm>
              <a:custGeom>
                <a:avLst/>
                <a:gdLst>
                  <a:gd name="T0" fmla="*/ 0 w 216"/>
                  <a:gd name="T1" fmla="*/ 186 h 186"/>
                  <a:gd name="T2" fmla="*/ 14 w 216"/>
                  <a:gd name="T3" fmla="*/ 170 h 186"/>
                  <a:gd name="T4" fmla="*/ 52 w 216"/>
                  <a:gd name="T5" fmla="*/ 15 h 186"/>
                  <a:gd name="T6" fmla="*/ 66 w 216"/>
                  <a:gd name="T7" fmla="*/ 0 h 186"/>
                  <a:gd name="T8" fmla="*/ 216 w 216"/>
                  <a:gd name="T9" fmla="*/ 0 h 186"/>
                  <a:gd name="T10" fmla="*/ 216 w 216"/>
                  <a:gd name="T11" fmla="*/ 186 h 186"/>
                  <a:gd name="T12" fmla="*/ 209 w 216"/>
                  <a:gd name="T13" fmla="*/ 186 h 186"/>
                  <a:gd name="T14" fmla="*/ 209 w 216"/>
                  <a:gd name="T15" fmla="*/ 7 h 186"/>
                  <a:gd name="T16" fmla="*/ 66 w 216"/>
                  <a:gd name="T17" fmla="*/ 7 h 186"/>
                  <a:gd name="T18" fmla="*/ 59 w 216"/>
                  <a:gd name="T19" fmla="*/ 15 h 186"/>
                  <a:gd name="T20" fmla="*/ 20 w 216"/>
                  <a:gd name="T21" fmla="*/ 170 h 186"/>
                  <a:gd name="T22" fmla="*/ 7 w 216"/>
                  <a:gd name="T23" fmla="*/ 186 h 186"/>
                  <a:gd name="T24" fmla="*/ 0 w 216"/>
                  <a:gd name="T2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6">
                    <a:moveTo>
                      <a:pt x="0" y="186"/>
                    </a:moveTo>
                    <a:lnTo>
                      <a:pt x="14" y="170"/>
                    </a:lnTo>
                    <a:lnTo>
                      <a:pt x="52" y="15"/>
                    </a:lnTo>
                    <a:lnTo>
                      <a:pt x="66" y="0"/>
                    </a:lnTo>
                    <a:lnTo>
                      <a:pt x="216" y="0"/>
                    </a:lnTo>
                    <a:lnTo>
                      <a:pt x="216" y="186"/>
                    </a:lnTo>
                    <a:lnTo>
                      <a:pt x="209" y="186"/>
                    </a:lnTo>
                    <a:lnTo>
                      <a:pt x="209" y="7"/>
                    </a:lnTo>
                    <a:lnTo>
                      <a:pt x="66" y="7"/>
                    </a:lnTo>
                    <a:lnTo>
                      <a:pt x="59" y="15"/>
                    </a:lnTo>
                    <a:lnTo>
                      <a:pt x="20" y="170"/>
                    </a:lnTo>
                    <a:lnTo>
                      <a:pt x="7" y="186"/>
                    </a:lnTo>
                    <a:lnTo>
                      <a:pt x="0" y="18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199" name="Freeform 46"/>
              <p:cNvSpPr>
                <a:spLocks/>
              </p:cNvSpPr>
              <p:nvPr/>
            </p:nvSpPr>
            <p:spPr bwMode="auto">
              <a:xfrm>
                <a:off x="1917" y="1181"/>
                <a:ext cx="84" cy="97"/>
              </a:xfrm>
              <a:custGeom>
                <a:avLst/>
                <a:gdLst>
                  <a:gd name="T0" fmla="*/ 0 w 65"/>
                  <a:gd name="T1" fmla="*/ 39 h 77"/>
                  <a:gd name="T2" fmla="*/ 2 w 65"/>
                  <a:gd name="T3" fmla="*/ 25 h 77"/>
                  <a:gd name="T4" fmla="*/ 7 w 65"/>
                  <a:gd name="T5" fmla="*/ 14 h 77"/>
                  <a:gd name="T6" fmla="*/ 16 w 65"/>
                  <a:gd name="T7" fmla="*/ 5 h 77"/>
                  <a:gd name="T8" fmla="*/ 27 w 65"/>
                  <a:gd name="T9" fmla="*/ 0 h 77"/>
                  <a:gd name="T10" fmla="*/ 38 w 65"/>
                  <a:gd name="T11" fmla="*/ 0 h 77"/>
                  <a:gd name="T12" fmla="*/ 48 w 65"/>
                  <a:gd name="T13" fmla="*/ 5 h 77"/>
                  <a:gd name="T14" fmla="*/ 57 w 65"/>
                  <a:gd name="T15" fmla="*/ 14 h 77"/>
                  <a:gd name="T16" fmla="*/ 63 w 65"/>
                  <a:gd name="T17" fmla="*/ 25 h 77"/>
                  <a:gd name="T18" fmla="*/ 65 w 65"/>
                  <a:gd name="T19" fmla="*/ 39 h 77"/>
                  <a:gd name="T20" fmla="*/ 63 w 65"/>
                  <a:gd name="T21" fmla="*/ 52 h 77"/>
                  <a:gd name="T22" fmla="*/ 57 w 65"/>
                  <a:gd name="T23" fmla="*/ 63 h 77"/>
                  <a:gd name="T24" fmla="*/ 48 w 65"/>
                  <a:gd name="T25" fmla="*/ 72 h 77"/>
                  <a:gd name="T26" fmla="*/ 38 w 65"/>
                  <a:gd name="T27" fmla="*/ 77 h 77"/>
                  <a:gd name="T28" fmla="*/ 27 w 65"/>
                  <a:gd name="T29" fmla="*/ 77 h 77"/>
                  <a:gd name="T30" fmla="*/ 16 w 65"/>
                  <a:gd name="T31" fmla="*/ 72 h 77"/>
                  <a:gd name="T32" fmla="*/ 7 w 65"/>
                  <a:gd name="T33" fmla="*/ 63 h 77"/>
                  <a:gd name="T34" fmla="*/ 2 w 65"/>
                  <a:gd name="T35" fmla="*/ 52 h 77"/>
                  <a:gd name="T36" fmla="*/ 0 w 65"/>
                  <a:gd name="T3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7">
                    <a:moveTo>
                      <a:pt x="0" y="39"/>
                    </a:moveTo>
                    <a:lnTo>
                      <a:pt x="2" y="25"/>
                    </a:lnTo>
                    <a:lnTo>
                      <a:pt x="7" y="14"/>
                    </a:lnTo>
                    <a:lnTo>
                      <a:pt x="16" y="5"/>
                    </a:lnTo>
                    <a:lnTo>
                      <a:pt x="27" y="0"/>
                    </a:lnTo>
                    <a:lnTo>
                      <a:pt x="38" y="0"/>
                    </a:lnTo>
                    <a:lnTo>
                      <a:pt x="48" y="5"/>
                    </a:lnTo>
                    <a:lnTo>
                      <a:pt x="57" y="14"/>
                    </a:lnTo>
                    <a:lnTo>
                      <a:pt x="63" y="25"/>
                    </a:lnTo>
                    <a:lnTo>
                      <a:pt x="65" y="39"/>
                    </a:lnTo>
                    <a:lnTo>
                      <a:pt x="63" y="52"/>
                    </a:lnTo>
                    <a:lnTo>
                      <a:pt x="57" y="63"/>
                    </a:lnTo>
                    <a:lnTo>
                      <a:pt x="48" y="72"/>
                    </a:lnTo>
                    <a:lnTo>
                      <a:pt x="38" y="77"/>
                    </a:lnTo>
                    <a:lnTo>
                      <a:pt x="27" y="77"/>
                    </a:lnTo>
                    <a:lnTo>
                      <a:pt x="16" y="72"/>
                    </a:lnTo>
                    <a:lnTo>
                      <a:pt x="7" y="63"/>
                    </a:lnTo>
                    <a:lnTo>
                      <a:pt x="2" y="52"/>
                    </a:lnTo>
                    <a:lnTo>
                      <a:pt x="0" y="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00" name="Line 47"/>
              <p:cNvSpPr>
                <a:spLocks noChangeShapeType="1"/>
              </p:cNvSpPr>
              <p:nvPr/>
            </p:nvSpPr>
            <p:spPr bwMode="auto">
              <a:xfrm>
                <a:off x="1956" y="1267"/>
                <a:ext cx="1" cy="176"/>
              </a:xfrm>
              <a:prstGeom prst="line">
                <a:avLst/>
              </a:prstGeom>
              <a:noFill/>
              <a:ln w="1588">
                <a:solidFill>
                  <a:srgbClr val="000000"/>
                </a:solidFill>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01" name="Freeform 48"/>
              <p:cNvSpPr>
                <a:spLocks noEditPoints="1"/>
              </p:cNvSpPr>
              <p:nvPr/>
            </p:nvSpPr>
            <p:spPr bwMode="auto">
              <a:xfrm>
                <a:off x="1701" y="1174"/>
                <a:ext cx="70" cy="93"/>
              </a:xfrm>
              <a:custGeom>
                <a:avLst/>
                <a:gdLst>
                  <a:gd name="T0" fmla="*/ 19 w 70"/>
                  <a:gd name="T1" fmla="*/ 46 h 93"/>
                  <a:gd name="T2" fmla="*/ 33 w 70"/>
                  <a:gd name="T3" fmla="*/ 46 h 93"/>
                  <a:gd name="T4" fmla="*/ 45 w 70"/>
                  <a:gd name="T5" fmla="*/ 62 h 93"/>
                  <a:gd name="T6" fmla="*/ 33 w 70"/>
                  <a:gd name="T7" fmla="*/ 93 h 93"/>
                  <a:gd name="T8" fmla="*/ 0 w 70"/>
                  <a:gd name="T9" fmla="*/ 93 h 93"/>
                  <a:gd name="T10" fmla="*/ 13 w 70"/>
                  <a:gd name="T11" fmla="*/ 77 h 93"/>
                  <a:gd name="T12" fmla="*/ 19 w 70"/>
                  <a:gd name="T13" fmla="*/ 46 h 93"/>
                  <a:gd name="T14" fmla="*/ 36 w 70"/>
                  <a:gd name="T15" fmla="*/ 49 h 93"/>
                  <a:gd name="T16" fmla="*/ 52 w 70"/>
                  <a:gd name="T17" fmla="*/ 11 h 93"/>
                  <a:gd name="T18" fmla="*/ 59 w 70"/>
                  <a:gd name="T19" fmla="*/ 18 h 93"/>
                  <a:gd name="T20" fmla="*/ 43 w 70"/>
                  <a:gd name="T21" fmla="*/ 58 h 93"/>
                  <a:gd name="T22" fmla="*/ 36 w 70"/>
                  <a:gd name="T23" fmla="*/ 49 h 93"/>
                  <a:gd name="T24" fmla="*/ 70 w 70"/>
                  <a:gd name="T25" fmla="*/ 31 h 93"/>
                  <a:gd name="T26" fmla="*/ 70 w 70"/>
                  <a:gd name="T27" fmla="*/ 27 h 93"/>
                  <a:gd name="T28" fmla="*/ 47 w 70"/>
                  <a:gd name="T29" fmla="*/ 0 h 93"/>
                  <a:gd name="T30" fmla="*/ 43 w 70"/>
                  <a:gd name="T31" fmla="*/ 0 h 93"/>
                  <a:gd name="T32" fmla="*/ 70 w 70"/>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93">
                    <a:moveTo>
                      <a:pt x="19" y="46"/>
                    </a:moveTo>
                    <a:lnTo>
                      <a:pt x="33" y="46"/>
                    </a:lnTo>
                    <a:lnTo>
                      <a:pt x="45" y="62"/>
                    </a:lnTo>
                    <a:lnTo>
                      <a:pt x="33" y="93"/>
                    </a:lnTo>
                    <a:lnTo>
                      <a:pt x="0" y="93"/>
                    </a:lnTo>
                    <a:lnTo>
                      <a:pt x="13" y="77"/>
                    </a:lnTo>
                    <a:lnTo>
                      <a:pt x="19" y="46"/>
                    </a:lnTo>
                    <a:close/>
                    <a:moveTo>
                      <a:pt x="36" y="49"/>
                    </a:moveTo>
                    <a:lnTo>
                      <a:pt x="52" y="11"/>
                    </a:lnTo>
                    <a:lnTo>
                      <a:pt x="59" y="18"/>
                    </a:lnTo>
                    <a:lnTo>
                      <a:pt x="43" y="58"/>
                    </a:lnTo>
                    <a:lnTo>
                      <a:pt x="36" y="49"/>
                    </a:lnTo>
                    <a:close/>
                    <a:moveTo>
                      <a:pt x="70" y="31"/>
                    </a:moveTo>
                    <a:lnTo>
                      <a:pt x="70" y="27"/>
                    </a:lnTo>
                    <a:lnTo>
                      <a:pt x="47" y="0"/>
                    </a:lnTo>
                    <a:lnTo>
                      <a:pt x="43" y="0"/>
                    </a:lnTo>
                    <a:lnTo>
                      <a:pt x="70" y="31"/>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02" name="Freeform 49"/>
              <p:cNvSpPr>
                <a:spLocks noEditPoints="1"/>
              </p:cNvSpPr>
              <p:nvPr/>
            </p:nvSpPr>
            <p:spPr bwMode="auto">
              <a:xfrm>
                <a:off x="1773" y="1158"/>
                <a:ext cx="65" cy="109"/>
              </a:xfrm>
              <a:custGeom>
                <a:avLst/>
                <a:gdLst>
                  <a:gd name="T0" fmla="*/ 0 w 65"/>
                  <a:gd name="T1" fmla="*/ 78 h 109"/>
                  <a:gd name="T2" fmla="*/ 65 w 65"/>
                  <a:gd name="T3" fmla="*/ 78 h 109"/>
                  <a:gd name="T4" fmla="*/ 65 w 65"/>
                  <a:gd name="T5" fmla="*/ 62 h 109"/>
                  <a:gd name="T6" fmla="*/ 0 w 65"/>
                  <a:gd name="T7" fmla="*/ 62 h 109"/>
                  <a:gd name="T8" fmla="*/ 0 w 65"/>
                  <a:gd name="T9" fmla="*/ 78 h 109"/>
                  <a:gd name="T10" fmla="*/ 52 w 65"/>
                  <a:gd name="T11" fmla="*/ 62 h 109"/>
                  <a:gd name="T12" fmla="*/ 65 w 65"/>
                  <a:gd name="T13" fmla="*/ 62 h 109"/>
                  <a:gd name="T14" fmla="*/ 65 w 65"/>
                  <a:gd name="T15" fmla="*/ 0 h 109"/>
                  <a:gd name="T16" fmla="*/ 52 w 65"/>
                  <a:gd name="T17" fmla="*/ 0 h 109"/>
                  <a:gd name="T18" fmla="*/ 52 w 65"/>
                  <a:gd name="T19" fmla="*/ 62 h 109"/>
                  <a:gd name="T20" fmla="*/ 19 w 65"/>
                  <a:gd name="T21" fmla="*/ 78 h 109"/>
                  <a:gd name="T22" fmla="*/ 6 w 65"/>
                  <a:gd name="T23" fmla="*/ 109 h 109"/>
                  <a:gd name="T24" fmla="*/ 39 w 65"/>
                  <a:gd name="T25" fmla="*/ 109 h 109"/>
                  <a:gd name="T26" fmla="*/ 52 w 65"/>
                  <a:gd name="T27" fmla="*/ 78 h 109"/>
                  <a:gd name="T28" fmla="*/ 19 w 65"/>
                  <a:gd name="T29"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9">
                    <a:moveTo>
                      <a:pt x="0" y="78"/>
                    </a:moveTo>
                    <a:lnTo>
                      <a:pt x="65" y="78"/>
                    </a:lnTo>
                    <a:lnTo>
                      <a:pt x="65" y="62"/>
                    </a:lnTo>
                    <a:lnTo>
                      <a:pt x="0" y="62"/>
                    </a:lnTo>
                    <a:lnTo>
                      <a:pt x="0" y="78"/>
                    </a:lnTo>
                    <a:close/>
                    <a:moveTo>
                      <a:pt x="52" y="62"/>
                    </a:moveTo>
                    <a:lnTo>
                      <a:pt x="65" y="62"/>
                    </a:lnTo>
                    <a:lnTo>
                      <a:pt x="65" y="0"/>
                    </a:lnTo>
                    <a:lnTo>
                      <a:pt x="52" y="0"/>
                    </a:lnTo>
                    <a:lnTo>
                      <a:pt x="52" y="62"/>
                    </a:lnTo>
                    <a:close/>
                    <a:moveTo>
                      <a:pt x="19" y="78"/>
                    </a:moveTo>
                    <a:lnTo>
                      <a:pt x="6" y="109"/>
                    </a:lnTo>
                    <a:lnTo>
                      <a:pt x="39" y="109"/>
                    </a:lnTo>
                    <a:lnTo>
                      <a:pt x="52" y="78"/>
                    </a:lnTo>
                    <a:lnTo>
                      <a:pt x="19" y="78"/>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03" name="Freeform 50"/>
              <p:cNvSpPr>
                <a:spLocks noEditPoints="1"/>
              </p:cNvSpPr>
              <p:nvPr/>
            </p:nvSpPr>
            <p:spPr bwMode="auto">
              <a:xfrm>
                <a:off x="1708" y="1360"/>
                <a:ext cx="248" cy="93"/>
              </a:xfrm>
              <a:custGeom>
                <a:avLst/>
                <a:gdLst>
                  <a:gd name="T0" fmla="*/ 0 w 248"/>
                  <a:gd name="T1" fmla="*/ 46 h 93"/>
                  <a:gd name="T2" fmla="*/ 1 w 248"/>
                  <a:gd name="T3" fmla="*/ 32 h 93"/>
                  <a:gd name="T4" fmla="*/ 7 w 248"/>
                  <a:gd name="T5" fmla="*/ 18 h 93"/>
                  <a:gd name="T6" fmla="*/ 16 w 248"/>
                  <a:gd name="T7" fmla="*/ 9 h 93"/>
                  <a:gd name="T8" fmla="*/ 26 w 248"/>
                  <a:gd name="T9" fmla="*/ 2 h 93"/>
                  <a:gd name="T10" fmla="*/ 38 w 248"/>
                  <a:gd name="T11" fmla="*/ 0 h 93"/>
                  <a:gd name="T12" fmla="*/ 51 w 248"/>
                  <a:gd name="T13" fmla="*/ 2 h 93"/>
                  <a:gd name="T14" fmla="*/ 62 w 248"/>
                  <a:gd name="T15" fmla="*/ 9 h 93"/>
                  <a:gd name="T16" fmla="*/ 71 w 248"/>
                  <a:gd name="T17" fmla="*/ 18 h 93"/>
                  <a:gd name="T18" fmla="*/ 76 w 248"/>
                  <a:gd name="T19" fmla="*/ 32 h 93"/>
                  <a:gd name="T20" fmla="*/ 78 w 248"/>
                  <a:gd name="T21" fmla="*/ 46 h 93"/>
                  <a:gd name="T22" fmla="*/ 76 w 248"/>
                  <a:gd name="T23" fmla="*/ 61 h 93"/>
                  <a:gd name="T24" fmla="*/ 71 w 248"/>
                  <a:gd name="T25" fmla="*/ 73 h 93"/>
                  <a:gd name="T26" fmla="*/ 62 w 248"/>
                  <a:gd name="T27" fmla="*/ 84 h 93"/>
                  <a:gd name="T28" fmla="*/ 51 w 248"/>
                  <a:gd name="T29" fmla="*/ 90 h 93"/>
                  <a:gd name="T30" fmla="*/ 38 w 248"/>
                  <a:gd name="T31" fmla="*/ 93 h 93"/>
                  <a:gd name="T32" fmla="*/ 26 w 248"/>
                  <a:gd name="T33" fmla="*/ 90 h 93"/>
                  <a:gd name="T34" fmla="*/ 16 w 248"/>
                  <a:gd name="T35" fmla="*/ 84 h 93"/>
                  <a:gd name="T36" fmla="*/ 7 w 248"/>
                  <a:gd name="T37" fmla="*/ 73 h 93"/>
                  <a:gd name="T38" fmla="*/ 1 w 248"/>
                  <a:gd name="T39" fmla="*/ 61 h 93"/>
                  <a:gd name="T40" fmla="*/ 0 w 248"/>
                  <a:gd name="T41" fmla="*/ 46 h 93"/>
                  <a:gd name="T42" fmla="*/ 169 w 248"/>
                  <a:gd name="T43" fmla="*/ 46 h 93"/>
                  <a:gd name="T44" fmla="*/ 171 w 248"/>
                  <a:gd name="T45" fmla="*/ 32 h 93"/>
                  <a:gd name="T46" fmla="*/ 176 w 248"/>
                  <a:gd name="T47" fmla="*/ 18 h 93"/>
                  <a:gd name="T48" fmla="*/ 185 w 248"/>
                  <a:gd name="T49" fmla="*/ 9 h 93"/>
                  <a:gd name="T50" fmla="*/ 196 w 248"/>
                  <a:gd name="T51" fmla="*/ 2 h 93"/>
                  <a:gd name="T52" fmla="*/ 209 w 248"/>
                  <a:gd name="T53" fmla="*/ 0 h 93"/>
                  <a:gd name="T54" fmla="*/ 221 w 248"/>
                  <a:gd name="T55" fmla="*/ 2 h 93"/>
                  <a:gd name="T56" fmla="*/ 232 w 248"/>
                  <a:gd name="T57" fmla="*/ 9 h 93"/>
                  <a:gd name="T58" fmla="*/ 241 w 248"/>
                  <a:gd name="T59" fmla="*/ 18 h 93"/>
                  <a:gd name="T60" fmla="*/ 246 w 248"/>
                  <a:gd name="T61" fmla="*/ 32 h 93"/>
                  <a:gd name="T62" fmla="*/ 248 w 248"/>
                  <a:gd name="T63" fmla="*/ 46 h 93"/>
                  <a:gd name="T64" fmla="*/ 246 w 248"/>
                  <a:gd name="T65" fmla="*/ 61 h 93"/>
                  <a:gd name="T66" fmla="*/ 241 w 248"/>
                  <a:gd name="T67" fmla="*/ 73 h 93"/>
                  <a:gd name="T68" fmla="*/ 232 w 248"/>
                  <a:gd name="T69" fmla="*/ 84 h 93"/>
                  <a:gd name="T70" fmla="*/ 221 w 248"/>
                  <a:gd name="T71" fmla="*/ 90 h 93"/>
                  <a:gd name="T72" fmla="*/ 209 w 248"/>
                  <a:gd name="T73" fmla="*/ 93 h 93"/>
                  <a:gd name="T74" fmla="*/ 196 w 248"/>
                  <a:gd name="T75" fmla="*/ 90 h 93"/>
                  <a:gd name="T76" fmla="*/ 185 w 248"/>
                  <a:gd name="T77" fmla="*/ 84 h 93"/>
                  <a:gd name="T78" fmla="*/ 176 w 248"/>
                  <a:gd name="T79" fmla="*/ 73 h 93"/>
                  <a:gd name="T80" fmla="*/ 171 w 248"/>
                  <a:gd name="T81" fmla="*/ 61 h 93"/>
                  <a:gd name="T82" fmla="*/ 169 w 248"/>
                  <a:gd name="T8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93">
                    <a:moveTo>
                      <a:pt x="0" y="46"/>
                    </a:moveTo>
                    <a:lnTo>
                      <a:pt x="1" y="32"/>
                    </a:lnTo>
                    <a:lnTo>
                      <a:pt x="7" y="18"/>
                    </a:lnTo>
                    <a:lnTo>
                      <a:pt x="16" y="9"/>
                    </a:lnTo>
                    <a:lnTo>
                      <a:pt x="26" y="2"/>
                    </a:lnTo>
                    <a:lnTo>
                      <a:pt x="38" y="0"/>
                    </a:lnTo>
                    <a:lnTo>
                      <a:pt x="51" y="2"/>
                    </a:lnTo>
                    <a:lnTo>
                      <a:pt x="62" y="9"/>
                    </a:lnTo>
                    <a:lnTo>
                      <a:pt x="71" y="18"/>
                    </a:lnTo>
                    <a:lnTo>
                      <a:pt x="76" y="32"/>
                    </a:lnTo>
                    <a:lnTo>
                      <a:pt x="78" y="46"/>
                    </a:lnTo>
                    <a:lnTo>
                      <a:pt x="76" y="61"/>
                    </a:lnTo>
                    <a:lnTo>
                      <a:pt x="71" y="73"/>
                    </a:lnTo>
                    <a:lnTo>
                      <a:pt x="62" y="84"/>
                    </a:lnTo>
                    <a:lnTo>
                      <a:pt x="51" y="90"/>
                    </a:lnTo>
                    <a:lnTo>
                      <a:pt x="38" y="93"/>
                    </a:lnTo>
                    <a:lnTo>
                      <a:pt x="26" y="90"/>
                    </a:lnTo>
                    <a:lnTo>
                      <a:pt x="16" y="84"/>
                    </a:lnTo>
                    <a:lnTo>
                      <a:pt x="7" y="73"/>
                    </a:lnTo>
                    <a:lnTo>
                      <a:pt x="1" y="61"/>
                    </a:lnTo>
                    <a:lnTo>
                      <a:pt x="0" y="46"/>
                    </a:lnTo>
                    <a:close/>
                    <a:moveTo>
                      <a:pt x="169" y="46"/>
                    </a:moveTo>
                    <a:lnTo>
                      <a:pt x="171" y="32"/>
                    </a:lnTo>
                    <a:lnTo>
                      <a:pt x="176" y="18"/>
                    </a:lnTo>
                    <a:lnTo>
                      <a:pt x="185" y="9"/>
                    </a:lnTo>
                    <a:lnTo>
                      <a:pt x="196" y="2"/>
                    </a:lnTo>
                    <a:lnTo>
                      <a:pt x="209" y="0"/>
                    </a:lnTo>
                    <a:lnTo>
                      <a:pt x="221" y="2"/>
                    </a:lnTo>
                    <a:lnTo>
                      <a:pt x="232" y="9"/>
                    </a:lnTo>
                    <a:lnTo>
                      <a:pt x="241" y="18"/>
                    </a:lnTo>
                    <a:lnTo>
                      <a:pt x="246" y="32"/>
                    </a:lnTo>
                    <a:lnTo>
                      <a:pt x="248" y="46"/>
                    </a:lnTo>
                    <a:lnTo>
                      <a:pt x="246" y="61"/>
                    </a:lnTo>
                    <a:lnTo>
                      <a:pt x="241" y="73"/>
                    </a:lnTo>
                    <a:lnTo>
                      <a:pt x="232" y="84"/>
                    </a:lnTo>
                    <a:lnTo>
                      <a:pt x="221" y="90"/>
                    </a:lnTo>
                    <a:lnTo>
                      <a:pt x="209" y="93"/>
                    </a:lnTo>
                    <a:lnTo>
                      <a:pt x="196" y="90"/>
                    </a:lnTo>
                    <a:lnTo>
                      <a:pt x="185" y="84"/>
                    </a:lnTo>
                    <a:lnTo>
                      <a:pt x="176" y="73"/>
                    </a:lnTo>
                    <a:lnTo>
                      <a:pt x="171" y="61"/>
                    </a:lnTo>
                    <a:lnTo>
                      <a:pt x="169" y="4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04" name="Rectangle 51"/>
              <p:cNvSpPr>
                <a:spLocks noChangeArrowheads="1"/>
              </p:cNvSpPr>
              <p:nvPr/>
            </p:nvSpPr>
            <p:spPr bwMode="auto">
              <a:xfrm>
                <a:off x="1620" y="1479"/>
                <a:ext cx="518" cy="11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Warehouse</a:t>
                </a:r>
                <a:endParaRPr lang="en-US" sz="1200" b="1" i="1">
                  <a:solidFill>
                    <a:srgbClr val="1F497D"/>
                  </a:solidFill>
                  <a:effectLst>
                    <a:outerShdw blurRad="38100" dist="38100" dir="2700000" algn="tl">
                      <a:srgbClr val="FFFFFF"/>
                    </a:outerShdw>
                  </a:effectLst>
                  <a:latin typeface="+mj-lt"/>
                </a:endParaRPr>
              </a:p>
            </p:txBody>
          </p:sp>
        </p:grpSp>
      </p:grpSp>
      <p:grpSp>
        <p:nvGrpSpPr>
          <p:cNvPr id="205" name="Group 52"/>
          <p:cNvGrpSpPr>
            <a:grpSpLocks/>
          </p:cNvGrpSpPr>
          <p:nvPr/>
        </p:nvGrpSpPr>
        <p:grpSpPr bwMode="auto">
          <a:xfrm>
            <a:off x="206813" y="4516435"/>
            <a:ext cx="1257299" cy="577849"/>
            <a:chOff x="93" y="2417"/>
            <a:chExt cx="792" cy="364"/>
          </a:xfrm>
        </p:grpSpPr>
        <p:sp>
          <p:nvSpPr>
            <p:cNvPr id="206" name="Freeform 53"/>
            <p:cNvSpPr>
              <a:spLocks/>
            </p:cNvSpPr>
            <p:nvPr/>
          </p:nvSpPr>
          <p:spPr bwMode="auto">
            <a:xfrm>
              <a:off x="353" y="2574"/>
              <a:ext cx="60" cy="60"/>
            </a:xfrm>
            <a:custGeom>
              <a:avLst/>
              <a:gdLst>
                <a:gd name="T0" fmla="*/ 0 w 121"/>
                <a:gd name="T1" fmla="*/ 59 h 119"/>
                <a:gd name="T2" fmla="*/ 4 w 121"/>
                <a:gd name="T3" fmla="*/ 38 h 119"/>
                <a:gd name="T4" fmla="*/ 16 w 121"/>
                <a:gd name="T5" fmla="*/ 21 h 119"/>
                <a:gd name="T6" fmla="*/ 31 w 121"/>
                <a:gd name="T7" fmla="*/ 7 h 119"/>
                <a:gd name="T8" fmla="*/ 50 w 121"/>
                <a:gd name="T9" fmla="*/ 0 h 119"/>
                <a:gd name="T10" fmla="*/ 71 w 121"/>
                <a:gd name="T11" fmla="*/ 0 h 119"/>
                <a:gd name="T12" fmla="*/ 91 w 121"/>
                <a:gd name="T13" fmla="*/ 7 h 119"/>
                <a:gd name="T14" fmla="*/ 108 w 121"/>
                <a:gd name="T15" fmla="*/ 21 h 119"/>
                <a:gd name="T16" fmla="*/ 118 w 121"/>
                <a:gd name="T17" fmla="*/ 38 h 119"/>
                <a:gd name="T18" fmla="*/ 121 w 121"/>
                <a:gd name="T19" fmla="*/ 59 h 119"/>
                <a:gd name="T20" fmla="*/ 118 w 121"/>
                <a:gd name="T21" fmla="*/ 79 h 119"/>
                <a:gd name="T22" fmla="*/ 108 w 121"/>
                <a:gd name="T23" fmla="*/ 98 h 119"/>
                <a:gd name="T24" fmla="*/ 91 w 121"/>
                <a:gd name="T25" fmla="*/ 111 h 119"/>
                <a:gd name="T26" fmla="*/ 71 w 121"/>
                <a:gd name="T27" fmla="*/ 119 h 119"/>
                <a:gd name="T28" fmla="*/ 50 w 121"/>
                <a:gd name="T29" fmla="*/ 119 h 119"/>
                <a:gd name="T30" fmla="*/ 31 w 121"/>
                <a:gd name="T31" fmla="*/ 111 h 119"/>
                <a:gd name="T32" fmla="*/ 16 w 121"/>
                <a:gd name="T33" fmla="*/ 98 h 119"/>
                <a:gd name="T34" fmla="*/ 4 w 121"/>
                <a:gd name="T35" fmla="*/ 79 h 119"/>
                <a:gd name="T36" fmla="*/ 0 w 121"/>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19">
                  <a:moveTo>
                    <a:pt x="0" y="59"/>
                  </a:moveTo>
                  <a:lnTo>
                    <a:pt x="4" y="38"/>
                  </a:lnTo>
                  <a:lnTo>
                    <a:pt x="16" y="21"/>
                  </a:lnTo>
                  <a:lnTo>
                    <a:pt x="31" y="7"/>
                  </a:lnTo>
                  <a:lnTo>
                    <a:pt x="50" y="0"/>
                  </a:lnTo>
                  <a:lnTo>
                    <a:pt x="71" y="0"/>
                  </a:lnTo>
                  <a:lnTo>
                    <a:pt x="91" y="7"/>
                  </a:lnTo>
                  <a:lnTo>
                    <a:pt x="108" y="21"/>
                  </a:lnTo>
                  <a:lnTo>
                    <a:pt x="118" y="38"/>
                  </a:lnTo>
                  <a:lnTo>
                    <a:pt x="121" y="59"/>
                  </a:lnTo>
                  <a:lnTo>
                    <a:pt x="118" y="79"/>
                  </a:lnTo>
                  <a:lnTo>
                    <a:pt x="108" y="98"/>
                  </a:lnTo>
                  <a:lnTo>
                    <a:pt x="91" y="111"/>
                  </a:lnTo>
                  <a:lnTo>
                    <a:pt x="71" y="119"/>
                  </a:lnTo>
                  <a:lnTo>
                    <a:pt x="50" y="119"/>
                  </a:lnTo>
                  <a:lnTo>
                    <a:pt x="31" y="111"/>
                  </a:lnTo>
                  <a:lnTo>
                    <a:pt x="16"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07" name="Group 54"/>
            <p:cNvGrpSpPr>
              <a:grpSpLocks/>
            </p:cNvGrpSpPr>
            <p:nvPr/>
          </p:nvGrpSpPr>
          <p:grpSpPr bwMode="auto">
            <a:xfrm>
              <a:off x="93" y="2417"/>
              <a:ext cx="792" cy="364"/>
              <a:chOff x="93" y="2417"/>
              <a:chExt cx="792" cy="364"/>
            </a:xfrm>
          </p:grpSpPr>
          <p:sp>
            <p:nvSpPr>
              <p:cNvPr id="208" name="Freeform 55"/>
              <p:cNvSpPr>
                <a:spLocks/>
              </p:cNvSpPr>
              <p:nvPr/>
            </p:nvSpPr>
            <p:spPr bwMode="auto">
              <a:xfrm>
                <a:off x="287" y="2574"/>
                <a:ext cx="60" cy="60"/>
              </a:xfrm>
              <a:custGeom>
                <a:avLst/>
                <a:gdLst>
                  <a:gd name="T0" fmla="*/ 0 w 120"/>
                  <a:gd name="T1" fmla="*/ 59 h 119"/>
                  <a:gd name="T2" fmla="*/ 2 w 120"/>
                  <a:gd name="T3" fmla="*/ 38 h 119"/>
                  <a:gd name="T4" fmla="*/ 14 w 120"/>
                  <a:gd name="T5" fmla="*/ 21 h 119"/>
                  <a:gd name="T6" fmla="*/ 29 w 120"/>
                  <a:gd name="T7" fmla="*/ 7 h 119"/>
                  <a:gd name="T8" fmla="*/ 48 w 120"/>
                  <a:gd name="T9" fmla="*/ 0 h 119"/>
                  <a:gd name="T10" fmla="*/ 70 w 120"/>
                  <a:gd name="T11" fmla="*/ 0 h 119"/>
                  <a:gd name="T12" fmla="*/ 89 w 120"/>
                  <a:gd name="T13" fmla="*/ 7 h 119"/>
                  <a:gd name="T14" fmla="*/ 106 w 120"/>
                  <a:gd name="T15" fmla="*/ 21 h 119"/>
                  <a:gd name="T16" fmla="*/ 116 w 120"/>
                  <a:gd name="T17" fmla="*/ 38 h 119"/>
                  <a:gd name="T18" fmla="*/ 120 w 120"/>
                  <a:gd name="T19" fmla="*/ 59 h 119"/>
                  <a:gd name="T20" fmla="*/ 116 w 120"/>
                  <a:gd name="T21" fmla="*/ 79 h 119"/>
                  <a:gd name="T22" fmla="*/ 106 w 120"/>
                  <a:gd name="T23" fmla="*/ 98 h 119"/>
                  <a:gd name="T24" fmla="*/ 89 w 120"/>
                  <a:gd name="T25" fmla="*/ 111 h 119"/>
                  <a:gd name="T26" fmla="*/ 70 w 120"/>
                  <a:gd name="T27" fmla="*/ 119 h 119"/>
                  <a:gd name="T28" fmla="*/ 48 w 120"/>
                  <a:gd name="T29" fmla="*/ 119 h 119"/>
                  <a:gd name="T30" fmla="*/ 29 w 120"/>
                  <a:gd name="T31" fmla="*/ 111 h 119"/>
                  <a:gd name="T32" fmla="*/ 14 w 120"/>
                  <a:gd name="T33" fmla="*/ 98 h 119"/>
                  <a:gd name="T34" fmla="*/ 2 w 120"/>
                  <a:gd name="T35" fmla="*/ 79 h 119"/>
                  <a:gd name="T36" fmla="*/ 0 w 120"/>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9">
                    <a:moveTo>
                      <a:pt x="0" y="59"/>
                    </a:moveTo>
                    <a:lnTo>
                      <a:pt x="2" y="38"/>
                    </a:lnTo>
                    <a:lnTo>
                      <a:pt x="14" y="21"/>
                    </a:lnTo>
                    <a:lnTo>
                      <a:pt x="29" y="7"/>
                    </a:lnTo>
                    <a:lnTo>
                      <a:pt x="48" y="0"/>
                    </a:lnTo>
                    <a:lnTo>
                      <a:pt x="70" y="0"/>
                    </a:lnTo>
                    <a:lnTo>
                      <a:pt x="89" y="7"/>
                    </a:lnTo>
                    <a:lnTo>
                      <a:pt x="106" y="21"/>
                    </a:lnTo>
                    <a:lnTo>
                      <a:pt x="116" y="38"/>
                    </a:lnTo>
                    <a:lnTo>
                      <a:pt x="120" y="59"/>
                    </a:lnTo>
                    <a:lnTo>
                      <a:pt x="116" y="79"/>
                    </a:lnTo>
                    <a:lnTo>
                      <a:pt x="106" y="98"/>
                    </a:lnTo>
                    <a:lnTo>
                      <a:pt x="89" y="111"/>
                    </a:lnTo>
                    <a:lnTo>
                      <a:pt x="70" y="119"/>
                    </a:lnTo>
                    <a:lnTo>
                      <a:pt x="48" y="119"/>
                    </a:lnTo>
                    <a:lnTo>
                      <a:pt x="29" y="111"/>
                    </a:lnTo>
                    <a:lnTo>
                      <a:pt x="14" y="98"/>
                    </a:lnTo>
                    <a:lnTo>
                      <a:pt x="2"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09" name="Group 56"/>
              <p:cNvGrpSpPr>
                <a:grpSpLocks/>
              </p:cNvGrpSpPr>
              <p:nvPr/>
            </p:nvGrpSpPr>
            <p:grpSpPr bwMode="auto">
              <a:xfrm>
                <a:off x="93" y="2417"/>
                <a:ext cx="792" cy="364"/>
                <a:chOff x="93" y="2417"/>
                <a:chExt cx="792" cy="364"/>
              </a:xfrm>
            </p:grpSpPr>
            <p:sp>
              <p:nvSpPr>
                <p:cNvPr id="210" name="Freeform 57"/>
                <p:cNvSpPr>
                  <a:spLocks/>
                </p:cNvSpPr>
                <p:nvPr/>
              </p:nvSpPr>
              <p:spPr bwMode="auto">
                <a:xfrm>
                  <a:off x="526" y="2574"/>
                  <a:ext cx="60" cy="60"/>
                </a:xfrm>
                <a:custGeom>
                  <a:avLst/>
                  <a:gdLst>
                    <a:gd name="T0" fmla="*/ 0 w 121"/>
                    <a:gd name="T1" fmla="*/ 59 h 119"/>
                    <a:gd name="T2" fmla="*/ 3 w 121"/>
                    <a:gd name="T3" fmla="*/ 38 h 119"/>
                    <a:gd name="T4" fmla="*/ 13 w 121"/>
                    <a:gd name="T5" fmla="*/ 21 h 119"/>
                    <a:gd name="T6" fmla="*/ 30 w 121"/>
                    <a:gd name="T7" fmla="*/ 7 h 119"/>
                    <a:gd name="T8" fmla="*/ 50 w 121"/>
                    <a:gd name="T9" fmla="*/ 0 h 119"/>
                    <a:gd name="T10" fmla="*/ 71 w 121"/>
                    <a:gd name="T11" fmla="*/ 0 h 119"/>
                    <a:gd name="T12" fmla="*/ 90 w 121"/>
                    <a:gd name="T13" fmla="*/ 7 h 119"/>
                    <a:gd name="T14" fmla="*/ 105 w 121"/>
                    <a:gd name="T15" fmla="*/ 21 h 119"/>
                    <a:gd name="T16" fmla="*/ 117 w 121"/>
                    <a:gd name="T17" fmla="*/ 38 h 119"/>
                    <a:gd name="T18" fmla="*/ 121 w 121"/>
                    <a:gd name="T19" fmla="*/ 59 h 119"/>
                    <a:gd name="T20" fmla="*/ 117 w 121"/>
                    <a:gd name="T21" fmla="*/ 79 h 119"/>
                    <a:gd name="T22" fmla="*/ 105 w 121"/>
                    <a:gd name="T23" fmla="*/ 98 h 119"/>
                    <a:gd name="T24" fmla="*/ 90 w 121"/>
                    <a:gd name="T25" fmla="*/ 111 h 119"/>
                    <a:gd name="T26" fmla="*/ 71 w 121"/>
                    <a:gd name="T27" fmla="*/ 119 h 119"/>
                    <a:gd name="T28" fmla="*/ 50 w 121"/>
                    <a:gd name="T29" fmla="*/ 119 h 119"/>
                    <a:gd name="T30" fmla="*/ 30 w 121"/>
                    <a:gd name="T31" fmla="*/ 111 h 119"/>
                    <a:gd name="T32" fmla="*/ 13 w 121"/>
                    <a:gd name="T33" fmla="*/ 98 h 119"/>
                    <a:gd name="T34" fmla="*/ 3 w 121"/>
                    <a:gd name="T35" fmla="*/ 79 h 119"/>
                    <a:gd name="T36" fmla="*/ 0 w 121"/>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19">
                      <a:moveTo>
                        <a:pt x="0" y="59"/>
                      </a:moveTo>
                      <a:lnTo>
                        <a:pt x="3" y="38"/>
                      </a:lnTo>
                      <a:lnTo>
                        <a:pt x="13" y="21"/>
                      </a:lnTo>
                      <a:lnTo>
                        <a:pt x="30" y="7"/>
                      </a:lnTo>
                      <a:lnTo>
                        <a:pt x="50" y="0"/>
                      </a:lnTo>
                      <a:lnTo>
                        <a:pt x="71" y="0"/>
                      </a:lnTo>
                      <a:lnTo>
                        <a:pt x="90" y="7"/>
                      </a:lnTo>
                      <a:lnTo>
                        <a:pt x="105" y="21"/>
                      </a:lnTo>
                      <a:lnTo>
                        <a:pt x="117" y="38"/>
                      </a:lnTo>
                      <a:lnTo>
                        <a:pt x="121" y="59"/>
                      </a:lnTo>
                      <a:lnTo>
                        <a:pt x="117" y="79"/>
                      </a:lnTo>
                      <a:lnTo>
                        <a:pt x="105" y="98"/>
                      </a:lnTo>
                      <a:lnTo>
                        <a:pt x="90" y="111"/>
                      </a:lnTo>
                      <a:lnTo>
                        <a:pt x="71" y="119"/>
                      </a:lnTo>
                      <a:lnTo>
                        <a:pt x="50" y="119"/>
                      </a:lnTo>
                      <a:lnTo>
                        <a:pt x="30" y="111"/>
                      </a:lnTo>
                      <a:lnTo>
                        <a:pt x="13" y="98"/>
                      </a:lnTo>
                      <a:lnTo>
                        <a:pt x="3"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11" name="Group 58"/>
                <p:cNvGrpSpPr>
                  <a:grpSpLocks/>
                </p:cNvGrpSpPr>
                <p:nvPr/>
              </p:nvGrpSpPr>
              <p:grpSpPr bwMode="auto">
                <a:xfrm>
                  <a:off x="93" y="2417"/>
                  <a:ext cx="792" cy="364"/>
                  <a:chOff x="93" y="2417"/>
                  <a:chExt cx="792" cy="364"/>
                </a:xfrm>
              </p:grpSpPr>
              <p:sp>
                <p:nvSpPr>
                  <p:cNvPr id="212" name="Freeform 59"/>
                  <p:cNvSpPr>
                    <a:spLocks/>
                  </p:cNvSpPr>
                  <p:nvPr/>
                </p:nvSpPr>
                <p:spPr bwMode="auto">
                  <a:xfrm>
                    <a:off x="592" y="2574"/>
                    <a:ext cx="60" cy="60"/>
                  </a:xfrm>
                  <a:custGeom>
                    <a:avLst/>
                    <a:gdLst>
                      <a:gd name="T0" fmla="*/ 0 w 120"/>
                      <a:gd name="T1" fmla="*/ 59 h 119"/>
                      <a:gd name="T2" fmla="*/ 4 w 120"/>
                      <a:gd name="T3" fmla="*/ 38 h 119"/>
                      <a:gd name="T4" fmla="*/ 14 w 120"/>
                      <a:gd name="T5" fmla="*/ 21 h 119"/>
                      <a:gd name="T6" fmla="*/ 29 w 120"/>
                      <a:gd name="T7" fmla="*/ 7 h 119"/>
                      <a:gd name="T8" fmla="*/ 50 w 120"/>
                      <a:gd name="T9" fmla="*/ 0 h 119"/>
                      <a:gd name="T10" fmla="*/ 70 w 120"/>
                      <a:gd name="T11" fmla="*/ 0 h 119"/>
                      <a:gd name="T12" fmla="*/ 91 w 120"/>
                      <a:gd name="T13" fmla="*/ 7 h 119"/>
                      <a:gd name="T14" fmla="*/ 106 w 120"/>
                      <a:gd name="T15" fmla="*/ 21 h 119"/>
                      <a:gd name="T16" fmla="*/ 116 w 120"/>
                      <a:gd name="T17" fmla="*/ 38 h 119"/>
                      <a:gd name="T18" fmla="*/ 120 w 120"/>
                      <a:gd name="T19" fmla="*/ 59 h 119"/>
                      <a:gd name="T20" fmla="*/ 116 w 120"/>
                      <a:gd name="T21" fmla="*/ 79 h 119"/>
                      <a:gd name="T22" fmla="*/ 106 w 120"/>
                      <a:gd name="T23" fmla="*/ 98 h 119"/>
                      <a:gd name="T24" fmla="*/ 91 w 120"/>
                      <a:gd name="T25" fmla="*/ 111 h 119"/>
                      <a:gd name="T26" fmla="*/ 70 w 120"/>
                      <a:gd name="T27" fmla="*/ 119 h 119"/>
                      <a:gd name="T28" fmla="*/ 50 w 120"/>
                      <a:gd name="T29" fmla="*/ 119 h 119"/>
                      <a:gd name="T30" fmla="*/ 29 w 120"/>
                      <a:gd name="T31" fmla="*/ 111 h 119"/>
                      <a:gd name="T32" fmla="*/ 14 w 120"/>
                      <a:gd name="T33" fmla="*/ 98 h 119"/>
                      <a:gd name="T34" fmla="*/ 4 w 120"/>
                      <a:gd name="T35" fmla="*/ 79 h 119"/>
                      <a:gd name="T36" fmla="*/ 0 w 120"/>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9">
                        <a:moveTo>
                          <a:pt x="0" y="59"/>
                        </a:moveTo>
                        <a:lnTo>
                          <a:pt x="4" y="38"/>
                        </a:lnTo>
                        <a:lnTo>
                          <a:pt x="14" y="21"/>
                        </a:lnTo>
                        <a:lnTo>
                          <a:pt x="29" y="7"/>
                        </a:lnTo>
                        <a:lnTo>
                          <a:pt x="50" y="0"/>
                        </a:lnTo>
                        <a:lnTo>
                          <a:pt x="70" y="0"/>
                        </a:lnTo>
                        <a:lnTo>
                          <a:pt x="91" y="7"/>
                        </a:lnTo>
                        <a:lnTo>
                          <a:pt x="106" y="21"/>
                        </a:lnTo>
                        <a:lnTo>
                          <a:pt x="116" y="38"/>
                        </a:lnTo>
                        <a:lnTo>
                          <a:pt x="120" y="59"/>
                        </a:lnTo>
                        <a:lnTo>
                          <a:pt x="116" y="79"/>
                        </a:lnTo>
                        <a:lnTo>
                          <a:pt x="106" y="98"/>
                        </a:lnTo>
                        <a:lnTo>
                          <a:pt x="91" y="111"/>
                        </a:lnTo>
                        <a:lnTo>
                          <a:pt x="70" y="119"/>
                        </a:lnTo>
                        <a:lnTo>
                          <a:pt x="50" y="119"/>
                        </a:lnTo>
                        <a:lnTo>
                          <a:pt x="29" y="111"/>
                        </a:lnTo>
                        <a:lnTo>
                          <a:pt x="14"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13" name="Group 60"/>
                  <p:cNvGrpSpPr>
                    <a:grpSpLocks/>
                  </p:cNvGrpSpPr>
                  <p:nvPr/>
                </p:nvGrpSpPr>
                <p:grpSpPr bwMode="auto">
                  <a:xfrm>
                    <a:off x="93" y="2417"/>
                    <a:ext cx="792" cy="364"/>
                    <a:chOff x="93" y="2417"/>
                    <a:chExt cx="792" cy="364"/>
                  </a:xfrm>
                </p:grpSpPr>
                <p:sp>
                  <p:nvSpPr>
                    <p:cNvPr id="214" name="Freeform 61"/>
                    <p:cNvSpPr>
                      <a:spLocks/>
                    </p:cNvSpPr>
                    <p:nvPr/>
                  </p:nvSpPr>
                  <p:spPr bwMode="auto">
                    <a:xfrm>
                      <a:off x="125" y="2574"/>
                      <a:ext cx="59" cy="60"/>
                    </a:xfrm>
                    <a:custGeom>
                      <a:avLst/>
                      <a:gdLst>
                        <a:gd name="T0" fmla="*/ 0 w 119"/>
                        <a:gd name="T1" fmla="*/ 59 h 119"/>
                        <a:gd name="T2" fmla="*/ 4 w 119"/>
                        <a:gd name="T3" fmla="*/ 38 h 119"/>
                        <a:gd name="T4" fmla="*/ 14 w 119"/>
                        <a:gd name="T5" fmla="*/ 21 h 119"/>
                        <a:gd name="T6" fmla="*/ 29 w 119"/>
                        <a:gd name="T7" fmla="*/ 7 h 119"/>
                        <a:gd name="T8" fmla="*/ 50 w 119"/>
                        <a:gd name="T9" fmla="*/ 0 h 119"/>
                        <a:gd name="T10" fmla="*/ 69 w 119"/>
                        <a:gd name="T11" fmla="*/ 0 h 119"/>
                        <a:gd name="T12" fmla="*/ 91 w 119"/>
                        <a:gd name="T13" fmla="*/ 7 h 119"/>
                        <a:gd name="T14" fmla="*/ 106 w 119"/>
                        <a:gd name="T15" fmla="*/ 21 h 119"/>
                        <a:gd name="T16" fmla="*/ 116 w 119"/>
                        <a:gd name="T17" fmla="*/ 38 h 119"/>
                        <a:gd name="T18" fmla="*/ 119 w 119"/>
                        <a:gd name="T19" fmla="*/ 59 h 119"/>
                        <a:gd name="T20" fmla="*/ 116 w 119"/>
                        <a:gd name="T21" fmla="*/ 79 h 119"/>
                        <a:gd name="T22" fmla="*/ 106 w 119"/>
                        <a:gd name="T23" fmla="*/ 98 h 119"/>
                        <a:gd name="T24" fmla="*/ 91 w 119"/>
                        <a:gd name="T25" fmla="*/ 111 h 119"/>
                        <a:gd name="T26" fmla="*/ 69 w 119"/>
                        <a:gd name="T27" fmla="*/ 119 h 119"/>
                        <a:gd name="T28" fmla="*/ 50 w 119"/>
                        <a:gd name="T29" fmla="*/ 119 h 119"/>
                        <a:gd name="T30" fmla="*/ 29 w 119"/>
                        <a:gd name="T31" fmla="*/ 111 h 119"/>
                        <a:gd name="T32" fmla="*/ 14 w 119"/>
                        <a:gd name="T33" fmla="*/ 98 h 119"/>
                        <a:gd name="T34" fmla="*/ 4 w 119"/>
                        <a:gd name="T35" fmla="*/ 79 h 119"/>
                        <a:gd name="T36" fmla="*/ 0 w 119"/>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19">
                          <a:moveTo>
                            <a:pt x="0" y="59"/>
                          </a:moveTo>
                          <a:lnTo>
                            <a:pt x="4" y="38"/>
                          </a:lnTo>
                          <a:lnTo>
                            <a:pt x="14" y="21"/>
                          </a:lnTo>
                          <a:lnTo>
                            <a:pt x="29" y="7"/>
                          </a:lnTo>
                          <a:lnTo>
                            <a:pt x="50" y="0"/>
                          </a:lnTo>
                          <a:lnTo>
                            <a:pt x="69" y="0"/>
                          </a:lnTo>
                          <a:lnTo>
                            <a:pt x="91" y="7"/>
                          </a:lnTo>
                          <a:lnTo>
                            <a:pt x="106" y="21"/>
                          </a:lnTo>
                          <a:lnTo>
                            <a:pt x="116" y="38"/>
                          </a:lnTo>
                          <a:lnTo>
                            <a:pt x="119" y="59"/>
                          </a:lnTo>
                          <a:lnTo>
                            <a:pt x="116" y="79"/>
                          </a:lnTo>
                          <a:lnTo>
                            <a:pt x="106" y="98"/>
                          </a:lnTo>
                          <a:lnTo>
                            <a:pt x="91" y="111"/>
                          </a:lnTo>
                          <a:lnTo>
                            <a:pt x="69" y="119"/>
                          </a:lnTo>
                          <a:lnTo>
                            <a:pt x="50" y="119"/>
                          </a:lnTo>
                          <a:lnTo>
                            <a:pt x="29" y="111"/>
                          </a:lnTo>
                          <a:lnTo>
                            <a:pt x="14"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15" name="Group 62"/>
                    <p:cNvGrpSpPr>
                      <a:grpSpLocks/>
                    </p:cNvGrpSpPr>
                    <p:nvPr/>
                  </p:nvGrpSpPr>
                  <p:grpSpPr bwMode="auto">
                    <a:xfrm>
                      <a:off x="93" y="2417"/>
                      <a:ext cx="792" cy="364"/>
                      <a:chOff x="93" y="2417"/>
                      <a:chExt cx="792" cy="364"/>
                    </a:xfrm>
                  </p:grpSpPr>
                  <p:grpSp>
                    <p:nvGrpSpPr>
                      <p:cNvPr id="216" name="Group 63"/>
                      <p:cNvGrpSpPr>
                        <a:grpSpLocks/>
                      </p:cNvGrpSpPr>
                      <p:nvPr/>
                    </p:nvGrpSpPr>
                    <p:grpSpPr bwMode="auto">
                      <a:xfrm>
                        <a:off x="93" y="2417"/>
                        <a:ext cx="577" cy="192"/>
                        <a:chOff x="93" y="2417"/>
                        <a:chExt cx="577" cy="192"/>
                      </a:xfrm>
                    </p:grpSpPr>
                    <p:sp>
                      <p:nvSpPr>
                        <p:cNvPr id="218" name="Rectangle 64"/>
                        <p:cNvSpPr>
                          <a:spLocks noChangeArrowheads="1"/>
                        </p:cNvSpPr>
                        <p:nvPr/>
                      </p:nvSpPr>
                      <p:spPr bwMode="auto">
                        <a:xfrm>
                          <a:off x="269" y="2598"/>
                          <a:ext cx="144" cy="11"/>
                        </a:xfrm>
                        <a:prstGeom prst="rect">
                          <a:avLst/>
                        </a:prstGeom>
                        <a:solidFill>
                          <a:srgbClr val="FF9900"/>
                        </a:solidFill>
                        <a:ln w="3175">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19" name="Freeform 65"/>
                        <p:cNvSpPr>
                          <a:spLocks/>
                        </p:cNvSpPr>
                        <p:nvPr/>
                      </p:nvSpPr>
                      <p:spPr bwMode="auto">
                        <a:xfrm>
                          <a:off x="93" y="2471"/>
                          <a:ext cx="176" cy="138"/>
                        </a:xfrm>
                        <a:custGeom>
                          <a:avLst/>
                          <a:gdLst>
                            <a:gd name="T0" fmla="*/ 352 w 352"/>
                            <a:gd name="T1" fmla="*/ 277 h 277"/>
                            <a:gd name="T2" fmla="*/ 0 w 352"/>
                            <a:gd name="T3" fmla="*/ 277 h 277"/>
                            <a:gd name="T4" fmla="*/ 0 w 352"/>
                            <a:gd name="T5" fmla="*/ 111 h 277"/>
                            <a:gd name="T6" fmla="*/ 136 w 352"/>
                            <a:gd name="T7" fmla="*/ 111 h 277"/>
                            <a:gd name="T8" fmla="*/ 194 w 352"/>
                            <a:gd name="T9" fmla="*/ 0 h 277"/>
                            <a:gd name="T10" fmla="*/ 352 w 352"/>
                            <a:gd name="T11" fmla="*/ 0 h 277"/>
                            <a:gd name="T12" fmla="*/ 352 w 352"/>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352" h="277">
                              <a:moveTo>
                                <a:pt x="352" y="277"/>
                              </a:moveTo>
                              <a:lnTo>
                                <a:pt x="0" y="277"/>
                              </a:lnTo>
                              <a:lnTo>
                                <a:pt x="0" y="111"/>
                              </a:lnTo>
                              <a:lnTo>
                                <a:pt x="136" y="111"/>
                              </a:lnTo>
                              <a:lnTo>
                                <a:pt x="194" y="0"/>
                              </a:lnTo>
                              <a:lnTo>
                                <a:pt x="352" y="0"/>
                              </a:lnTo>
                              <a:lnTo>
                                <a:pt x="352" y="277"/>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20" name="Rectangle 66"/>
                        <p:cNvSpPr>
                          <a:spLocks noChangeArrowheads="1"/>
                        </p:cNvSpPr>
                        <p:nvPr/>
                      </p:nvSpPr>
                      <p:spPr bwMode="auto">
                        <a:xfrm>
                          <a:off x="283" y="2417"/>
                          <a:ext cx="387" cy="155"/>
                        </a:xfrm>
                        <a:prstGeom prst="rect">
                          <a:avLst/>
                        </a:prstGeom>
                        <a:solidFill>
                          <a:srgbClr val="FF9900"/>
                        </a:solidFill>
                        <a:ln w="3175">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grpSp>
                  <p:sp>
                    <p:nvSpPr>
                      <p:cNvPr id="217" name="Rectangle 67"/>
                      <p:cNvSpPr>
                        <a:spLocks noChangeArrowheads="1"/>
                      </p:cNvSpPr>
                      <p:nvPr/>
                    </p:nvSpPr>
                    <p:spPr bwMode="auto">
                      <a:xfrm>
                        <a:off x="157" y="2665"/>
                        <a:ext cx="728" cy="116"/>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Other Suppliers</a:t>
                        </a:r>
                      </a:p>
                    </p:txBody>
                  </p:sp>
                </p:grpSp>
              </p:grpSp>
            </p:grpSp>
          </p:grpSp>
        </p:grpSp>
      </p:grpSp>
      <p:grpSp>
        <p:nvGrpSpPr>
          <p:cNvPr id="221" name="Group 68"/>
          <p:cNvGrpSpPr>
            <a:grpSpLocks/>
          </p:cNvGrpSpPr>
          <p:nvPr/>
        </p:nvGrpSpPr>
        <p:grpSpPr bwMode="auto">
          <a:xfrm>
            <a:off x="4080313" y="2660650"/>
            <a:ext cx="1431925" cy="722313"/>
            <a:chOff x="2533" y="1248"/>
            <a:chExt cx="902" cy="455"/>
          </a:xfrm>
        </p:grpSpPr>
        <p:sp>
          <p:nvSpPr>
            <p:cNvPr id="222" name="Rectangle 69"/>
            <p:cNvSpPr>
              <a:spLocks noChangeArrowheads="1"/>
            </p:cNvSpPr>
            <p:nvPr/>
          </p:nvSpPr>
          <p:spPr bwMode="auto">
            <a:xfrm>
              <a:off x="2553" y="1248"/>
              <a:ext cx="882" cy="154"/>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fontAlgn="auto">
                <a:spcBef>
                  <a:spcPts val="0"/>
                </a:spcBef>
                <a:spcAft>
                  <a:spcPts val="0"/>
                </a:spcAft>
              </a:pPr>
              <a:r>
                <a:rPr lang="en-US" sz="1600" b="1">
                  <a:solidFill>
                    <a:srgbClr val="1F497D"/>
                  </a:solidFill>
                  <a:effectLst>
                    <a:outerShdw blurRad="38100" dist="38100" dir="2700000" algn="tl">
                      <a:srgbClr val="FFFFFF"/>
                    </a:outerShdw>
                  </a:effectLst>
                  <a:latin typeface="+mj-lt"/>
                </a:rPr>
                <a:t>Manufacturing</a:t>
              </a:r>
            </a:p>
          </p:txBody>
        </p:sp>
        <p:grpSp>
          <p:nvGrpSpPr>
            <p:cNvPr id="223" name="Group 70"/>
            <p:cNvGrpSpPr>
              <a:grpSpLocks/>
            </p:cNvGrpSpPr>
            <p:nvPr/>
          </p:nvGrpSpPr>
          <p:grpSpPr bwMode="auto">
            <a:xfrm>
              <a:off x="2533" y="1451"/>
              <a:ext cx="458" cy="252"/>
              <a:chOff x="2533" y="1451"/>
              <a:chExt cx="458" cy="252"/>
            </a:xfrm>
          </p:grpSpPr>
          <p:sp>
            <p:nvSpPr>
              <p:cNvPr id="224" name="Rectangle 71"/>
              <p:cNvSpPr>
                <a:spLocks noChangeArrowheads="1"/>
              </p:cNvSpPr>
              <p:nvPr/>
            </p:nvSpPr>
            <p:spPr bwMode="auto">
              <a:xfrm>
                <a:off x="2786" y="1514"/>
                <a:ext cx="77" cy="63"/>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25" name="Freeform 72"/>
              <p:cNvSpPr>
                <a:spLocks/>
              </p:cNvSpPr>
              <p:nvPr/>
            </p:nvSpPr>
            <p:spPr bwMode="auto">
              <a:xfrm>
                <a:off x="2806" y="1521"/>
                <a:ext cx="13" cy="11"/>
              </a:xfrm>
              <a:custGeom>
                <a:avLst/>
                <a:gdLst>
                  <a:gd name="T0" fmla="*/ 0 w 17"/>
                  <a:gd name="T1" fmla="*/ 10 h 19"/>
                  <a:gd name="T2" fmla="*/ 2 w 17"/>
                  <a:gd name="T3" fmla="*/ 5 h 19"/>
                  <a:gd name="T4" fmla="*/ 6 w 17"/>
                  <a:gd name="T5" fmla="*/ 0 h 19"/>
                  <a:gd name="T6" fmla="*/ 12 w 17"/>
                  <a:gd name="T7" fmla="*/ 0 h 19"/>
                  <a:gd name="T8" fmla="*/ 16 w 17"/>
                  <a:gd name="T9" fmla="*/ 5 h 19"/>
                  <a:gd name="T10" fmla="*/ 17 w 17"/>
                  <a:gd name="T11" fmla="*/ 10 h 19"/>
                  <a:gd name="T12" fmla="*/ 16 w 17"/>
                  <a:gd name="T13" fmla="*/ 16 h 19"/>
                  <a:gd name="T14" fmla="*/ 12 w 17"/>
                  <a:gd name="T15" fmla="*/ 19 h 19"/>
                  <a:gd name="T16" fmla="*/ 6 w 17"/>
                  <a:gd name="T17" fmla="*/ 19 h 19"/>
                  <a:gd name="T18" fmla="*/ 2 w 17"/>
                  <a:gd name="T19" fmla="*/ 16 h 19"/>
                  <a:gd name="T20" fmla="*/ 0 w 17"/>
                  <a:gd name="T21"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9">
                    <a:moveTo>
                      <a:pt x="0" y="10"/>
                    </a:moveTo>
                    <a:lnTo>
                      <a:pt x="2" y="5"/>
                    </a:lnTo>
                    <a:lnTo>
                      <a:pt x="6" y="0"/>
                    </a:lnTo>
                    <a:lnTo>
                      <a:pt x="12" y="0"/>
                    </a:lnTo>
                    <a:lnTo>
                      <a:pt x="16" y="5"/>
                    </a:lnTo>
                    <a:lnTo>
                      <a:pt x="17" y="10"/>
                    </a:lnTo>
                    <a:lnTo>
                      <a:pt x="16" y="16"/>
                    </a:lnTo>
                    <a:lnTo>
                      <a:pt x="12" y="19"/>
                    </a:lnTo>
                    <a:lnTo>
                      <a:pt x="6" y="19"/>
                    </a:lnTo>
                    <a:lnTo>
                      <a:pt x="2" y="16"/>
                    </a:lnTo>
                    <a:lnTo>
                      <a:pt x="0" y="10"/>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26" name="Freeform 73"/>
              <p:cNvSpPr>
                <a:spLocks/>
              </p:cNvSpPr>
              <p:nvPr/>
            </p:nvSpPr>
            <p:spPr bwMode="auto">
              <a:xfrm>
                <a:off x="2806" y="1538"/>
                <a:ext cx="13" cy="10"/>
              </a:xfrm>
              <a:custGeom>
                <a:avLst/>
                <a:gdLst>
                  <a:gd name="T0" fmla="*/ 0 w 17"/>
                  <a:gd name="T1" fmla="*/ 10 h 18"/>
                  <a:gd name="T2" fmla="*/ 2 w 17"/>
                  <a:gd name="T3" fmla="*/ 4 h 18"/>
                  <a:gd name="T4" fmla="*/ 6 w 17"/>
                  <a:gd name="T5" fmla="*/ 0 h 18"/>
                  <a:gd name="T6" fmla="*/ 12 w 17"/>
                  <a:gd name="T7" fmla="*/ 0 h 18"/>
                  <a:gd name="T8" fmla="*/ 16 w 17"/>
                  <a:gd name="T9" fmla="*/ 4 h 18"/>
                  <a:gd name="T10" fmla="*/ 17 w 17"/>
                  <a:gd name="T11" fmla="*/ 10 h 18"/>
                  <a:gd name="T12" fmla="*/ 16 w 17"/>
                  <a:gd name="T13" fmla="*/ 14 h 18"/>
                  <a:gd name="T14" fmla="*/ 12 w 17"/>
                  <a:gd name="T15" fmla="*/ 18 h 18"/>
                  <a:gd name="T16" fmla="*/ 6 w 17"/>
                  <a:gd name="T17" fmla="*/ 18 h 18"/>
                  <a:gd name="T18" fmla="*/ 2 w 17"/>
                  <a:gd name="T19" fmla="*/ 14 h 18"/>
                  <a:gd name="T20" fmla="*/ 0 w 17"/>
                  <a:gd name="T21"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0" y="10"/>
                    </a:moveTo>
                    <a:lnTo>
                      <a:pt x="2" y="4"/>
                    </a:lnTo>
                    <a:lnTo>
                      <a:pt x="6" y="0"/>
                    </a:lnTo>
                    <a:lnTo>
                      <a:pt x="12" y="0"/>
                    </a:lnTo>
                    <a:lnTo>
                      <a:pt x="16" y="4"/>
                    </a:lnTo>
                    <a:lnTo>
                      <a:pt x="17" y="10"/>
                    </a:lnTo>
                    <a:lnTo>
                      <a:pt x="16" y="14"/>
                    </a:lnTo>
                    <a:lnTo>
                      <a:pt x="12" y="18"/>
                    </a:lnTo>
                    <a:lnTo>
                      <a:pt x="6" y="18"/>
                    </a:lnTo>
                    <a:lnTo>
                      <a:pt x="2" y="14"/>
                    </a:lnTo>
                    <a:lnTo>
                      <a:pt x="0" y="10"/>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27" name="Freeform 74"/>
              <p:cNvSpPr>
                <a:spLocks/>
              </p:cNvSpPr>
              <p:nvPr/>
            </p:nvSpPr>
            <p:spPr bwMode="auto">
              <a:xfrm>
                <a:off x="2718" y="1577"/>
                <a:ext cx="39" cy="31"/>
              </a:xfrm>
              <a:custGeom>
                <a:avLst/>
                <a:gdLst>
                  <a:gd name="T0" fmla="*/ 0 w 48"/>
                  <a:gd name="T1" fmla="*/ 26 h 53"/>
                  <a:gd name="T2" fmla="*/ 3 w 48"/>
                  <a:gd name="T3" fmla="*/ 15 h 53"/>
                  <a:gd name="T4" fmla="*/ 9 w 48"/>
                  <a:gd name="T5" fmla="*/ 6 h 53"/>
                  <a:gd name="T6" fmla="*/ 19 w 48"/>
                  <a:gd name="T7" fmla="*/ 0 h 53"/>
                  <a:gd name="T8" fmla="*/ 29 w 48"/>
                  <a:gd name="T9" fmla="*/ 0 h 53"/>
                  <a:gd name="T10" fmla="*/ 39 w 48"/>
                  <a:gd name="T11" fmla="*/ 6 h 53"/>
                  <a:gd name="T12" fmla="*/ 46 w 48"/>
                  <a:gd name="T13" fmla="*/ 15 h 53"/>
                  <a:gd name="T14" fmla="*/ 48 w 48"/>
                  <a:gd name="T15" fmla="*/ 26 h 53"/>
                  <a:gd name="T16" fmla="*/ 46 w 48"/>
                  <a:gd name="T17" fmla="*/ 39 h 53"/>
                  <a:gd name="T18" fmla="*/ 39 w 48"/>
                  <a:gd name="T19" fmla="*/ 48 h 53"/>
                  <a:gd name="T20" fmla="*/ 29 w 48"/>
                  <a:gd name="T21" fmla="*/ 53 h 53"/>
                  <a:gd name="T22" fmla="*/ 19 w 48"/>
                  <a:gd name="T23" fmla="*/ 53 h 53"/>
                  <a:gd name="T24" fmla="*/ 9 w 48"/>
                  <a:gd name="T25" fmla="*/ 48 h 53"/>
                  <a:gd name="T26" fmla="*/ 3 w 48"/>
                  <a:gd name="T27" fmla="*/ 39 h 53"/>
                  <a:gd name="T28" fmla="*/ 0 w 48"/>
                  <a:gd name="T2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3">
                    <a:moveTo>
                      <a:pt x="0" y="26"/>
                    </a:moveTo>
                    <a:lnTo>
                      <a:pt x="3" y="15"/>
                    </a:lnTo>
                    <a:lnTo>
                      <a:pt x="9" y="6"/>
                    </a:lnTo>
                    <a:lnTo>
                      <a:pt x="19" y="0"/>
                    </a:lnTo>
                    <a:lnTo>
                      <a:pt x="29" y="0"/>
                    </a:lnTo>
                    <a:lnTo>
                      <a:pt x="39" y="6"/>
                    </a:lnTo>
                    <a:lnTo>
                      <a:pt x="46" y="15"/>
                    </a:lnTo>
                    <a:lnTo>
                      <a:pt x="48" y="26"/>
                    </a:lnTo>
                    <a:lnTo>
                      <a:pt x="46" y="39"/>
                    </a:lnTo>
                    <a:lnTo>
                      <a:pt x="39" y="48"/>
                    </a:lnTo>
                    <a:lnTo>
                      <a:pt x="29" y="53"/>
                    </a:lnTo>
                    <a:lnTo>
                      <a:pt x="19" y="53"/>
                    </a:lnTo>
                    <a:lnTo>
                      <a:pt x="9" y="48"/>
                    </a:lnTo>
                    <a:lnTo>
                      <a:pt x="3" y="39"/>
                    </a:lnTo>
                    <a:lnTo>
                      <a:pt x="0" y="26"/>
                    </a:lnTo>
                    <a:close/>
                  </a:path>
                </a:pathLst>
              </a:custGeom>
              <a:solidFill>
                <a:srgbClr val="FF9900"/>
              </a:solidFill>
              <a:ln w="952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28" name="Freeform 75"/>
              <p:cNvSpPr>
                <a:spLocks/>
              </p:cNvSpPr>
              <p:nvPr/>
            </p:nvSpPr>
            <p:spPr bwMode="auto">
              <a:xfrm>
                <a:off x="2950" y="1577"/>
                <a:ext cx="40" cy="31"/>
              </a:xfrm>
              <a:custGeom>
                <a:avLst/>
                <a:gdLst>
                  <a:gd name="T0" fmla="*/ 0 w 49"/>
                  <a:gd name="T1" fmla="*/ 26 h 53"/>
                  <a:gd name="T2" fmla="*/ 3 w 49"/>
                  <a:gd name="T3" fmla="*/ 15 h 53"/>
                  <a:gd name="T4" fmla="*/ 10 w 49"/>
                  <a:gd name="T5" fmla="*/ 6 h 53"/>
                  <a:gd name="T6" fmla="*/ 19 w 49"/>
                  <a:gd name="T7" fmla="*/ 0 h 53"/>
                  <a:gd name="T8" fmla="*/ 30 w 49"/>
                  <a:gd name="T9" fmla="*/ 0 h 53"/>
                  <a:gd name="T10" fmla="*/ 39 w 49"/>
                  <a:gd name="T11" fmla="*/ 6 h 53"/>
                  <a:gd name="T12" fmla="*/ 46 w 49"/>
                  <a:gd name="T13" fmla="*/ 15 h 53"/>
                  <a:gd name="T14" fmla="*/ 49 w 49"/>
                  <a:gd name="T15" fmla="*/ 26 h 53"/>
                  <a:gd name="T16" fmla="*/ 46 w 49"/>
                  <a:gd name="T17" fmla="*/ 39 h 53"/>
                  <a:gd name="T18" fmla="*/ 39 w 49"/>
                  <a:gd name="T19" fmla="*/ 48 h 53"/>
                  <a:gd name="T20" fmla="*/ 30 w 49"/>
                  <a:gd name="T21" fmla="*/ 53 h 53"/>
                  <a:gd name="T22" fmla="*/ 19 w 49"/>
                  <a:gd name="T23" fmla="*/ 53 h 53"/>
                  <a:gd name="T24" fmla="*/ 10 w 49"/>
                  <a:gd name="T25" fmla="*/ 48 h 53"/>
                  <a:gd name="T26" fmla="*/ 3 w 49"/>
                  <a:gd name="T27" fmla="*/ 39 h 53"/>
                  <a:gd name="T28" fmla="*/ 0 w 49"/>
                  <a:gd name="T29"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3">
                    <a:moveTo>
                      <a:pt x="0" y="26"/>
                    </a:moveTo>
                    <a:lnTo>
                      <a:pt x="3" y="15"/>
                    </a:lnTo>
                    <a:lnTo>
                      <a:pt x="10" y="6"/>
                    </a:lnTo>
                    <a:lnTo>
                      <a:pt x="19" y="0"/>
                    </a:lnTo>
                    <a:lnTo>
                      <a:pt x="30" y="0"/>
                    </a:lnTo>
                    <a:lnTo>
                      <a:pt x="39" y="6"/>
                    </a:lnTo>
                    <a:lnTo>
                      <a:pt x="46" y="15"/>
                    </a:lnTo>
                    <a:lnTo>
                      <a:pt x="49" y="26"/>
                    </a:lnTo>
                    <a:lnTo>
                      <a:pt x="46" y="39"/>
                    </a:lnTo>
                    <a:lnTo>
                      <a:pt x="39" y="48"/>
                    </a:lnTo>
                    <a:lnTo>
                      <a:pt x="30" y="53"/>
                    </a:lnTo>
                    <a:lnTo>
                      <a:pt x="19" y="53"/>
                    </a:lnTo>
                    <a:lnTo>
                      <a:pt x="10" y="48"/>
                    </a:lnTo>
                    <a:lnTo>
                      <a:pt x="3" y="39"/>
                    </a:lnTo>
                    <a:lnTo>
                      <a:pt x="0" y="26"/>
                    </a:lnTo>
                    <a:close/>
                  </a:path>
                </a:pathLst>
              </a:custGeom>
              <a:solidFill>
                <a:srgbClr val="FF9900"/>
              </a:solidFill>
              <a:ln w="952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29" name="Line 76"/>
              <p:cNvSpPr>
                <a:spLocks noChangeShapeType="1"/>
              </p:cNvSpPr>
              <p:nvPr/>
            </p:nvSpPr>
            <p:spPr bwMode="auto">
              <a:xfrm>
                <a:off x="2738" y="1577"/>
                <a:ext cx="24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a:solidFill>
                    <a:prstClr val="black"/>
                  </a:solidFill>
                  <a:latin typeface="+mj-lt"/>
                </a:endParaRPr>
              </a:p>
            </p:txBody>
          </p:sp>
          <p:sp>
            <p:nvSpPr>
              <p:cNvPr id="230" name="Line 77"/>
              <p:cNvSpPr>
                <a:spLocks noChangeShapeType="1"/>
              </p:cNvSpPr>
              <p:nvPr/>
            </p:nvSpPr>
            <p:spPr bwMode="auto">
              <a:xfrm>
                <a:off x="2738" y="1608"/>
                <a:ext cx="243" cy="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GB" sz="1800">
                  <a:solidFill>
                    <a:prstClr val="black"/>
                  </a:solidFill>
                  <a:latin typeface="+mj-lt"/>
                </a:endParaRPr>
              </a:p>
            </p:txBody>
          </p:sp>
          <p:sp>
            <p:nvSpPr>
              <p:cNvPr id="231" name="Rectangle 78"/>
              <p:cNvSpPr>
                <a:spLocks noChangeArrowheads="1"/>
              </p:cNvSpPr>
              <p:nvPr/>
            </p:nvSpPr>
            <p:spPr bwMode="auto">
              <a:xfrm>
                <a:off x="2728" y="1584"/>
                <a:ext cx="19" cy="119"/>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32" name="Freeform 79"/>
              <p:cNvSpPr>
                <a:spLocks/>
              </p:cNvSpPr>
              <p:nvPr/>
            </p:nvSpPr>
            <p:spPr bwMode="auto">
              <a:xfrm>
                <a:off x="2722" y="1588"/>
                <a:ext cx="9" cy="8"/>
              </a:xfrm>
              <a:custGeom>
                <a:avLst/>
                <a:gdLst>
                  <a:gd name="T0" fmla="*/ 0 w 11"/>
                  <a:gd name="T1" fmla="*/ 6 h 13"/>
                  <a:gd name="T2" fmla="*/ 1 w 11"/>
                  <a:gd name="T3" fmla="*/ 2 h 13"/>
                  <a:gd name="T4" fmla="*/ 6 w 11"/>
                  <a:gd name="T5" fmla="*/ 0 h 13"/>
                  <a:gd name="T6" fmla="*/ 10 w 11"/>
                  <a:gd name="T7" fmla="*/ 2 h 13"/>
                  <a:gd name="T8" fmla="*/ 11 w 11"/>
                  <a:gd name="T9" fmla="*/ 6 h 13"/>
                  <a:gd name="T10" fmla="*/ 10 w 11"/>
                  <a:gd name="T11" fmla="*/ 12 h 13"/>
                  <a:gd name="T12" fmla="*/ 6 w 11"/>
                  <a:gd name="T13" fmla="*/ 13 h 13"/>
                  <a:gd name="T14" fmla="*/ 1 w 11"/>
                  <a:gd name="T15" fmla="*/ 12 h 13"/>
                  <a:gd name="T16" fmla="*/ 0 w 11"/>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6"/>
                    </a:moveTo>
                    <a:lnTo>
                      <a:pt x="1" y="2"/>
                    </a:lnTo>
                    <a:lnTo>
                      <a:pt x="6" y="0"/>
                    </a:lnTo>
                    <a:lnTo>
                      <a:pt x="10" y="2"/>
                    </a:lnTo>
                    <a:lnTo>
                      <a:pt x="11" y="6"/>
                    </a:lnTo>
                    <a:lnTo>
                      <a:pt x="10" y="12"/>
                    </a:lnTo>
                    <a:lnTo>
                      <a:pt x="6" y="13"/>
                    </a:lnTo>
                    <a:lnTo>
                      <a:pt x="1" y="12"/>
                    </a:lnTo>
                    <a:lnTo>
                      <a:pt x="0" y="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33" name="Rectangle 80"/>
              <p:cNvSpPr>
                <a:spLocks noChangeArrowheads="1"/>
              </p:cNvSpPr>
              <p:nvPr/>
            </p:nvSpPr>
            <p:spPr bwMode="auto">
              <a:xfrm>
                <a:off x="2972" y="1584"/>
                <a:ext cx="19" cy="119"/>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34" name="Freeform 81"/>
              <p:cNvSpPr>
                <a:spLocks/>
              </p:cNvSpPr>
              <p:nvPr/>
            </p:nvSpPr>
            <p:spPr bwMode="auto">
              <a:xfrm>
                <a:off x="2977" y="1588"/>
                <a:ext cx="9" cy="8"/>
              </a:xfrm>
              <a:custGeom>
                <a:avLst/>
                <a:gdLst>
                  <a:gd name="T0" fmla="*/ 0 w 11"/>
                  <a:gd name="T1" fmla="*/ 6 h 13"/>
                  <a:gd name="T2" fmla="*/ 1 w 11"/>
                  <a:gd name="T3" fmla="*/ 2 h 13"/>
                  <a:gd name="T4" fmla="*/ 5 w 11"/>
                  <a:gd name="T5" fmla="*/ 0 h 13"/>
                  <a:gd name="T6" fmla="*/ 10 w 11"/>
                  <a:gd name="T7" fmla="*/ 2 h 13"/>
                  <a:gd name="T8" fmla="*/ 11 w 11"/>
                  <a:gd name="T9" fmla="*/ 6 h 13"/>
                  <a:gd name="T10" fmla="*/ 10 w 11"/>
                  <a:gd name="T11" fmla="*/ 12 h 13"/>
                  <a:gd name="T12" fmla="*/ 5 w 11"/>
                  <a:gd name="T13" fmla="*/ 13 h 13"/>
                  <a:gd name="T14" fmla="*/ 1 w 11"/>
                  <a:gd name="T15" fmla="*/ 12 h 13"/>
                  <a:gd name="T16" fmla="*/ 0 w 11"/>
                  <a:gd name="T1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0" y="6"/>
                    </a:moveTo>
                    <a:lnTo>
                      <a:pt x="1" y="2"/>
                    </a:lnTo>
                    <a:lnTo>
                      <a:pt x="5" y="0"/>
                    </a:lnTo>
                    <a:lnTo>
                      <a:pt x="10" y="2"/>
                    </a:lnTo>
                    <a:lnTo>
                      <a:pt x="11" y="6"/>
                    </a:lnTo>
                    <a:lnTo>
                      <a:pt x="10" y="12"/>
                    </a:lnTo>
                    <a:lnTo>
                      <a:pt x="5" y="13"/>
                    </a:lnTo>
                    <a:lnTo>
                      <a:pt x="1" y="12"/>
                    </a:lnTo>
                    <a:lnTo>
                      <a:pt x="0" y="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35" name="Freeform 82"/>
              <p:cNvSpPr>
                <a:spLocks/>
              </p:cNvSpPr>
              <p:nvPr/>
            </p:nvSpPr>
            <p:spPr bwMode="auto">
              <a:xfrm>
                <a:off x="2608" y="1451"/>
                <a:ext cx="68" cy="53"/>
              </a:xfrm>
              <a:custGeom>
                <a:avLst/>
                <a:gdLst>
                  <a:gd name="T0" fmla="*/ 83 w 83"/>
                  <a:gd name="T1" fmla="*/ 46 h 92"/>
                  <a:gd name="T2" fmla="*/ 80 w 83"/>
                  <a:gd name="T3" fmla="*/ 31 h 92"/>
                  <a:gd name="T4" fmla="*/ 73 w 83"/>
                  <a:gd name="T5" fmla="*/ 16 h 92"/>
                  <a:gd name="T6" fmla="*/ 62 w 83"/>
                  <a:gd name="T7" fmla="*/ 6 h 92"/>
                  <a:gd name="T8" fmla="*/ 49 w 83"/>
                  <a:gd name="T9" fmla="*/ 0 h 92"/>
                  <a:gd name="T10" fmla="*/ 34 w 83"/>
                  <a:gd name="T11" fmla="*/ 0 h 92"/>
                  <a:gd name="T12" fmla="*/ 21 w 83"/>
                  <a:gd name="T13" fmla="*/ 6 h 92"/>
                  <a:gd name="T14" fmla="*/ 10 w 83"/>
                  <a:gd name="T15" fmla="*/ 16 h 92"/>
                  <a:gd name="T16" fmla="*/ 2 w 83"/>
                  <a:gd name="T17" fmla="*/ 31 h 92"/>
                  <a:gd name="T18" fmla="*/ 0 w 83"/>
                  <a:gd name="T19" fmla="*/ 46 h 92"/>
                  <a:gd name="T20" fmla="*/ 2 w 83"/>
                  <a:gd name="T21" fmla="*/ 62 h 92"/>
                  <a:gd name="T22" fmla="*/ 10 w 83"/>
                  <a:gd name="T23" fmla="*/ 77 h 92"/>
                  <a:gd name="T24" fmla="*/ 21 w 83"/>
                  <a:gd name="T25" fmla="*/ 87 h 92"/>
                  <a:gd name="T26" fmla="*/ 34 w 83"/>
                  <a:gd name="T27" fmla="*/ 92 h 92"/>
                  <a:gd name="T28" fmla="*/ 49 w 83"/>
                  <a:gd name="T29" fmla="*/ 92 h 92"/>
                  <a:gd name="T30" fmla="*/ 62 w 83"/>
                  <a:gd name="T31" fmla="*/ 87 h 92"/>
                  <a:gd name="T32" fmla="*/ 73 w 83"/>
                  <a:gd name="T33" fmla="*/ 77 h 92"/>
                  <a:gd name="T34" fmla="*/ 80 w 83"/>
                  <a:gd name="T35" fmla="*/ 62 h 92"/>
                  <a:gd name="T36" fmla="*/ 83 w 83"/>
                  <a:gd name="T37"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92">
                    <a:moveTo>
                      <a:pt x="83" y="46"/>
                    </a:moveTo>
                    <a:lnTo>
                      <a:pt x="80" y="31"/>
                    </a:lnTo>
                    <a:lnTo>
                      <a:pt x="73" y="16"/>
                    </a:lnTo>
                    <a:lnTo>
                      <a:pt x="62" y="6"/>
                    </a:lnTo>
                    <a:lnTo>
                      <a:pt x="49" y="0"/>
                    </a:lnTo>
                    <a:lnTo>
                      <a:pt x="34" y="0"/>
                    </a:lnTo>
                    <a:lnTo>
                      <a:pt x="21" y="6"/>
                    </a:lnTo>
                    <a:lnTo>
                      <a:pt x="10" y="16"/>
                    </a:lnTo>
                    <a:lnTo>
                      <a:pt x="2" y="31"/>
                    </a:lnTo>
                    <a:lnTo>
                      <a:pt x="0" y="46"/>
                    </a:lnTo>
                    <a:lnTo>
                      <a:pt x="2" y="62"/>
                    </a:lnTo>
                    <a:lnTo>
                      <a:pt x="10" y="77"/>
                    </a:lnTo>
                    <a:lnTo>
                      <a:pt x="21" y="87"/>
                    </a:lnTo>
                    <a:lnTo>
                      <a:pt x="34" y="92"/>
                    </a:lnTo>
                    <a:lnTo>
                      <a:pt x="49" y="92"/>
                    </a:lnTo>
                    <a:lnTo>
                      <a:pt x="62" y="87"/>
                    </a:lnTo>
                    <a:lnTo>
                      <a:pt x="73" y="77"/>
                    </a:lnTo>
                    <a:lnTo>
                      <a:pt x="80" y="62"/>
                    </a:lnTo>
                    <a:lnTo>
                      <a:pt x="83" y="4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36" name="Freeform 83"/>
              <p:cNvSpPr>
                <a:spLocks/>
              </p:cNvSpPr>
              <p:nvPr/>
            </p:nvSpPr>
            <p:spPr bwMode="auto">
              <a:xfrm>
                <a:off x="2533" y="1584"/>
                <a:ext cx="67" cy="119"/>
              </a:xfrm>
              <a:custGeom>
                <a:avLst/>
                <a:gdLst>
                  <a:gd name="T0" fmla="*/ 82 w 82"/>
                  <a:gd name="T1" fmla="*/ 98 h 203"/>
                  <a:gd name="T2" fmla="*/ 41 w 82"/>
                  <a:gd name="T3" fmla="*/ 203 h 203"/>
                  <a:gd name="T4" fmla="*/ 0 w 82"/>
                  <a:gd name="T5" fmla="*/ 203 h 203"/>
                  <a:gd name="T6" fmla="*/ 41 w 82"/>
                  <a:gd name="T7" fmla="*/ 75 h 203"/>
                  <a:gd name="T8" fmla="*/ 41 w 82"/>
                  <a:gd name="T9" fmla="*/ 0 h 203"/>
                  <a:gd name="T10" fmla="*/ 82 w 82"/>
                  <a:gd name="T11" fmla="*/ 98 h 203"/>
                </a:gdLst>
                <a:ahLst/>
                <a:cxnLst>
                  <a:cxn ang="0">
                    <a:pos x="T0" y="T1"/>
                  </a:cxn>
                  <a:cxn ang="0">
                    <a:pos x="T2" y="T3"/>
                  </a:cxn>
                  <a:cxn ang="0">
                    <a:pos x="T4" y="T5"/>
                  </a:cxn>
                  <a:cxn ang="0">
                    <a:pos x="T6" y="T7"/>
                  </a:cxn>
                  <a:cxn ang="0">
                    <a:pos x="T8" y="T9"/>
                  </a:cxn>
                  <a:cxn ang="0">
                    <a:pos x="T10" y="T11"/>
                  </a:cxn>
                </a:cxnLst>
                <a:rect l="0" t="0" r="r" b="b"/>
                <a:pathLst>
                  <a:path w="82" h="203">
                    <a:moveTo>
                      <a:pt x="82" y="98"/>
                    </a:moveTo>
                    <a:lnTo>
                      <a:pt x="41" y="203"/>
                    </a:lnTo>
                    <a:lnTo>
                      <a:pt x="0" y="203"/>
                    </a:lnTo>
                    <a:lnTo>
                      <a:pt x="41" y="75"/>
                    </a:lnTo>
                    <a:lnTo>
                      <a:pt x="41" y="0"/>
                    </a:lnTo>
                    <a:lnTo>
                      <a:pt x="82" y="98"/>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37" name="Freeform 84"/>
              <p:cNvSpPr>
                <a:spLocks/>
              </p:cNvSpPr>
              <p:nvPr/>
            </p:nvSpPr>
            <p:spPr bwMode="auto">
              <a:xfrm>
                <a:off x="2555" y="1500"/>
                <a:ext cx="174" cy="203"/>
              </a:xfrm>
              <a:custGeom>
                <a:avLst/>
                <a:gdLst>
                  <a:gd name="T0" fmla="*/ 29 w 214"/>
                  <a:gd name="T1" fmla="*/ 0 h 347"/>
                  <a:gd name="T2" fmla="*/ 0 w 214"/>
                  <a:gd name="T3" fmla="*/ 144 h 347"/>
                  <a:gd name="T4" fmla="*/ 80 w 214"/>
                  <a:gd name="T5" fmla="*/ 347 h 347"/>
                  <a:gd name="T6" fmla="*/ 131 w 214"/>
                  <a:gd name="T7" fmla="*/ 347 h 347"/>
                  <a:gd name="T8" fmla="*/ 72 w 214"/>
                  <a:gd name="T9" fmla="*/ 161 h 347"/>
                  <a:gd name="T10" fmla="*/ 98 w 214"/>
                  <a:gd name="T11" fmla="*/ 65 h 347"/>
                  <a:gd name="T12" fmla="*/ 203 w 214"/>
                  <a:gd name="T13" fmla="*/ 100 h 347"/>
                  <a:gd name="T14" fmla="*/ 214 w 214"/>
                  <a:gd name="T15" fmla="*/ 59 h 347"/>
                  <a:gd name="T16" fmla="*/ 29 w 214"/>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347">
                    <a:moveTo>
                      <a:pt x="29" y="0"/>
                    </a:moveTo>
                    <a:lnTo>
                      <a:pt x="0" y="144"/>
                    </a:lnTo>
                    <a:lnTo>
                      <a:pt x="80" y="347"/>
                    </a:lnTo>
                    <a:lnTo>
                      <a:pt x="131" y="347"/>
                    </a:lnTo>
                    <a:lnTo>
                      <a:pt x="72" y="161"/>
                    </a:lnTo>
                    <a:lnTo>
                      <a:pt x="98" y="65"/>
                    </a:lnTo>
                    <a:lnTo>
                      <a:pt x="203" y="100"/>
                    </a:lnTo>
                    <a:lnTo>
                      <a:pt x="214" y="59"/>
                    </a:lnTo>
                    <a:lnTo>
                      <a:pt x="29" y="0"/>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38" name="Freeform 85"/>
              <p:cNvSpPr>
                <a:spLocks/>
              </p:cNvSpPr>
              <p:nvPr/>
            </p:nvSpPr>
            <p:spPr bwMode="auto">
              <a:xfrm>
                <a:off x="2721" y="1522"/>
                <a:ext cx="85" cy="30"/>
              </a:xfrm>
              <a:custGeom>
                <a:avLst/>
                <a:gdLst>
                  <a:gd name="T0" fmla="*/ 100 w 104"/>
                  <a:gd name="T1" fmla="*/ 7 h 50"/>
                  <a:gd name="T2" fmla="*/ 88 w 104"/>
                  <a:gd name="T3" fmla="*/ 10 h 50"/>
                  <a:gd name="T4" fmla="*/ 87 w 104"/>
                  <a:gd name="T5" fmla="*/ 17 h 50"/>
                  <a:gd name="T6" fmla="*/ 88 w 104"/>
                  <a:gd name="T7" fmla="*/ 24 h 50"/>
                  <a:gd name="T8" fmla="*/ 94 w 104"/>
                  <a:gd name="T9" fmla="*/ 28 h 50"/>
                  <a:gd name="T10" fmla="*/ 104 w 104"/>
                  <a:gd name="T11" fmla="*/ 26 h 50"/>
                  <a:gd name="T12" fmla="*/ 103 w 104"/>
                  <a:gd name="T13" fmla="*/ 34 h 50"/>
                  <a:gd name="T14" fmla="*/ 96 w 104"/>
                  <a:gd name="T15" fmla="*/ 39 h 50"/>
                  <a:gd name="T16" fmla="*/ 87 w 104"/>
                  <a:gd name="T17" fmla="*/ 37 h 50"/>
                  <a:gd name="T18" fmla="*/ 81 w 104"/>
                  <a:gd name="T19" fmla="*/ 31 h 50"/>
                  <a:gd name="T20" fmla="*/ 12 w 104"/>
                  <a:gd name="T21" fmla="*/ 50 h 50"/>
                  <a:gd name="T22" fmla="*/ 6 w 104"/>
                  <a:gd name="T23" fmla="*/ 50 h 50"/>
                  <a:gd name="T24" fmla="*/ 2 w 104"/>
                  <a:gd name="T25" fmla="*/ 46 h 50"/>
                  <a:gd name="T26" fmla="*/ 0 w 104"/>
                  <a:gd name="T27" fmla="*/ 40 h 50"/>
                  <a:gd name="T28" fmla="*/ 2 w 104"/>
                  <a:gd name="T29" fmla="*/ 34 h 50"/>
                  <a:gd name="T30" fmla="*/ 6 w 104"/>
                  <a:gd name="T31" fmla="*/ 31 h 50"/>
                  <a:gd name="T32" fmla="*/ 75 w 104"/>
                  <a:gd name="T33" fmla="*/ 13 h 50"/>
                  <a:gd name="T34" fmla="*/ 77 w 104"/>
                  <a:gd name="T35" fmla="*/ 5 h 50"/>
                  <a:gd name="T36" fmla="*/ 83 w 104"/>
                  <a:gd name="T37" fmla="*/ 1 h 50"/>
                  <a:gd name="T38" fmla="*/ 88 w 104"/>
                  <a:gd name="T39" fmla="*/ 0 h 50"/>
                  <a:gd name="T40" fmla="*/ 96 w 104"/>
                  <a:gd name="T41" fmla="*/ 1 h 50"/>
                  <a:gd name="T42" fmla="*/ 100 w 104"/>
                  <a:gd name="T43"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50">
                    <a:moveTo>
                      <a:pt x="100" y="7"/>
                    </a:moveTo>
                    <a:lnTo>
                      <a:pt x="88" y="10"/>
                    </a:lnTo>
                    <a:lnTo>
                      <a:pt x="87" y="17"/>
                    </a:lnTo>
                    <a:lnTo>
                      <a:pt x="88" y="24"/>
                    </a:lnTo>
                    <a:lnTo>
                      <a:pt x="94" y="28"/>
                    </a:lnTo>
                    <a:lnTo>
                      <a:pt x="104" y="26"/>
                    </a:lnTo>
                    <a:lnTo>
                      <a:pt x="103" y="34"/>
                    </a:lnTo>
                    <a:lnTo>
                      <a:pt x="96" y="39"/>
                    </a:lnTo>
                    <a:lnTo>
                      <a:pt x="87" y="37"/>
                    </a:lnTo>
                    <a:lnTo>
                      <a:pt x="81" y="31"/>
                    </a:lnTo>
                    <a:lnTo>
                      <a:pt x="12" y="50"/>
                    </a:lnTo>
                    <a:lnTo>
                      <a:pt x="6" y="50"/>
                    </a:lnTo>
                    <a:lnTo>
                      <a:pt x="2" y="46"/>
                    </a:lnTo>
                    <a:lnTo>
                      <a:pt x="0" y="40"/>
                    </a:lnTo>
                    <a:lnTo>
                      <a:pt x="2" y="34"/>
                    </a:lnTo>
                    <a:lnTo>
                      <a:pt x="6" y="31"/>
                    </a:lnTo>
                    <a:lnTo>
                      <a:pt x="75" y="13"/>
                    </a:lnTo>
                    <a:lnTo>
                      <a:pt x="77" y="5"/>
                    </a:lnTo>
                    <a:lnTo>
                      <a:pt x="83" y="1"/>
                    </a:lnTo>
                    <a:lnTo>
                      <a:pt x="88" y="0"/>
                    </a:lnTo>
                    <a:lnTo>
                      <a:pt x="96" y="1"/>
                    </a:lnTo>
                    <a:lnTo>
                      <a:pt x="100" y="7"/>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grpSp>
      <p:grpSp>
        <p:nvGrpSpPr>
          <p:cNvPr id="239" name="Group 86"/>
          <p:cNvGrpSpPr>
            <a:grpSpLocks/>
          </p:cNvGrpSpPr>
          <p:nvPr/>
        </p:nvGrpSpPr>
        <p:grpSpPr bwMode="auto">
          <a:xfrm>
            <a:off x="6993375" y="3270253"/>
            <a:ext cx="1370013" cy="488951"/>
            <a:chOff x="4368" y="1632"/>
            <a:chExt cx="863" cy="308"/>
          </a:xfrm>
        </p:grpSpPr>
        <p:grpSp>
          <p:nvGrpSpPr>
            <p:cNvPr id="240" name="Group 87"/>
            <p:cNvGrpSpPr>
              <a:grpSpLocks/>
            </p:cNvGrpSpPr>
            <p:nvPr/>
          </p:nvGrpSpPr>
          <p:grpSpPr bwMode="auto">
            <a:xfrm>
              <a:off x="4713" y="1632"/>
              <a:ext cx="418" cy="173"/>
              <a:chOff x="4713" y="1632"/>
              <a:chExt cx="418" cy="173"/>
            </a:xfrm>
          </p:grpSpPr>
          <p:sp>
            <p:nvSpPr>
              <p:cNvPr id="242" name="Rectangle 88"/>
              <p:cNvSpPr>
                <a:spLocks noChangeArrowheads="1"/>
              </p:cNvSpPr>
              <p:nvPr/>
            </p:nvSpPr>
            <p:spPr bwMode="auto">
              <a:xfrm>
                <a:off x="4838" y="1776"/>
                <a:ext cx="103" cy="9"/>
              </a:xfrm>
              <a:prstGeom prst="rect">
                <a:avLst/>
              </a:prstGeom>
              <a:solidFill>
                <a:srgbClr val="FF9900"/>
              </a:solidFill>
              <a:ln w="3175">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43" name="Freeform 89"/>
              <p:cNvSpPr>
                <a:spLocks/>
              </p:cNvSpPr>
              <p:nvPr/>
            </p:nvSpPr>
            <p:spPr bwMode="auto">
              <a:xfrm>
                <a:off x="4713" y="1675"/>
                <a:ext cx="125" cy="110"/>
              </a:xfrm>
              <a:custGeom>
                <a:avLst/>
                <a:gdLst>
                  <a:gd name="T0" fmla="*/ 352 w 352"/>
                  <a:gd name="T1" fmla="*/ 277 h 277"/>
                  <a:gd name="T2" fmla="*/ 0 w 352"/>
                  <a:gd name="T3" fmla="*/ 277 h 277"/>
                  <a:gd name="T4" fmla="*/ 0 w 352"/>
                  <a:gd name="T5" fmla="*/ 111 h 277"/>
                  <a:gd name="T6" fmla="*/ 136 w 352"/>
                  <a:gd name="T7" fmla="*/ 111 h 277"/>
                  <a:gd name="T8" fmla="*/ 194 w 352"/>
                  <a:gd name="T9" fmla="*/ 0 h 277"/>
                  <a:gd name="T10" fmla="*/ 352 w 352"/>
                  <a:gd name="T11" fmla="*/ 0 h 277"/>
                  <a:gd name="T12" fmla="*/ 352 w 352"/>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352" h="277">
                    <a:moveTo>
                      <a:pt x="352" y="277"/>
                    </a:moveTo>
                    <a:lnTo>
                      <a:pt x="0" y="277"/>
                    </a:lnTo>
                    <a:lnTo>
                      <a:pt x="0" y="111"/>
                    </a:lnTo>
                    <a:lnTo>
                      <a:pt x="136" y="111"/>
                    </a:lnTo>
                    <a:lnTo>
                      <a:pt x="194" y="0"/>
                    </a:lnTo>
                    <a:lnTo>
                      <a:pt x="352" y="0"/>
                    </a:lnTo>
                    <a:lnTo>
                      <a:pt x="352" y="277"/>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44" name="Freeform 90"/>
              <p:cNvSpPr>
                <a:spLocks/>
              </p:cNvSpPr>
              <p:nvPr/>
            </p:nvSpPr>
            <p:spPr bwMode="auto">
              <a:xfrm>
                <a:off x="4736" y="1757"/>
                <a:ext cx="42" cy="48"/>
              </a:xfrm>
              <a:custGeom>
                <a:avLst/>
                <a:gdLst>
                  <a:gd name="T0" fmla="*/ 0 w 119"/>
                  <a:gd name="T1" fmla="*/ 59 h 119"/>
                  <a:gd name="T2" fmla="*/ 4 w 119"/>
                  <a:gd name="T3" fmla="*/ 38 h 119"/>
                  <a:gd name="T4" fmla="*/ 14 w 119"/>
                  <a:gd name="T5" fmla="*/ 21 h 119"/>
                  <a:gd name="T6" fmla="*/ 29 w 119"/>
                  <a:gd name="T7" fmla="*/ 7 h 119"/>
                  <a:gd name="T8" fmla="*/ 50 w 119"/>
                  <a:gd name="T9" fmla="*/ 0 h 119"/>
                  <a:gd name="T10" fmla="*/ 69 w 119"/>
                  <a:gd name="T11" fmla="*/ 0 h 119"/>
                  <a:gd name="T12" fmla="*/ 91 w 119"/>
                  <a:gd name="T13" fmla="*/ 7 h 119"/>
                  <a:gd name="T14" fmla="*/ 106 w 119"/>
                  <a:gd name="T15" fmla="*/ 21 h 119"/>
                  <a:gd name="T16" fmla="*/ 116 w 119"/>
                  <a:gd name="T17" fmla="*/ 38 h 119"/>
                  <a:gd name="T18" fmla="*/ 119 w 119"/>
                  <a:gd name="T19" fmla="*/ 59 h 119"/>
                  <a:gd name="T20" fmla="*/ 116 w 119"/>
                  <a:gd name="T21" fmla="*/ 79 h 119"/>
                  <a:gd name="T22" fmla="*/ 106 w 119"/>
                  <a:gd name="T23" fmla="*/ 98 h 119"/>
                  <a:gd name="T24" fmla="*/ 91 w 119"/>
                  <a:gd name="T25" fmla="*/ 111 h 119"/>
                  <a:gd name="T26" fmla="*/ 69 w 119"/>
                  <a:gd name="T27" fmla="*/ 119 h 119"/>
                  <a:gd name="T28" fmla="*/ 50 w 119"/>
                  <a:gd name="T29" fmla="*/ 119 h 119"/>
                  <a:gd name="T30" fmla="*/ 29 w 119"/>
                  <a:gd name="T31" fmla="*/ 111 h 119"/>
                  <a:gd name="T32" fmla="*/ 14 w 119"/>
                  <a:gd name="T33" fmla="*/ 98 h 119"/>
                  <a:gd name="T34" fmla="*/ 4 w 119"/>
                  <a:gd name="T35" fmla="*/ 79 h 119"/>
                  <a:gd name="T36" fmla="*/ 0 w 119"/>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19">
                    <a:moveTo>
                      <a:pt x="0" y="59"/>
                    </a:moveTo>
                    <a:lnTo>
                      <a:pt x="4" y="38"/>
                    </a:lnTo>
                    <a:lnTo>
                      <a:pt x="14" y="21"/>
                    </a:lnTo>
                    <a:lnTo>
                      <a:pt x="29" y="7"/>
                    </a:lnTo>
                    <a:lnTo>
                      <a:pt x="50" y="0"/>
                    </a:lnTo>
                    <a:lnTo>
                      <a:pt x="69" y="0"/>
                    </a:lnTo>
                    <a:lnTo>
                      <a:pt x="91" y="7"/>
                    </a:lnTo>
                    <a:lnTo>
                      <a:pt x="106" y="21"/>
                    </a:lnTo>
                    <a:lnTo>
                      <a:pt x="116" y="38"/>
                    </a:lnTo>
                    <a:lnTo>
                      <a:pt x="119" y="59"/>
                    </a:lnTo>
                    <a:lnTo>
                      <a:pt x="116" y="79"/>
                    </a:lnTo>
                    <a:lnTo>
                      <a:pt x="106" y="98"/>
                    </a:lnTo>
                    <a:lnTo>
                      <a:pt x="91" y="111"/>
                    </a:lnTo>
                    <a:lnTo>
                      <a:pt x="69" y="119"/>
                    </a:lnTo>
                    <a:lnTo>
                      <a:pt x="50" y="119"/>
                    </a:lnTo>
                    <a:lnTo>
                      <a:pt x="29" y="111"/>
                    </a:lnTo>
                    <a:lnTo>
                      <a:pt x="14"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45" name="Rectangle 91"/>
              <p:cNvSpPr>
                <a:spLocks noChangeArrowheads="1"/>
              </p:cNvSpPr>
              <p:nvPr/>
            </p:nvSpPr>
            <p:spPr bwMode="auto">
              <a:xfrm>
                <a:off x="4856" y="1632"/>
                <a:ext cx="275" cy="124"/>
              </a:xfrm>
              <a:prstGeom prst="rect">
                <a:avLst/>
              </a:prstGeom>
              <a:solidFill>
                <a:srgbClr val="FF9900"/>
              </a:solidFill>
              <a:ln w="3175">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46" name="Freeform 92"/>
              <p:cNvSpPr>
                <a:spLocks/>
              </p:cNvSpPr>
              <p:nvPr/>
            </p:nvSpPr>
            <p:spPr bwMode="auto">
              <a:xfrm>
                <a:off x="4851" y="1757"/>
                <a:ext cx="43" cy="48"/>
              </a:xfrm>
              <a:custGeom>
                <a:avLst/>
                <a:gdLst>
                  <a:gd name="T0" fmla="*/ 0 w 120"/>
                  <a:gd name="T1" fmla="*/ 59 h 119"/>
                  <a:gd name="T2" fmla="*/ 2 w 120"/>
                  <a:gd name="T3" fmla="*/ 38 h 119"/>
                  <a:gd name="T4" fmla="*/ 14 w 120"/>
                  <a:gd name="T5" fmla="*/ 21 h 119"/>
                  <a:gd name="T6" fmla="*/ 29 w 120"/>
                  <a:gd name="T7" fmla="*/ 7 h 119"/>
                  <a:gd name="T8" fmla="*/ 48 w 120"/>
                  <a:gd name="T9" fmla="*/ 0 h 119"/>
                  <a:gd name="T10" fmla="*/ 70 w 120"/>
                  <a:gd name="T11" fmla="*/ 0 h 119"/>
                  <a:gd name="T12" fmla="*/ 89 w 120"/>
                  <a:gd name="T13" fmla="*/ 7 h 119"/>
                  <a:gd name="T14" fmla="*/ 106 w 120"/>
                  <a:gd name="T15" fmla="*/ 21 h 119"/>
                  <a:gd name="T16" fmla="*/ 116 w 120"/>
                  <a:gd name="T17" fmla="*/ 38 h 119"/>
                  <a:gd name="T18" fmla="*/ 120 w 120"/>
                  <a:gd name="T19" fmla="*/ 59 h 119"/>
                  <a:gd name="T20" fmla="*/ 116 w 120"/>
                  <a:gd name="T21" fmla="*/ 79 h 119"/>
                  <a:gd name="T22" fmla="*/ 106 w 120"/>
                  <a:gd name="T23" fmla="*/ 98 h 119"/>
                  <a:gd name="T24" fmla="*/ 89 w 120"/>
                  <a:gd name="T25" fmla="*/ 111 h 119"/>
                  <a:gd name="T26" fmla="*/ 70 w 120"/>
                  <a:gd name="T27" fmla="*/ 119 h 119"/>
                  <a:gd name="T28" fmla="*/ 48 w 120"/>
                  <a:gd name="T29" fmla="*/ 119 h 119"/>
                  <a:gd name="T30" fmla="*/ 29 w 120"/>
                  <a:gd name="T31" fmla="*/ 111 h 119"/>
                  <a:gd name="T32" fmla="*/ 14 w 120"/>
                  <a:gd name="T33" fmla="*/ 98 h 119"/>
                  <a:gd name="T34" fmla="*/ 2 w 120"/>
                  <a:gd name="T35" fmla="*/ 79 h 119"/>
                  <a:gd name="T36" fmla="*/ 0 w 120"/>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9">
                    <a:moveTo>
                      <a:pt x="0" y="59"/>
                    </a:moveTo>
                    <a:lnTo>
                      <a:pt x="2" y="38"/>
                    </a:lnTo>
                    <a:lnTo>
                      <a:pt x="14" y="21"/>
                    </a:lnTo>
                    <a:lnTo>
                      <a:pt x="29" y="7"/>
                    </a:lnTo>
                    <a:lnTo>
                      <a:pt x="48" y="0"/>
                    </a:lnTo>
                    <a:lnTo>
                      <a:pt x="70" y="0"/>
                    </a:lnTo>
                    <a:lnTo>
                      <a:pt x="89" y="7"/>
                    </a:lnTo>
                    <a:lnTo>
                      <a:pt x="106" y="21"/>
                    </a:lnTo>
                    <a:lnTo>
                      <a:pt x="116" y="38"/>
                    </a:lnTo>
                    <a:lnTo>
                      <a:pt x="120" y="59"/>
                    </a:lnTo>
                    <a:lnTo>
                      <a:pt x="116" y="79"/>
                    </a:lnTo>
                    <a:lnTo>
                      <a:pt x="106" y="98"/>
                    </a:lnTo>
                    <a:lnTo>
                      <a:pt x="89" y="111"/>
                    </a:lnTo>
                    <a:lnTo>
                      <a:pt x="70" y="119"/>
                    </a:lnTo>
                    <a:lnTo>
                      <a:pt x="48" y="119"/>
                    </a:lnTo>
                    <a:lnTo>
                      <a:pt x="29" y="111"/>
                    </a:lnTo>
                    <a:lnTo>
                      <a:pt x="14" y="98"/>
                    </a:lnTo>
                    <a:lnTo>
                      <a:pt x="2"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47" name="Freeform 93"/>
              <p:cNvSpPr>
                <a:spLocks/>
              </p:cNvSpPr>
              <p:nvPr/>
            </p:nvSpPr>
            <p:spPr bwMode="auto">
              <a:xfrm>
                <a:off x="4898" y="1757"/>
                <a:ext cx="43" cy="48"/>
              </a:xfrm>
              <a:custGeom>
                <a:avLst/>
                <a:gdLst>
                  <a:gd name="T0" fmla="*/ 0 w 121"/>
                  <a:gd name="T1" fmla="*/ 59 h 119"/>
                  <a:gd name="T2" fmla="*/ 4 w 121"/>
                  <a:gd name="T3" fmla="*/ 38 h 119"/>
                  <a:gd name="T4" fmla="*/ 16 w 121"/>
                  <a:gd name="T5" fmla="*/ 21 h 119"/>
                  <a:gd name="T6" fmla="*/ 31 w 121"/>
                  <a:gd name="T7" fmla="*/ 7 h 119"/>
                  <a:gd name="T8" fmla="*/ 50 w 121"/>
                  <a:gd name="T9" fmla="*/ 0 h 119"/>
                  <a:gd name="T10" fmla="*/ 71 w 121"/>
                  <a:gd name="T11" fmla="*/ 0 h 119"/>
                  <a:gd name="T12" fmla="*/ 91 w 121"/>
                  <a:gd name="T13" fmla="*/ 7 h 119"/>
                  <a:gd name="T14" fmla="*/ 108 w 121"/>
                  <a:gd name="T15" fmla="*/ 21 h 119"/>
                  <a:gd name="T16" fmla="*/ 118 w 121"/>
                  <a:gd name="T17" fmla="*/ 38 h 119"/>
                  <a:gd name="T18" fmla="*/ 121 w 121"/>
                  <a:gd name="T19" fmla="*/ 59 h 119"/>
                  <a:gd name="T20" fmla="*/ 118 w 121"/>
                  <a:gd name="T21" fmla="*/ 79 h 119"/>
                  <a:gd name="T22" fmla="*/ 108 w 121"/>
                  <a:gd name="T23" fmla="*/ 98 h 119"/>
                  <a:gd name="T24" fmla="*/ 91 w 121"/>
                  <a:gd name="T25" fmla="*/ 111 h 119"/>
                  <a:gd name="T26" fmla="*/ 71 w 121"/>
                  <a:gd name="T27" fmla="*/ 119 h 119"/>
                  <a:gd name="T28" fmla="*/ 50 w 121"/>
                  <a:gd name="T29" fmla="*/ 119 h 119"/>
                  <a:gd name="T30" fmla="*/ 31 w 121"/>
                  <a:gd name="T31" fmla="*/ 111 h 119"/>
                  <a:gd name="T32" fmla="*/ 16 w 121"/>
                  <a:gd name="T33" fmla="*/ 98 h 119"/>
                  <a:gd name="T34" fmla="*/ 4 w 121"/>
                  <a:gd name="T35" fmla="*/ 79 h 119"/>
                  <a:gd name="T36" fmla="*/ 0 w 121"/>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19">
                    <a:moveTo>
                      <a:pt x="0" y="59"/>
                    </a:moveTo>
                    <a:lnTo>
                      <a:pt x="4" y="38"/>
                    </a:lnTo>
                    <a:lnTo>
                      <a:pt x="16" y="21"/>
                    </a:lnTo>
                    <a:lnTo>
                      <a:pt x="31" y="7"/>
                    </a:lnTo>
                    <a:lnTo>
                      <a:pt x="50" y="0"/>
                    </a:lnTo>
                    <a:lnTo>
                      <a:pt x="71" y="0"/>
                    </a:lnTo>
                    <a:lnTo>
                      <a:pt x="91" y="7"/>
                    </a:lnTo>
                    <a:lnTo>
                      <a:pt x="108" y="21"/>
                    </a:lnTo>
                    <a:lnTo>
                      <a:pt x="118" y="38"/>
                    </a:lnTo>
                    <a:lnTo>
                      <a:pt x="121" y="59"/>
                    </a:lnTo>
                    <a:lnTo>
                      <a:pt x="118" y="79"/>
                    </a:lnTo>
                    <a:lnTo>
                      <a:pt x="108" y="98"/>
                    </a:lnTo>
                    <a:lnTo>
                      <a:pt x="91" y="111"/>
                    </a:lnTo>
                    <a:lnTo>
                      <a:pt x="71" y="119"/>
                    </a:lnTo>
                    <a:lnTo>
                      <a:pt x="50" y="119"/>
                    </a:lnTo>
                    <a:lnTo>
                      <a:pt x="31" y="111"/>
                    </a:lnTo>
                    <a:lnTo>
                      <a:pt x="16"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48" name="Freeform 94"/>
              <p:cNvSpPr>
                <a:spLocks/>
              </p:cNvSpPr>
              <p:nvPr/>
            </p:nvSpPr>
            <p:spPr bwMode="auto">
              <a:xfrm>
                <a:off x="5022" y="1757"/>
                <a:ext cx="42" cy="48"/>
              </a:xfrm>
              <a:custGeom>
                <a:avLst/>
                <a:gdLst>
                  <a:gd name="T0" fmla="*/ 0 w 121"/>
                  <a:gd name="T1" fmla="*/ 59 h 119"/>
                  <a:gd name="T2" fmla="*/ 3 w 121"/>
                  <a:gd name="T3" fmla="*/ 38 h 119"/>
                  <a:gd name="T4" fmla="*/ 13 w 121"/>
                  <a:gd name="T5" fmla="*/ 21 h 119"/>
                  <a:gd name="T6" fmla="*/ 30 w 121"/>
                  <a:gd name="T7" fmla="*/ 7 h 119"/>
                  <a:gd name="T8" fmla="*/ 50 w 121"/>
                  <a:gd name="T9" fmla="*/ 0 h 119"/>
                  <a:gd name="T10" fmla="*/ 71 w 121"/>
                  <a:gd name="T11" fmla="*/ 0 h 119"/>
                  <a:gd name="T12" fmla="*/ 90 w 121"/>
                  <a:gd name="T13" fmla="*/ 7 h 119"/>
                  <a:gd name="T14" fmla="*/ 105 w 121"/>
                  <a:gd name="T15" fmla="*/ 21 h 119"/>
                  <a:gd name="T16" fmla="*/ 117 w 121"/>
                  <a:gd name="T17" fmla="*/ 38 h 119"/>
                  <a:gd name="T18" fmla="*/ 121 w 121"/>
                  <a:gd name="T19" fmla="*/ 59 h 119"/>
                  <a:gd name="T20" fmla="*/ 117 w 121"/>
                  <a:gd name="T21" fmla="*/ 79 h 119"/>
                  <a:gd name="T22" fmla="*/ 105 w 121"/>
                  <a:gd name="T23" fmla="*/ 98 h 119"/>
                  <a:gd name="T24" fmla="*/ 90 w 121"/>
                  <a:gd name="T25" fmla="*/ 111 h 119"/>
                  <a:gd name="T26" fmla="*/ 71 w 121"/>
                  <a:gd name="T27" fmla="*/ 119 h 119"/>
                  <a:gd name="T28" fmla="*/ 50 w 121"/>
                  <a:gd name="T29" fmla="*/ 119 h 119"/>
                  <a:gd name="T30" fmla="*/ 30 w 121"/>
                  <a:gd name="T31" fmla="*/ 111 h 119"/>
                  <a:gd name="T32" fmla="*/ 13 w 121"/>
                  <a:gd name="T33" fmla="*/ 98 h 119"/>
                  <a:gd name="T34" fmla="*/ 3 w 121"/>
                  <a:gd name="T35" fmla="*/ 79 h 119"/>
                  <a:gd name="T36" fmla="*/ 0 w 121"/>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19">
                    <a:moveTo>
                      <a:pt x="0" y="59"/>
                    </a:moveTo>
                    <a:lnTo>
                      <a:pt x="3" y="38"/>
                    </a:lnTo>
                    <a:lnTo>
                      <a:pt x="13" y="21"/>
                    </a:lnTo>
                    <a:lnTo>
                      <a:pt x="30" y="7"/>
                    </a:lnTo>
                    <a:lnTo>
                      <a:pt x="50" y="0"/>
                    </a:lnTo>
                    <a:lnTo>
                      <a:pt x="71" y="0"/>
                    </a:lnTo>
                    <a:lnTo>
                      <a:pt x="90" y="7"/>
                    </a:lnTo>
                    <a:lnTo>
                      <a:pt x="105" y="21"/>
                    </a:lnTo>
                    <a:lnTo>
                      <a:pt x="117" y="38"/>
                    </a:lnTo>
                    <a:lnTo>
                      <a:pt x="121" y="59"/>
                    </a:lnTo>
                    <a:lnTo>
                      <a:pt x="117" y="79"/>
                    </a:lnTo>
                    <a:lnTo>
                      <a:pt x="105" y="98"/>
                    </a:lnTo>
                    <a:lnTo>
                      <a:pt x="90" y="111"/>
                    </a:lnTo>
                    <a:lnTo>
                      <a:pt x="71" y="119"/>
                    </a:lnTo>
                    <a:lnTo>
                      <a:pt x="50" y="119"/>
                    </a:lnTo>
                    <a:lnTo>
                      <a:pt x="30" y="111"/>
                    </a:lnTo>
                    <a:lnTo>
                      <a:pt x="13" y="98"/>
                    </a:lnTo>
                    <a:lnTo>
                      <a:pt x="3"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49" name="Freeform 95"/>
              <p:cNvSpPr>
                <a:spLocks/>
              </p:cNvSpPr>
              <p:nvPr/>
            </p:nvSpPr>
            <p:spPr bwMode="auto">
              <a:xfrm>
                <a:off x="5069" y="1757"/>
                <a:ext cx="42" cy="48"/>
              </a:xfrm>
              <a:custGeom>
                <a:avLst/>
                <a:gdLst>
                  <a:gd name="T0" fmla="*/ 0 w 120"/>
                  <a:gd name="T1" fmla="*/ 59 h 119"/>
                  <a:gd name="T2" fmla="*/ 4 w 120"/>
                  <a:gd name="T3" fmla="*/ 38 h 119"/>
                  <a:gd name="T4" fmla="*/ 14 w 120"/>
                  <a:gd name="T5" fmla="*/ 21 h 119"/>
                  <a:gd name="T6" fmla="*/ 29 w 120"/>
                  <a:gd name="T7" fmla="*/ 7 h 119"/>
                  <a:gd name="T8" fmla="*/ 50 w 120"/>
                  <a:gd name="T9" fmla="*/ 0 h 119"/>
                  <a:gd name="T10" fmla="*/ 70 w 120"/>
                  <a:gd name="T11" fmla="*/ 0 h 119"/>
                  <a:gd name="T12" fmla="*/ 91 w 120"/>
                  <a:gd name="T13" fmla="*/ 7 h 119"/>
                  <a:gd name="T14" fmla="*/ 106 w 120"/>
                  <a:gd name="T15" fmla="*/ 21 h 119"/>
                  <a:gd name="T16" fmla="*/ 116 w 120"/>
                  <a:gd name="T17" fmla="*/ 38 h 119"/>
                  <a:gd name="T18" fmla="*/ 120 w 120"/>
                  <a:gd name="T19" fmla="*/ 59 h 119"/>
                  <a:gd name="T20" fmla="*/ 116 w 120"/>
                  <a:gd name="T21" fmla="*/ 79 h 119"/>
                  <a:gd name="T22" fmla="*/ 106 w 120"/>
                  <a:gd name="T23" fmla="*/ 98 h 119"/>
                  <a:gd name="T24" fmla="*/ 91 w 120"/>
                  <a:gd name="T25" fmla="*/ 111 h 119"/>
                  <a:gd name="T26" fmla="*/ 70 w 120"/>
                  <a:gd name="T27" fmla="*/ 119 h 119"/>
                  <a:gd name="T28" fmla="*/ 50 w 120"/>
                  <a:gd name="T29" fmla="*/ 119 h 119"/>
                  <a:gd name="T30" fmla="*/ 29 w 120"/>
                  <a:gd name="T31" fmla="*/ 111 h 119"/>
                  <a:gd name="T32" fmla="*/ 14 w 120"/>
                  <a:gd name="T33" fmla="*/ 98 h 119"/>
                  <a:gd name="T34" fmla="*/ 4 w 120"/>
                  <a:gd name="T35" fmla="*/ 79 h 119"/>
                  <a:gd name="T36" fmla="*/ 0 w 120"/>
                  <a:gd name="T37"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19">
                    <a:moveTo>
                      <a:pt x="0" y="59"/>
                    </a:moveTo>
                    <a:lnTo>
                      <a:pt x="4" y="38"/>
                    </a:lnTo>
                    <a:lnTo>
                      <a:pt x="14" y="21"/>
                    </a:lnTo>
                    <a:lnTo>
                      <a:pt x="29" y="7"/>
                    </a:lnTo>
                    <a:lnTo>
                      <a:pt x="50" y="0"/>
                    </a:lnTo>
                    <a:lnTo>
                      <a:pt x="70" y="0"/>
                    </a:lnTo>
                    <a:lnTo>
                      <a:pt x="91" y="7"/>
                    </a:lnTo>
                    <a:lnTo>
                      <a:pt x="106" y="21"/>
                    </a:lnTo>
                    <a:lnTo>
                      <a:pt x="116" y="38"/>
                    </a:lnTo>
                    <a:lnTo>
                      <a:pt x="120" y="59"/>
                    </a:lnTo>
                    <a:lnTo>
                      <a:pt x="116" y="79"/>
                    </a:lnTo>
                    <a:lnTo>
                      <a:pt x="106" y="98"/>
                    </a:lnTo>
                    <a:lnTo>
                      <a:pt x="91" y="111"/>
                    </a:lnTo>
                    <a:lnTo>
                      <a:pt x="70" y="119"/>
                    </a:lnTo>
                    <a:lnTo>
                      <a:pt x="50" y="119"/>
                    </a:lnTo>
                    <a:lnTo>
                      <a:pt x="29" y="111"/>
                    </a:lnTo>
                    <a:lnTo>
                      <a:pt x="14" y="98"/>
                    </a:lnTo>
                    <a:lnTo>
                      <a:pt x="4" y="79"/>
                    </a:lnTo>
                    <a:lnTo>
                      <a:pt x="0" y="59"/>
                    </a:lnTo>
                    <a:close/>
                  </a:path>
                </a:pathLst>
              </a:custGeom>
              <a:solidFill>
                <a:srgbClr val="FF9900"/>
              </a:solidFill>
              <a:ln w="3175">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sp>
          <p:nvSpPr>
            <p:cNvPr id="241" name="Rectangle 96"/>
            <p:cNvSpPr>
              <a:spLocks noChangeArrowheads="1"/>
            </p:cNvSpPr>
            <p:nvPr/>
          </p:nvSpPr>
          <p:spPr bwMode="auto">
            <a:xfrm>
              <a:off x="4368" y="1824"/>
              <a:ext cx="863" cy="116"/>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European Supplier</a:t>
              </a:r>
            </a:p>
          </p:txBody>
        </p:sp>
      </p:grpSp>
      <p:sp>
        <p:nvSpPr>
          <p:cNvPr id="250" name="Freeform 97"/>
          <p:cNvSpPr>
            <a:spLocks/>
          </p:cNvSpPr>
          <p:nvPr/>
        </p:nvSpPr>
        <p:spPr bwMode="auto">
          <a:xfrm>
            <a:off x="1597463" y="2736850"/>
            <a:ext cx="2438400" cy="609600"/>
          </a:xfrm>
          <a:custGeom>
            <a:avLst/>
            <a:gdLst>
              <a:gd name="T0" fmla="*/ 1536 w 1536"/>
              <a:gd name="T1" fmla="*/ 0 h 384"/>
              <a:gd name="T2" fmla="*/ 0 w 1536"/>
              <a:gd name="T3" fmla="*/ 0 h 384"/>
              <a:gd name="T4" fmla="*/ 0 w 1536"/>
              <a:gd name="T5" fmla="*/ 384 h 384"/>
            </a:gdLst>
            <a:ahLst/>
            <a:cxnLst>
              <a:cxn ang="0">
                <a:pos x="T0" y="T1"/>
              </a:cxn>
              <a:cxn ang="0">
                <a:pos x="T2" y="T3"/>
              </a:cxn>
              <a:cxn ang="0">
                <a:pos x="T4" y="T5"/>
              </a:cxn>
            </a:cxnLst>
            <a:rect l="0" t="0" r="r" b="b"/>
            <a:pathLst>
              <a:path w="1536" h="384">
                <a:moveTo>
                  <a:pt x="1536" y="0"/>
                </a:moveTo>
                <a:lnTo>
                  <a:pt x="0" y="0"/>
                </a:lnTo>
                <a:lnTo>
                  <a:pt x="0" y="384"/>
                </a:lnTo>
              </a:path>
            </a:pathLst>
          </a:custGeom>
          <a:noFill/>
          <a:ln w="28575"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51" name="Freeform 98"/>
          <p:cNvSpPr>
            <a:spLocks/>
          </p:cNvSpPr>
          <p:nvPr/>
        </p:nvSpPr>
        <p:spPr bwMode="auto">
          <a:xfrm>
            <a:off x="1521263" y="3194050"/>
            <a:ext cx="2514600" cy="2209800"/>
          </a:xfrm>
          <a:custGeom>
            <a:avLst/>
            <a:gdLst>
              <a:gd name="T0" fmla="*/ 1584 w 1584"/>
              <a:gd name="T1" fmla="*/ 0 h 1488"/>
              <a:gd name="T2" fmla="*/ 816 w 1584"/>
              <a:gd name="T3" fmla="*/ 0 h 1488"/>
              <a:gd name="T4" fmla="*/ 816 w 1584"/>
              <a:gd name="T5" fmla="*/ 1488 h 1488"/>
              <a:gd name="T6" fmla="*/ 0 w 1584"/>
              <a:gd name="T7" fmla="*/ 1488 h 1488"/>
            </a:gdLst>
            <a:ahLst/>
            <a:cxnLst>
              <a:cxn ang="0">
                <a:pos x="T0" y="T1"/>
              </a:cxn>
              <a:cxn ang="0">
                <a:pos x="T2" y="T3"/>
              </a:cxn>
              <a:cxn ang="0">
                <a:pos x="T4" y="T5"/>
              </a:cxn>
              <a:cxn ang="0">
                <a:pos x="T6" y="T7"/>
              </a:cxn>
            </a:cxnLst>
            <a:rect l="0" t="0" r="r" b="b"/>
            <a:pathLst>
              <a:path w="1584" h="1488">
                <a:moveTo>
                  <a:pt x="1584" y="0"/>
                </a:moveTo>
                <a:lnTo>
                  <a:pt x="816" y="0"/>
                </a:lnTo>
                <a:lnTo>
                  <a:pt x="816" y="1488"/>
                </a:lnTo>
                <a:lnTo>
                  <a:pt x="0" y="1488"/>
                </a:lnTo>
              </a:path>
            </a:pathLst>
          </a:custGeom>
          <a:noFill/>
          <a:ln w="28575"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52" name="Freeform 99"/>
          <p:cNvSpPr>
            <a:spLocks/>
          </p:cNvSpPr>
          <p:nvPr/>
        </p:nvSpPr>
        <p:spPr bwMode="auto">
          <a:xfrm>
            <a:off x="5356663" y="3205163"/>
            <a:ext cx="736600" cy="839787"/>
          </a:xfrm>
          <a:custGeom>
            <a:avLst/>
            <a:gdLst>
              <a:gd name="T0" fmla="*/ 0 w 464"/>
              <a:gd name="T1" fmla="*/ 0 h 529"/>
              <a:gd name="T2" fmla="*/ 293 w 464"/>
              <a:gd name="T3" fmla="*/ 0 h 529"/>
              <a:gd name="T4" fmla="*/ 464 w 464"/>
              <a:gd name="T5" fmla="*/ 0 h 529"/>
              <a:gd name="T6" fmla="*/ 464 w 464"/>
              <a:gd name="T7" fmla="*/ 529 h 529"/>
              <a:gd name="T8" fmla="*/ 87 w 464"/>
              <a:gd name="T9" fmla="*/ 529 h 529"/>
            </a:gdLst>
            <a:ahLst/>
            <a:cxnLst>
              <a:cxn ang="0">
                <a:pos x="T0" y="T1"/>
              </a:cxn>
              <a:cxn ang="0">
                <a:pos x="T2" y="T3"/>
              </a:cxn>
              <a:cxn ang="0">
                <a:pos x="T4" y="T5"/>
              </a:cxn>
              <a:cxn ang="0">
                <a:pos x="T6" y="T7"/>
              </a:cxn>
              <a:cxn ang="0">
                <a:pos x="T8" y="T9"/>
              </a:cxn>
            </a:cxnLst>
            <a:rect l="0" t="0" r="r" b="b"/>
            <a:pathLst>
              <a:path w="464" h="529">
                <a:moveTo>
                  <a:pt x="0" y="0"/>
                </a:moveTo>
                <a:lnTo>
                  <a:pt x="293" y="0"/>
                </a:lnTo>
                <a:lnTo>
                  <a:pt x="464" y="0"/>
                </a:lnTo>
                <a:lnTo>
                  <a:pt x="464" y="529"/>
                </a:lnTo>
                <a:lnTo>
                  <a:pt x="87" y="529"/>
                </a:lnTo>
              </a:path>
            </a:pathLst>
          </a:custGeom>
          <a:noFill/>
          <a:ln w="28575" cap="flat" cmpd="sng">
            <a:solidFill>
              <a:srgbClr val="FFFF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53" name="Freeform 100"/>
          <p:cNvSpPr>
            <a:spLocks/>
          </p:cNvSpPr>
          <p:nvPr/>
        </p:nvSpPr>
        <p:spPr bwMode="auto">
          <a:xfrm>
            <a:off x="1216463" y="3498850"/>
            <a:ext cx="2819400" cy="1295400"/>
          </a:xfrm>
          <a:custGeom>
            <a:avLst/>
            <a:gdLst>
              <a:gd name="T0" fmla="*/ 0 w 2016"/>
              <a:gd name="T1" fmla="*/ 912 h 912"/>
              <a:gd name="T2" fmla="*/ 1392 w 2016"/>
              <a:gd name="T3" fmla="*/ 912 h 912"/>
              <a:gd name="T4" fmla="*/ 1392 w 2016"/>
              <a:gd name="T5" fmla="*/ 0 h 912"/>
              <a:gd name="T6" fmla="*/ 2016 w 2016"/>
              <a:gd name="T7" fmla="*/ 0 h 912"/>
            </a:gdLst>
            <a:ahLst/>
            <a:cxnLst>
              <a:cxn ang="0">
                <a:pos x="T0" y="T1"/>
              </a:cxn>
              <a:cxn ang="0">
                <a:pos x="T2" y="T3"/>
              </a:cxn>
              <a:cxn ang="0">
                <a:pos x="T4" y="T5"/>
              </a:cxn>
              <a:cxn ang="0">
                <a:pos x="T6" y="T7"/>
              </a:cxn>
            </a:cxnLst>
            <a:rect l="0" t="0" r="r" b="b"/>
            <a:pathLst>
              <a:path w="2016" h="912">
                <a:moveTo>
                  <a:pt x="0" y="912"/>
                </a:moveTo>
                <a:lnTo>
                  <a:pt x="1392" y="912"/>
                </a:lnTo>
                <a:lnTo>
                  <a:pt x="1392" y="0"/>
                </a:lnTo>
                <a:lnTo>
                  <a:pt x="2016" y="0"/>
                </a:lnTo>
              </a:path>
            </a:pathLst>
          </a:custGeom>
          <a:noFill/>
          <a:ln w="28575" cap="flat" cmpd="sng">
            <a:solidFill>
              <a:srgbClr val="FF0000"/>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54" name="Line 101"/>
          <p:cNvSpPr>
            <a:spLocks noChangeShapeType="1"/>
          </p:cNvSpPr>
          <p:nvPr/>
        </p:nvSpPr>
        <p:spPr bwMode="auto">
          <a:xfrm>
            <a:off x="5621775" y="2736850"/>
            <a:ext cx="2224088" cy="1588"/>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55" name="Line 102"/>
          <p:cNvSpPr>
            <a:spLocks noChangeShapeType="1"/>
          </p:cNvSpPr>
          <p:nvPr/>
        </p:nvSpPr>
        <p:spPr bwMode="auto">
          <a:xfrm flipH="1">
            <a:off x="5469375" y="3498850"/>
            <a:ext cx="1995488" cy="0"/>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graphicFrame>
        <p:nvGraphicFramePr>
          <p:cNvPr id="256" name="Object 103"/>
          <p:cNvGraphicFramePr>
            <a:graphicFrameLocks noChangeAspect="1"/>
          </p:cNvGraphicFramePr>
          <p:nvPr>
            <p:extLst>
              <p:ext uri="{D42A27DB-BD31-4B8C-83A1-F6EECF244321}">
                <p14:modId xmlns:p14="http://schemas.microsoft.com/office/powerpoint/2010/main" val="2329071592"/>
              </p:ext>
            </p:extLst>
          </p:nvPr>
        </p:nvGraphicFramePr>
        <p:xfrm>
          <a:off x="554475" y="3443288"/>
          <a:ext cx="277813" cy="276225"/>
        </p:xfrm>
        <a:graphic>
          <a:graphicData uri="http://schemas.openxmlformats.org/presentationml/2006/ole">
            <mc:AlternateContent xmlns:mc="http://schemas.openxmlformats.org/markup-compatibility/2006">
              <mc:Choice xmlns:v="urn:schemas-microsoft-com:vml" Requires="v">
                <p:oleObj spid="_x0000_s5259" name="VISIO" r:id="rId4" imgW="926280" imgH="920160" progId="">
                  <p:embed/>
                </p:oleObj>
              </mc:Choice>
              <mc:Fallback>
                <p:oleObj name="VISIO" r:id="rId4" imgW="926280" imgH="920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475" y="3443288"/>
                        <a:ext cx="277813" cy="2762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7" name="Object 104"/>
          <p:cNvGraphicFramePr>
            <a:graphicFrameLocks noChangeAspect="1"/>
          </p:cNvGraphicFramePr>
          <p:nvPr>
            <p:extLst>
              <p:ext uri="{D42A27DB-BD31-4B8C-83A1-F6EECF244321}">
                <p14:modId xmlns:p14="http://schemas.microsoft.com/office/powerpoint/2010/main" val="3365805800"/>
              </p:ext>
            </p:extLst>
          </p:nvPr>
        </p:nvGraphicFramePr>
        <p:xfrm>
          <a:off x="5264588" y="5518150"/>
          <a:ext cx="277812" cy="276225"/>
        </p:xfrm>
        <a:graphic>
          <a:graphicData uri="http://schemas.openxmlformats.org/presentationml/2006/ole">
            <mc:AlternateContent xmlns:mc="http://schemas.openxmlformats.org/markup-compatibility/2006">
              <mc:Choice xmlns:v="urn:schemas-microsoft-com:vml" Requires="v">
                <p:oleObj spid="_x0000_s5260" name="VISIO" r:id="rId6" imgW="926280" imgH="920160" progId="">
                  <p:embed/>
                </p:oleObj>
              </mc:Choice>
              <mc:Fallback>
                <p:oleObj name="VISIO" r:id="rId6" imgW="926280" imgH="920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588" y="5518150"/>
                        <a:ext cx="277812" cy="276225"/>
                      </a:xfrm>
                      <a:prstGeom prst="rect">
                        <a:avLst/>
                      </a:prstGeom>
                      <a:solidFill>
                        <a:srgbClr val="8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8" name="Object 105"/>
          <p:cNvGraphicFramePr>
            <a:graphicFrameLocks noChangeAspect="1"/>
          </p:cNvGraphicFramePr>
          <p:nvPr>
            <p:extLst>
              <p:ext uri="{D42A27DB-BD31-4B8C-83A1-F6EECF244321}">
                <p14:modId xmlns:p14="http://schemas.microsoft.com/office/powerpoint/2010/main" val="634179433"/>
              </p:ext>
            </p:extLst>
          </p:nvPr>
        </p:nvGraphicFramePr>
        <p:xfrm>
          <a:off x="8760263" y="3270250"/>
          <a:ext cx="277812" cy="276225"/>
        </p:xfrm>
        <a:graphic>
          <a:graphicData uri="http://schemas.openxmlformats.org/presentationml/2006/ole">
            <mc:AlternateContent xmlns:mc="http://schemas.openxmlformats.org/markup-compatibility/2006">
              <mc:Choice xmlns:v="urn:schemas-microsoft-com:vml" Requires="v">
                <p:oleObj spid="_x0000_s5261" name="VISIO" r:id="rId7" imgW="926280" imgH="920160" progId="">
                  <p:embed/>
                </p:oleObj>
              </mc:Choice>
              <mc:Fallback>
                <p:oleObj name="VISIO" r:id="rId7" imgW="926280" imgH="920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0263" y="3270250"/>
                        <a:ext cx="277812" cy="276225"/>
                      </a:xfrm>
                      <a:prstGeom prst="rect">
                        <a:avLst/>
                      </a:prstGeom>
                      <a:solidFill>
                        <a:srgbClr val="FF9900"/>
                      </a:solidFill>
                      <a:ln>
                        <a:noFill/>
                      </a:ln>
                      <a:effectLst/>
                      <a:extLs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9" name="Object 106"/>
          <p:cNvGraphicFramePr>
            <a:graphicFrameLocks noChangeAspect="1"/>
          </p:cNvGraphicFramePr>
          <p:nvPr>
            <p:extLst>
              <p:ext uri="{D42A27DB-BD31-4B8C-83A1-F6EECF244321}">
                <p14:modId xmlns:p14="http://schemas.microsoft.com/office/powerpoint/2010/main" val="2658787586"/>
              </p:ext>
            </p:extLst>
          </p:nvPr>
        </p:nvGraphicFramePr>
        <p:xfrm>
          <a:off x="1811775" y="5784850"/>
          <a:ext cx="277813" cy="276225"/>
        </p:xfrm>
        <a:graphic>
          <a:graphicData uri="http://schemas.openxmlformats.org/presentationml/2006/ole">
            <mc:AlternateContent xmlns:mc="http://schemas.openxmlformats.org/markup-compatibility/2006">
              <mc:Choice xmlns:v="urn:schemas-microsoft-com:vml" Requires="v">
                <p:oleObj spid="_x0000_s5262" name="VISIO" r:id="rId8" imgW="926280" imgH="920160" progId="">
                  <p:embed/>
                </p:oleObj>
              </mc:Choice>
              <mc:Fallback>
                <p:oleObj name="VISIO" r:id="rId8" imgW="926280" imgH="9201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1775" y="5784850"/>
                        <a:ext cx="277813" cy="2762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0" name="Line 107"/>
          <p:cNvSpPr>
            <a:spLocks noChangeShapeType="1"/>
          </p:cNvSpPr>
          <p:nvPr/>
        </p:nvSpPr>
        <p:spPr bwMode="auto">
          <a:xfrm flipH="1">
            <a:off x="925950" y="3730625"/>
            <a:ext cx="274638" cy="0"/>
          </a:xfrm>
          <a:prstGeom prst="line">
            <a:avLst/>
          </a:prstGeom>
          <a:noFill/>
          <a:ln w="2857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61" name="Line 108"/>
          <p:cNvSpPr>
            <a:spLocks noChangeShapeType="1"/>
          </p:cNvSpPr>
          <p:nvPr/>
        </p:nvSpPr>
        <p:spPr bwMode="auto">
          <a:xfrm>
            <a:off x="1445063" y="5708650"/>
            <a:ext cx="274637"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62" name="Freeform 109"/>
          <p:cNvSpPr>
            <a:spLocks/>
          </p:cNvSpPr>
          <p:nvPr/>
        </p:nvSpPr>
        <p:spPr bwMode="auto">
          <a:xfrm>
            <a:off x="8607863" y="2813050"/>
            <a:ext cx="304800" cy="381000"/>
          </a:xfrm>
          <a:custGeom>
            <a:avLst/>
            <a:gdLst>
              <a:gd name="T0" fmla="*/ 0 w 192"/>
              <a:gd name="T1" fmla="*/ 0 h 240"/>
              <a:gd name="T2" fmla="*/ 192 w 192"/>
              <a:gd name="T3" fmla="*/ 0 h 240"/>
              <a:gd name="T4" fmla="*/ 192 w 192"/>
              <a:gd name="T5" fmla="*/ 240 h 240"/>
            </a:gdLst>
            <a:ahLst/>
            <a:cxnLst>
              <a:cxn ang="0">
                <a:pos x="T0" y="T1"/>
              </a:cxn>
              <a:cxn ang="0">
                <a:pos x="T2" y="T3"/>
              </a:cxn>
              <a:cxn ang="0">
                <a:pos x="T4" y="T5"/>
              </a:cxn>
            </a:cxnLst>
            <a:rect l="0" t="0" r="r" b="b"/>
            <a:pathLst>
              <a:path w="192" h="240">
                <a:moveTo>
                  <a:pt x="0" y="0"/>
                </a:moveTo>
                <a:lnTo>
                  <a:pt x="192" y="0"/>
                </a:lnTo>
                <a:lnTo>
                  <a:pt x="192" y="240"/>
                </a:lnTo>
              </a:path>
            </a:pathLst>
          </a:custGeom>
          <a:noFill/>
          <a:ln w="28575" cap="flat" cmpd="sng">
            <a:solidFill>
              <a:srgbClr val="3333FF"/>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63" name="Line 110"/>
          <p:cNvSpPr>
            <a:spLocks noChangeShapeType="1"/>
          </p:cNvSpPr>
          <p:nvPr/>
        </p:nvSpPr>
        <p:spPr bwMode="auto">
          <a:xfrm>
            <a:off x="4989950" y="4821238"/>
            <a:ext cx="274638" cy="50165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sp>
        <p:nvSpPr>
          <p:cNvPr id="264" name="Line 111"/>
          <p:cNvSpPr>
            <a:spLocks noChangeShapeType="1"/>
          </p:cNvSpPr>
          <p:nvPr/>
        </p:nvSpPr>
        <p:spPr bwMode="auto">
          <a:xfrm flipV="1">
            <a:off x="4367650" y="3638550"/>
            <a:ext cx="0" cy="649288"/>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GB" sz="1800">
              <a:solidFill>
                <a:prstClr val="black"/>
              </a:solidFill>
              <a:latin typeface="+mj-lt"/>
            </a:endParaRPr>
          </a:p>
        </p:txBody>
      </p:sp>
      <p:grpSp>
        <p:nvGrpSpPr>
          <p:cNvPr id="265" name="Group 112"/>
          <p:cNvGrpSpPr>
            <a:grpSpLocks/>
          </p:cNvGrpSpPr>
          <p:nvPr/>
        </p:nvGrpSpPr>
        <p:grpSpPr bwMode="auto">
          <a:xfrm>
            <a:off x="598925" y="5251453"/>
            <a:ext cx="968376" cy="815976"/>
            <a:chOff x="340" y="2880"/>
            <a:chExt cx="610" cy="514"/>
          </a:xfrm>
        </p:grpSpPr>
        <p:sp>
          <p:nvSpPr>
            <p:cNvPr id="266" name="Freeform 113"/>
            <p:cNvSpPr>
              <a:spLocks noEditPoints="1"/>
            </p:cNvSpPr>
            <p:nvPr/>
          </p:nvSpPr>
          <p:spPr bwMode="auto">
            <a:xfrm>
              <a:off x="340" y="2956"/>
              <a:ext cx="170" cy="203"/>
            </a:xfrm>
            <a:custGeom>
              <a:avLst/>
              <a:gdLst>
                <a:gd name="T0" fmla="*/ 156 w 170"/>
                <a:gd name="T1" fmla="*/ 203 h 203"/>
                <a:gd name="T2" fmla="*/ 170 w 170"/>
                <a:gd name="T3" fmla="*/ 203 h 203"/>
                <a:gd name="T4" fmla="*/ 170 w 170"/>
                <a:gd name="T5" fmla="*/ 0 h 203"/>
                <a:gd name="T6" fmla="*/ 156 w 170"/>
                <a:gd name="T7" fmla="*/ 0 h 203"/>
                <a:gd name="T8" fmla="*/ 156 w 170"/>
                <a:gd name="T9" fmla="*/ 203 h 203"/>
                <a:gd name="T10" fmla="*/ 0 w 170"/>
                <a:gd name="T11" fmla="*/ 189 h 203"/>
                <a:gd name="T12" fmla="*/ 156 w 170"/>
                <a:gd name="T13" fmla="*/ 203 h 203"/>
                <a:gd name="T14" fmla="*/ 156 w 170"/>
                <a:gd name="T15" fmla="*/ 194 h 203"/>
                <a:gd name="T16" fmla="*/ 0 w 170"/>
                <a:gd name="T17" fmla="*/ 185 h 203"/>
                <a:gd name="T18" fmla="*/ 0 w 170"/>
                <a:gd name="T19"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203">
                  <a:moveTo>
                    <a:pt x="156" y="203"/>
                  </a:moveTo>
                  <a:lnTo>
                    <a:pt x="170" y="203"/>
                  </a:lnTo>
                  <a:lnTo>
                    <a:pt x="170" y="0"/>
                  </a:lnTo>
                  <a:lnTo>
                    <a:pt x="156" y="0"/>
                  </a:lnTo>
                  <a:lnTo>
                    <a:pt x="156" y="203"/>
                  </a:lnTo>
                  <a:close/>
                  <a:moveTo>
                    <a:pt x="0" y="189"/>
                  </a:moveTo>
                  <a:lnTo>
                    <a:pt x="156" y="203"/>
                  </a:lnTo>
                  <a:lnTo>
                    <a:pt x="156" y="194"/>
                  </a:lnTo>
                  <a:lnTo>
                    <a:pt x="0" y="185"/>
                  </a:lnTo>
                  <a:lnTo>
                    <a:pt x="0" y="18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67" name="Group 114"/>
            <p:cNvGrpSpPr>
              <a:grpSpLocks/>
            </p:cNvGrpSpPr>
            <p:nvPr/>
          </p:nvGrpSpPr>
          <p:grpSpPr bwMode="auto">
            <a:xfrm>
              <a:off x="432" y="2880"/>
              <a:ext cx="518" cy="514"/>
              <a:chOff x="1620" y="1081"/>
              <a:chExt cx="518" cy="514"/>
            </a:xfrm>
          </p:grpSpPr>
          <p:sp>
            <p:nvSpPr>
              <p:cNvPr id="268" name="Freeform 115"/>
              <p:cNvSpPr>
                <a:spLocks/>
              </p:cNvSpPr>
              <p:nvPr/>
            </p:nvSpPr>
            <p:spPr bwMode="auto">
              <a:xfrm>
                <a:off x="1694" y="1267"/>
                <a:ext cx="315" cy="139"/>
              </a:xfrm>
              <a:custGeom>
                <a:avLst/>
                <a:gdLst>
                  <a:gd name="T0" fmla="*/ 0 w 315"/>
                  <a:gd name="T1" fmla="*/ 139 h 139"/>
                  <a:gd name="T2" fmla="*/ 275 w 315"/>
                  <a:gd name="T3" fmla="*/ 139 h 139"/>
                  <a:gd name="T4" fmla="*/ 315 w 315"/>
                  <a:gd name="T5" fmla="*/ 93 h 139"/>
                  <a:gd name="T6" fmla="*/ 315 w 315"/>
                  <a:gd name="T7" fmla="*/ 0 h 139"/>
                  <a:gd name="T8" fmla="*/ 0 w 315"/>
                  <a:gd name="T9" fmla="*/ 0 h 139"/>
                  <a:gd name="T10" fmla="*/ 0 w 315"/>
                  <a:gd name="T11" fmla="*/ 139 h 139"/>
                </a:gdLst>
                <a:ahLst/>
                <a:cxnLst>
                  <a:cxn ang="0">
                    <a:pos x="T0" y="T1"/>
                  </a:cxn>
                  <a:cxn ang="0">
                    <a:pos x="T2" y="T3"/>
                  </a:cxn>
                  <a:cxn ang="0">
                    <a:pos x="T4" y="T5"/>
                  </a:cxn>
                  <a:cxn ang="0">
                    <a:pos x="T6" y="T7"/>
                  </a:cxn>
                  <a:cxn ang="0">
                    <a:pos x="T8" y="T9"/>
                  </a:cxn>
                  <a:cxn ang="0">
                    <a:pos x="T10" y="T11"/>
                  </a:cxn>
                </a:cxnLst>
                <a:rect l="0" t="0" r="r" b="b"/>
                <a:pathLst>
                  <a:path w="315" h="139">
                    <a:moveTo>
                      <a:pt x="0" y="139"/>
                    </a:moveTo>
                    <a:lnTo>
                      <a:pt x="275" y="139"/>
                    </a:lnTo>
                    <a:lnTo>
                      <a:pt x="315" y="93"/>
                    </a:lnTo>
                    <a:lnTo>
                      <a:pt x="315" y="0"/>
                    </a:lnTo>
                    <a:lnTo>
                      <a:pt x="0" y="0"/>
                    </a:lnTo>
                    <a:lnTo>
                      <a:pt x="0" y="1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69" name="Rectangle 116"/>
              <p:cNvSpPr>
                <a:spLocks noChangeArrowheads="1"/>
              </p:cNvSpPr>
              <p:nvPr/>
            </p:nvSpPr>
            <p:spPr bwMode="auto">
              <a:xfrm>
                <a:off x="1688" y="1143"/>
                <a:ext cx="6" cy="263"/>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70" name="Freeform 117"/>
              <p:cNvSpPr>
                <a:spLocks/>
              </p:cNvSpPr>
              <p:nvPr/>
            </p:nvSpPr>
            <p:spPr bwMode="auto">
              <a:xfrm>
                <a:off x="1694" y="1081"/>
                <a:ext cx="216" cy="186"/>
              </a:xfrm>
              <a:custGeom>
                <a:avLst/>
                <a:gdLst>
                  <a:gd name="T0" fmla="*/ 0 w 216"/>
                  <a:gd name="T1" fmla="*/ 186 h 186"/>
                  <a:gd name="T2" fmla="*/ 14 w 216"/>
                  <a:gd name="T3" fmla="*/ 170 h 186"/>
                  <a:gd name="T4" fmla="*/ 52 w 216"/>
                  <a:gd name="T5" fmla="*/ 15 h 186"/>
                  <a:gd name="T6" fmla="*/ 66 w 216"/>
                  <a:gd name="T7" fmla="*/ 0 h 186"/>
                  <a:gd name="T8" fmla="*/ 216 w 216"/>
                  <a:gd name="T9" fmla="*/ 0 h 186"/>
                  <a:gd name="T10" fmla="*/ 216 w 216"/>
                  <a:gd name="T11" fmla="*/ 186 h 186"/>
                  <a:gd name="T12" fmla="*/ 209 w 216"/>
                  <a:gd name="T13" fmla="*/ 186 h 186"/>
                  <a:gd name="T14" fmla="*/ 209 w 216"/>
                  <a:gd name="T15" fmla="*/ 7 h 186"/>
                  <a:gd name="T16" fmla="*/ 66 w 216"/>
                  <a:gd name="T17" fmla="*/ 7 h 186"/>
                  <a:gd name="T18" fmla="*/ 59 w 216"/>
                  <a:gd name="T19" fmla="*/ 15 h 186"/>
                  <a:gd name="T20" fmla="*/ 20 w 216"/>
                  <a:gd name="T21" fmla="*/ 170 h 186"/>
                  <a:gd name="T22" fmla="*/ 7 w 216"/>
                  <a:gd name="T23" fmla="*/ 186 h 186"/>
                  <a:gd name="T24" fmla="*/ 0 w 216"/>
                  <a:gd name="T2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6">
                    <a:moveTo>
                      <a:pt x="0" y="186"/>
                    </a:moveTo>
                    <a:lnTo>
                      <a:pt x="14" y="170"/>
                    </a:lnTo>
                    <a:lnTo>
                      <a:pt x="52" y="15"/>
                    </a:lnTo>
                    <a:lnTo>
                      <a:pt x="66" y="0"/>
                    </a:lnTo>
                    <a:lnTo>
                      <a:pt x="216" y="0"/>
                    </a:lnTo>
                    <a:lnTo>
                      <a:pt x="216" y="186"/>
                    </a:lnTo>
                    <a:lnTo>
                      <a:pt x="209" y="186"/>
                    </a:lnTo>
                    <a:lnTo>
                      <a:pt x="209" y="7"/>
                    </a:lnTo>
                    <a:lnTo>
                      <a:pt x="66" y="7"/>
                    </a:lnTo>
                    <a:lnTo>
                      <a:pt x="59" y="15"/>
                    </a:lnTo>
                    <a:lnTo>
                      <a:pt x="20" y="170"/>
                    </a:lnTo>
                    <a:lnTo>
                      <a:pt x="7" y="186"/>
                    </a:lnTo>
                    <a:lnTo>
                      <a:pt x="0" y="18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71" name="Freeform 118"/>
              <p:cNvSpPr>
                <a:spLocks/>
              </p:cNvSpPr>
              <p:nvPr/>
            </p:nvSpPr>
            <p:spPr bwMode="auto">
              <a:xfrm>
                <a:off x="1917" y="1181"/>
                <a:ext cx="84" cy="97"/>
              </a:xfrm>
              <a:custGeom>
                <a:avLst/>
                <a:gdLst>
                  <a:gd name="T0" fmla="*/ 0 w 65"/>
                  <a:gd name="T1" fmla="*/ 39 h 77"/>
                  <a:gd name="T2" fmla="*/ 2 w 65"/>
                  <a:gd name="T3" fmla="*/ 25 h 77"/>
                  <a:gd name="T4" fmla="*/ 7 w 65"/>
                  <a:gd name="T5" fmla="*/ 14 h 77"/>
                  <a:gd name="T6" fmla="*/ 16 w 65"/>
                  <a:gd name="T7" fmla="*/ 5 h 77"/>
                  <a:gd name="T8" fmla="*/ 27 w 65"/>
                  <a:gd name="T9" fmla="*/ 0 h 77"/>
                  <a:gd name="T10" fmla="*/ 38 w 65"/>
                  <a:gd name="T11" fmla="*/ 0 h 77"/>
                  <a:gd name="T12" fmla="*/ 48 w 65"/>
                  <a:gd name="T13" fmla="*/ 5 h 77"/>
                  <a:gd name="T14" fmla="*/ 57 w 65"/>
                  <a:gd name="T15" fmla="*/ 14 h 77"/>
                  <a:gd name="T16" fmla="*/ 63 w 65"/>
                  <a:gd name="T17" fmla="*/ 25 h 77"/>
                  <a:gd name="T18" fmla="*/ 65 w 65"/>
                  <a:gd name="T19" fmla="*/ 39 h 77"/>
                  <a:gd name="T20" fmla="*/ 63 w 65"/>
                  <a:gd name="T21" fmla="*/ 52 h 77"/>
                  <a:gd name="T22" fmla="*/ 57 w 65"/>
                  <a:gd name="T23" fmla="*/ 63 h 77"/>
                  <a:gd name="T24" fmla="*/ 48 w 65"/>
                  <a:gd name="T25" fmla="*/ 72 h 77"/>
                  <a:gd name="T26" fmla="*/ 38 w 65"/>
                  <a:gd name="T27" fmla="*/ 77 h 77"/>
                  <a:gd name="T28" fmla="*/ 27 w 65"/>
                  <a:gd name="T29" fmla="*/ 77 h 77"/>
                  <a:gd name="T30" fmla="*/ 16 w 65"/>
                  <a:gd name="T31" fmla="*/ 72 h 77"/>
                  <a:gd name="T32" fmla="*/ 7 w 65"/>
                  <a:gd name="T33" fmla="*/ 63 h 77"/>
                  <a:gd name="T34" fmla="*/ 2 w 65"/>
                  <a:gd name="T35" fmla="*/ 52 h 77"/>
                  <a:gd name="T36" fmla="*/ 0 w 65"/>
                  <a:gd name="T3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7">
                    <a:moveTo>
                      <a:pt x="0" y="39"/>
                    </a:moveTo>
                    <a:lnTo>
                      <a:pt x="2" y="25"/>
                    </a:lnTo>
                    <a:lnTo>
                      <a:pt x="7" y="14"/>
                    </a:lnTo>
                    <a:lnTo>
                      <a:pt x="16" y="5"/>
                    </a:lnTo>
                    <a:lnTo>
                      <a:pt x="27" y="0"/>
                    </a:lnTo>
                    <a:lnTo>
                      <a:pt x="38" y="0"/>
                    </a:lnTo>
                    <a:lnTo>
                      <a:pt x="48" y="5"/>
                    </a:lnTo>
                    <a:lnTo>
                      <a:pt x="57" y="14"/>
                    </a:lnTo>
                    <a:lnTo>
                      <a:pt x="63" y="25"/>
                    </a:lnTo>
                    <a:lnTo>
                      <a:pt x="65" y="39"/>
                    </a:lnTo>
                    <a:lnTo>
                      <a:pt x="63" y="52"/>
                    </a:lnTo>
                    <a:lnTo>
                      <a:pt x="57" y="63"/>
                    </a:lnTo>
                    <a:lnTo>
                      <a:pt x="48" y="72"/>
                    </a:lnTo>
                    <a:lnTo>
                      <a:pt x="38" y="77"/>
                    </a:lnTo>
                    <a:lnTo>
                      <a:pt x="27" y="77"/>
                    </a:lnTo>
                    <a:lnTo>
                      <a:pt x="16" y="72"/>
                    </a:lnTo>
                    <a:lnTo>
                      <a:pt x="7" y="63"/>
                    </a:lnTo>
                    <a:lnTo>
                      <a:pt x="2" y="52"/>
                    </a:lnTo>
                    <a:lnTo>
                      <a:pt x="0" y="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72" name="Line 119"/>
              <p:cNvSpPr>
                <a:spLocks noChangeShapeType="1"/>
              </p:cNvSpPr>
              <p:nvPr/>
            </p:nvSpPr>
            <p:spPr bwMode="auto">
              <a:xfrm>
                <a:off x="1956" y="1267"/>
                <a:ext cx="1" cy="176"/>
              </a:xfrm>
              <a:prstGeom prst="line">
                <a:avLst/>
              </a:prstGeom>
              <a:noFill/>
              <a:ln w="1588">
                <a:solidFill>
                  <a:srgbClr val="000000"/>
                </a:solidFill>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73" name="Freeform 120"/>
              <p:cNvSpPr>
                <a:spLocks noEditPoints="1"/>
              </p:cNvSpPr>
              <p:nvPr/>
            </p:nvSpPr>
            <p:spPr bwMode="auto">
              <a:xfrm>
                <a:off x="1701" y="1174"/>
                <a:ext cx="70" cy="93"/>
              </a:xfrm>
              <a:custGeom>
                <a:avLst/>
                <a:gdLst>
                  <a:gd name="T0" fmla="*/ 19 w 70"/>
                  <a:gd name="T1" fmla="*/ 46 h 93"/>
                  <a:gd name="T2" fmla="*/ 33 w 70"/>
                  <a:gd name="T3" fmla="*/ 46 h 93"/>
                  <a:gd name="T4" fmla="*/ 45 w 70"/>
                  <a:gd name="T5" fmla="*/ 62 h 93"/>
                  <a:gd name="T6" fmla="*/ 33 w 70"/>
                  <a:gd name="T7" fmla="*/ 93 h 93"/>
                  <a:gd name="T8" fmla="*/ 0 w 70"/>
                  <a:gd name="T9" fmla="*/ 93 h 93"/>
                  <a:gd name="T10" fmla="*/ 13 w 70"/>
                  <a:gd name="T11" fmla="*/ 77 h 93"/>
                  <a:gd name="T12" fmla="*/ 19 w 70"/>
                  <a:gd name="T13" fmla="*/ 46 h 93"/>
                  <a:gd name="T14" fmla="*/ 36 w 70"/>
                  <a:gd name="T15" fmla="*/ 49 h 93"/>
                  <a:gd name="T16" fmla="*/ 52 w 70"/>
                  <a:gd name="T17" fmla="*/ 11 h 93"/>
                  <a:gd name="T18" fmla="*/ 59 w 70"/>
                  <a:gd name="T19" fmla="*/ 18 h 93"/>
                  <a:gd name="T20" fmla="*/ 43 w 70"/>
                  <a:gd name="T21" fmla="*/ 58 h 93"/>
                  <a:gd name="T22" fmla="*/ 36 w 70"/>
                  <a:gd name="T23" fmla="*/ 49 h 93"/>
                  <a:gd name="T24" fmla="*/ 70 w 70"/>
                  <a:gd name="T25" fmla="*/ 31 h 93"/>
                  <a:gd name="T26" fmla="*/ 70 w 70"/>
                  <a:gd name="T27" fmla="*/ 27 h 93"/>
                  <a:gd name="T28" fmla="*/ 47 w 70"/>
                  <a:gd name="T29" fmla="*/ 0 h 93"/>
                  <a:gd name="T30" fmla="*/ 43 w 70"/>
                  <a:gd name="T31" fmla="*/ 0 h 93"/>
                  <a:gd name="T32" fmla="*/ 70 w 70"/>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93">
                    <a:moveTo>
                      <a:pt x="19" y="46"/>
                    </a:moveTo>
                    <a:lnTo>
                      <a:pt x="33" y="46"/>
                    </a:lnTo>
                    <a:lnTo>
                      <a:pt x="45" y="62"/>
                    </a:lnTo>
                    <a:lnTo>
                      <a:pt x="33" y="93"/>
                    </a:lnTo>
                    <a:lnTo>
                      <a:pt x="0" y="93"/>
                    </a:lnTo>
                    <a:lnTo>
                      <a:pt x="13" y="77"/>
                    </a:lnTo>
                    <a:lnTo>
                      <a:pt x="19" y="46"/>
                    </a:lnTo>
                    <a:close/>
                    <a:moveTo>
                      <a:pt x="36" y="49"/>
                    </a:moveTo>
                    <a:lnTo>
                      <a:pt x="52" y="11"/>
                    </a:lnTo>
                    <a:lnTo>
                      <a:pt x="59" y="18"/>
                    </a:lnTo>
                    <a:lnTo>
                      <a:pt x="43" y="58"/>
                    </a:lnTo>
                    <a:lnTo>
                      <a:pt x="36" y="49"/>
                    </a:lnTo>
                    <a:close/>
                    <a:moveTo>
                      <a:pt x="70" y="31"/>
                    </a:moveTo>
                    <a:lnTo>
                      <a:pt x="70" y="27"/>
                    </a:lnTo>
                    <a:lnTo>
                      <a:pt x="47" y="0"/>
                    </a:lnTo>
                    <a:lnTo>
                      <a:pt x="43" y="0"/>
                    </a:lnTo>
                    <a:lnTo>
                      <a:pt x="70" y="31"/>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74" name="Freeform 121"/>
              <p:cNvSpPr>
                <a:spLocks noEditPoints="1"/>
              </p:cNvSpPr>
              <p:nvPr/>
            </p:nvSpPr>
            <p:spPr bwMode="auto">
              <a:xfrm>
                <a:off x="1773" y="1158"/>
                <a:ext cx="65" cy="109"/>
              </a:xfrm>
              <a:custGeom>
                <a:avLst/>
                <a:gdLst>
                  <a:gd name="T0" fmla="*/ 0 w 65"/>
                  <a:gd name="T1" fmla="*/ 78 h 109"/>
                  <a:gd name="T2" fmla="*/ 65 w 65"/>
                  <a:gd name="T3" fmla="*/ 78 h 109"/>
                  <a:gd name="T4" fmla="*/ 65 w 65"/>
                  <a:gd name="T5" fmla="*/ 62 h 109"/>
                  <a:gd name="T6" fmla="*/ 0 w 65"/>
                  <a:gd name="T7" fmla="*/ 62 h 109"/>
                  <a:gd name="T8" fmla="*/ 0 w 65"/>
                  <a:gd name="T9" fmla="*/ 78 h 109"/>
                  <a:gd name="T10" fmla="*/ 52 w 65"/>
                  <a:gd name="T11" fmla="*/ 62 h 109"/>
                  <a:gd name="T12" fmla="*/ 65 w 65"/>
                  <a:gd name="T13" fmla="*/ 62 h 109"/>
                  <a:gd name="T14" fmla="*/ 65 w 65"/>
                  <a:gd name="T15" fmla="*/ 0 h 109"/>
                  <a:gd name="T16" fmla="*/ 52 w 65"/>
                  <a:gd name="T17" fmla="*/ 0 h 109"/>
                  <a:gd name="T18" fmla="*/ 52 w 65"/>
                  <a:gd name="T19" fmla="*/ 62 h 109"/>
                  <a:gd name="T20" fmla="*/ 19 w 65"/>
                  <a:gd name="T21" fmla="*/ 78 h 109"/>
                  <a:gd name="T22" fmla="*/ 6 w 65"/>
                  <a:gd name="T23" fmla="*/ 109 h 109"/>
                  <a:gd name="T24" fmla="*/ 39 w 65"/>
                  <a:gd name="T25" fmla="*/ 109 h 109"/>
                  <a:gd name="T26" fmla="*/ 52 w 65"/>
                  <a:gd name="T27" fmla="*/ 78 h 109"/>
                  <a:gd name="T28" fmla="*/ 19 w 65"/>
                  <a:gd name="T29"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9">
                    <a:moveTo>
                      <a:pt x="0" y="78"/>
                    </a:moveTo>
                    <a:lnTo>
                      <a:pt x="65" y="78"/>
                    </a:lnTo>
                    <a:lnTo>
                      <a:pt x="65" y="62"/>
                    </a:lnTo>
                    <a:lnTo>
                      <a:pt x="0" y="62"/>
                    </a:lnTo>
                    <a:lnTo>
                      <a:pt x="0" y="78"/>
                    </a:lnTo>
                    <a:close/>
                    <a:moveTo>
                      <a:pt x="52" y="62"/>
                    </a:moveTo>
                    <a:lnTo>
                      <a:pt x="65" y="62"/>
                    </a:lnTo>
                    <a:lnTo>
                      <a:pt x="65" y="0"/>
                    </a:lnTo>
                    <a:lnTo>
                      <a:pt x="52" y="0"/>
                    </a:lnTo>
                    <a:lnTo>
                      <a:pt x="52" y="62"/>
                    </a:lnTo>
                    <a:close/>
                    <a:moveTo>
                      <a:pt x="19" y="78"/>
                    </a:moveTo>
                    <a:lnTo>
                      <a:pt x="6" y="109"/>
                    </a:lnTo>
                    <a:lnTo>
                      <a:pt x="39" y="109"/>
                    </a:lnTo>
                    <a:lnTo>
                      <a:pt x="52" y="78"/>
                    </a:lnTo>
                    <a:lnTo>
                      <a:pt x="19" y="78"/>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75" name="Freeform 122"/>
              <p:cNvSpPr>
                <a:spLocks noEditPoints="1"/>
              </p:cNvSpPr>
              <p:nvPr/>
            </p:nvSpPr>
            <p:spPr bwMode="auto">
              <a:xfrm>
                <a:off x="1708" y="1360"/>
                <a:ext cx="248" cy="93"/>
              </a:xfrm>
              <a:custGeom>
                <a:avLst/>
                <a:gdLst>
                  <a:gd name="T0" fmla="*/ 0 w 248"/>
                  <a:gd name="T1" fmla="*/ 46 h 93"/>
                  <a:gd name="T2" fmla="*/ 1 w 248"/>
                  <a:gd name="T3" fmla="*/ 32 h 93"/>
                  <a:gd name="T4" fmla="*/ 7 w 248"/>
                  <a:gd name="T5" fmla="*/ 18 h 93"/>
                  <a:gd name="T6" fmla="*/ 16 w 248"/>
                  <a:gd name="T7" fmla="*/ 9 h 93"/>
                  <a:gd name="T8" fmla="*/ 26 w 248"/>
                  <a:gd name="T9" fmla="*/ 2 h 93"/>
                  <a:gd name="T10" fmla="*/ 38 w 248"/>
                  <a:gd name="T11" fmla="*/ 0 h 93"/>
                  <a:gd name="T12" fmla="*/ 51 w 248"/>
                  <a:gd name="T13" fmla="*/ 2 h 93"/>
                  <a:gd name="T14" fmla="*/ 62 w 248"/>
                  <a:gd name="T15" fmla="*/ 9 h 93"/>
                  <a:gd name="T16" fmla="*/ 71 w 248"/>
                  <a:gd name="T17" fmla="*/ 18 h 93"/>
                  <a:gd name="T18" fmla="*/ 76 w 248"/>
                  <a:gd name="T19" fmla="*/ 32 h 93"/>
                  <a:gd name="T20" fmla="*/ 78 w 248"/>
                  <a:gd name="T21" fmla="*/ 46 h 93"/>
                  <a:gd name="T22" fmla="*/ 76 w 248"/>
                  <a:gd name="T23" fmla="*/ 61 h 93"/>
                  <a:gd name="T24" fmla="*/ 71 w 248"/>
                  <a:gd name="T25" fmla="*/ 73 h 93"/>
                  <a:gd name="T26" fmla="*/ 62 w 248"/>
                  <a:gd name="T27" fmla="*/ 84 h 93"/>
                  <a:gd name="T28" fmla="*/ 51 w 248"/>
                  <a:gd name="T29" fmla="*/ 90 h 93"/>
                  <a:gd name="T30" fmla="*/ 38 w 248"/>
                  <a:gd name="T31" fmla="*/ 93 h 93"/>
                  <a:gd name="T32" fmla="*/ 26 w 248"/>
                  <a:gd name="T33" fmla="*/ 90 h 93"/>
                  <a:gd name="T34" fmla="*/ 16 w 248"/>
                  <a:gd name="T35" fmla="*/ 84 h 93"/>
                  <a:gd name="T36" fmla="*/ 7 w 248"/>
                  <a:gd name="T37" fmla="*/ 73 h 93"/>
                  <a:gd name="T38" fmla="*/ 1 w 248"/>
                  <a:gd name="T39" fmla="*/ 61 h 93"/>
                  <a:gd name="T40" fmla="*/ 0 w 248"/>
                  <a:gd name="T41" fmla="*/ 46 h 93"/>
                  <a:gd name="T42" fmla="*/ 169 w 248"/>
                  <a:gd name="T43" fmla="*/ 46 h 93"/>
                  <a:gd name="T44" fmla="*/ 171 w 248"/>
                  <a:gd name="T45" fmla="*/ 32 h 93"/>
                  <a:gd name="T46" fmla="*/ 176 w 248"/>
                  <a:gd name="T47" fmla="*/ 18 h 93"/>
                  <a:gd name="T48" fmla="*/ 185 w 248"/>
                  <a:gd name="T49" fmla="*/ 9 h 93"/>
                  <a:gd name="T50" fmla="*/ 196 w 248"/>
                  <a:gd name="T51" fmla="*/ 2 h 93"/>
                  <a:gd name="T52" fmla="*/ 209 w 248"/>
                  <a:gd name="T53" fmla="*/ 0 h 93"/>
                  <a:gd name="T54" fmla="*/ 221 w 248"/>
                  <a:gd name="T55" fmla="*/ 2 h 93"/>
                  <a:gd name="T56" fmla="*/ 232 w 248"/>
                  <a:gd name="T57" fmla="*/ 9 h 93"/>
                  <a:gd name="T58" fmla="*/ 241 w 248"/>
                  <a:gd name="T59" fmla="*/ 18 h 93"/>
                  <a:gd name="T60" fmla="*/ 246 w 248"/>
                  <a:gd name="T61" fmla="*/ 32 h 93"/>
                  <a:gd name="T62" fmla="*/ 248 w 248"/>
                  <a:gd name="T63" fmla="*/ 46 h 93"/>
                  <a:gd name="T64" fmla="*/ 246 w 248"/>
                  <a:gd name="T65" fmla="*/ 61 h 93"/>
                  <a:gd name="T66" fmla="*/ 241 w 248"/>
                  <a:gd name="T67" fmla="*/ 73 h 93"/>
                  <a:gd name="T68" fmla="*/ 232 w 248"/>
                  <a:gd name="T69" fmla="*/ 84 h 93"/>
                  <a:gd name="T70" fmla="*/ 221 w 248"/>
                  <a:gd name="T71" fmla="*/ 90 h 93"/>
                  <a:gd name="T72" fmla="*/ 209 w 248"/>
                  <a:gd name="T73" fmla="*/ 93 h 93"/>
                  <a:gd name="T74" fmla="*/ 196 w 248"/>
                  <a:gd name="T75" fmla="*/ 90 h 93"/>
                  <a:gd name="T76" fmla="*/ 185 w 248"/>
                  <a:gd name="T77" fmla="*/ 84 h 93"/>
                  <a:gd name="T78" fmla="*/ 176 w 248"/>
                  <a:gd name="T79" fmla="*/ 73 h 93"/>
                  <a:gd name="T80" fmla="*/ 171 w 248"/>
                  <a:gd name="T81" fmla="*/ 61 h 93"/>
                  <a:gd name="T82" fmla="*/ 169 w 248"/>
                  <a:gd name="T8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93">
                    <a:moveTo>
                      <a:pt x="0" y="46"/>
                    </a:moveTo>
                    <a:lnTo>
                      <a:pt x="1" y="32"/>
                    </a:lnTo>
                    <a:lnTo>
                      <a:pt x="7" y="18"/>
                    </a:lnTo>
                    <a:lnTo>
                      <a:pt x="16" y="9"/>
                    </a:lnTo>
                    <a:lnTo>
                      <a:pt x="26" y="2"/>
                    </a:lnTo>
                    <a:lnTo>
                      <a:pt x="38" y="0"/>
                    </a:lnTo>
                    <a:lnTo>
                      <a:pt x="51" y="2"/>
                    </a:lnTo>
                    <a:lnTo>
                      <a:pt x="62" y="9"/>
                    </a:lnTo>
                    <a:lnTo>
                      <a:pt x="71" y="18"/>
                    </a:lnTo>
                    <a:lnTo>
                      <a:pt x="76" y="32"/>
                    </a:lnTo>
                    <a:lnTo>
                      <a:pt x="78" y="46"/>
                    </a:lnTo>
                    <a:lnTo>
                      <a:pt x="76" y="61"/>
                    </a:lnTo>
                    <a:lnTo>
                      <a:pt x="71" y="73"/>
                    </a:lnTo>
                    <a:lnTo>
                      <a:pt x="62" y="84"/>
                    </a:lnTo>
                    <a:lnTo>
                      <a:pt x="51" y="90"/>
                    </a:lnTo>
                    <a:lnTo>
                      <a:pt x="38" y="93"/>
                    </a:lnTo>
                    <a:lnTo>
                      <a:pt x="26" y="90"/>
                    </a:lnTo>
                    <a:lnTo>
                      <a:pt x="16" y="84"/>
                    </a:lnTo>
                    <a:lnTo>
                      <a:pt x="7" y="73"/>
                    </a:lnTo>
                    <a:lnTo>
                      <a:pt x="1" y="61"/>
                    </a:lnTo>
                    <a:lnTo>
                      <a:pt x="0" y="46"/>
                    </a:lnTo>
                    <a:close/>
                    <a:moveTo>
                      <a:pt x="169" y="46"/>
                    </a:moveTo>
                    <a:lnTo>
                      <a:pt x="171" y="32"/>
                    </a:lnTo>
                    <a:lnTo>
                      <a:pt x="176" y="18"/>
                    </a:lnTo>
                    <a:lnTo>
                      <a:pt x="185" y="9"/>
                    </a:lnTo>
                    <a:lnTo>
                      <a:pt x="196" y="2"/>
                    </a:lnTo>
                    <a:lnTo>
                      <a:pt x="209" y="0"/>
                    </a:lnTo>
                    <a:lnTo>
                      <a:pt x="221" y="2"/>
                    </a:lnTo>
                    <a:lnTo>
                      <a:pt x="232" y="9"/>
                    </a:lnTo>
                    <a:lnTo>
                      <a:pt x="241" y="18"/>
                    </a:lnTo>
                    <a:lnTo>
                      <a:pt x="246" y="32"/>
                    </a:lnTo>
                    <a:lnTo>
                      <a:pt x="248" y="46"/>
                    </a:lnTo>
                    <a:lnTo>
                      <a:pt x="246" y="61"/>
                    </a:lnTo>
                    <a:lnTo>
                      <a:pt x="241" y="73"/>
                    </a:lnTo>
                    <a:lnTo>
                      <a:pt x="232" y="84"/>
                    </a:lnTo>
                    <a:lnTo>
                      <a:pt x="221" y="90"/>
                    </a:lnTo>
                    <a:lnTo>
                      <a:pt x="209" y="93"/>
                    </a:lnTo>
                    <a:lnTo>
                      <a:pt x="196" y="90"/>
                    </a:lnTo>
                    <a:lnTo>
                      <a:pt x="185" y="84"/>
                    </a:lnTo>
                    <a:lnTo>
                      <a:pt x="176" y="73"/>
                    </a:lnTo>
                    <a:lnTo>
                      <a:pt x="171" y="61"/>
                    </a:lnTo>
                    <a:lnTo>
                      <a:pt x="169" y="4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76" name="Rectangle 123"/>
              <p:cNvSpPr>
                <a:spLocks noChangeArrowheads="1"/>
              </p:cNvSpPr>
              <p:nvPr/>
            </p:nvSpPr>
            <p:spPr bwMode="auto">
              <a:xfrm>
                <a:off x="1620" y="1479"/>
                <a:ext cx="518" cy="11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Warehouse</a:t>
                </a:r>
                <a:endParaRPr lang="en-US" sz="1200" b="1" i="1">
                  <a:solidFill>
                    <a:srgbClr val="1F497D"/>
                  </a:solidFill>
                  <a:effectLst>
                    <a:outerShdw blurRad="38100" dist="38100" dir="2700000" algn="tl">
                      <a:srgbClr val="FFFFFF"/>
                    </a:outerShdw>
                  </a:effectLst>
                  <a:latin typeface="+mj-lt"/>
                </a:endParaRPr>
              </a:p>
            </p:txBody>
          </p:sp>
        </p:grpSp>
      </p:grpSp>
      <p:grpSp>
        <p:nvGrpSpPr>
          <p:cNvPr id="277" name="Group 124"/>
          <p:cNvGrpSpPr>
            <a:grpSpLocks/>
          </p:cNvGrpSpPr>
          <p:nvPr/>
        </p:nvGrpSpPr>
        <p:grpSpPr bwMode="auto">
          <a:xfrm>
            <a:off x="4478777" y="3651252"/>
            <a:ext cx="974726" cy="815976"/>
            <a:chOff x="2784" y="1872"/>
            <a:chExt cx="614" cy="514"/>
          </a:xfrm>
        </p:grpSpPr>
        <p:sp>
          <p:nvSpPr>
            <p:cNvPr id="278" name="Freeform 125"/>
            <p:cNvSpPr>
              <a:spLocks noEditPoints="1"/>
            </p:cNvSpPr>
            <p:nvPr/>
          </p:nvSpPr>
          <p:spPr bwMode="auto">
            <a:xfrm>
              <a:off x="2784" y="1968"/>
              <a:ext cx="170" cy="203"/>
            </a:xfrm>
            <a:custGeom>
              <a:avLst/>
              <a:gdLst>
                <a:gd name="T0" fmla="*/ 156 w 170"/>
                <a:gd name="T1" fmla="*/ 203 h 203"/>
                <a:gd name="T2" fmla="*/ 170 w 170"/>
                <a:gd name="T3" fmla="*/ 203 h 203"/>
                <a:gd name="T4" fmla="*/ 170 w 170"/>
                <a:gd name="T5" fmla="*/ 0 h 203"/>
                <a:gd name="T6" fmla="*/ 156 w 170"/>
                <a:gd name="T7" fmla="*/ 0 h 203"/>
                <a:gd name="T8" fmla="*/ 156 w 170"/>
                <a:gd name="T9" fmla="*/ 203 h 203"/>
                <a:gd name="T10" fmla="*/ 0 w 170"/>
                <a:gd name="T11" fmla="*/ 189 h 203"/>
                <a:gd name="T12" fmla="*/ 156 w 170"/>
                <a:gd name="T13" fmla="*/ 203 h 203"/>
                <a:gd name="T14" fmla="*/ 156 w 170"/>
                <a:gd name="T15" fmla="*/ 194 h 203"/>
                <a:gd name="T16" fmla="*/ 0 w 170"/>
                <a:gd name="T17" fmla="*/ 185 h 203"/>
                <a:gd name="T18" fmla="*/ 0 w 170"/>
                <a:gd name="T19"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203">
                  <a:moveTo>
                    <a:pt x="156" y="203"/>
                  </a:moveTo>
                  <a:lnTo>
                    <a:pt x="170" y="203"/>
                  </a:lnTo>
                  <a:lnTo>
                    <a:pt x="170" y="0"/>
                  </a:lnTo>
                  <a:lnTo>
                    <a:pt x="156" y="0"/>
                  </a:lnTo>
                  <a:lnTo>
                    <a:pt x="156" y="203"/>
                  </a:lnTo>
                  <a:close/>
                  <a:moveTo>
                    <a:pt x="0" y="189"/>
                  </a:moveTo>
                  <a:lnTo>
                    <a:pt x="156" y="203"/>
                  </a:lnTo>
                  <a:lnTo>
                    <a:pt x="156" y="194"/>
                  </a:lnTo>
                  <a:lnTo>
                    <a:pt x="0" y="185"/>
                  </a:lnTo>
                  <a:lnTo>
                    <a:pt x="0" y="18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79" name="Group 126"/>
            <p:cNvGrpSpPr>
              <a:grpSpLocks/>
            </p:cNvGrpSpPr>
            <p:nvPr/>
          </p:nvGrpSpPr>
          <p:grpSpPr bwMode="auto">
            <a:xfrm>
              <a:off x="2880" y="1872"/>
              <a:ext cx="518" cy="514"/>
              <a:chOff x="1620" y="1081"/>
              <a:chExt cx="518" cy="514"/>
            </a:xfrm>
          </p:grpSpPr>
          <p:sp>
            <p:nvSpPr>
              <p:cNvPr id="280" name="Freeform 127"/>
              <p:cNvSpPr>
                <a:spLocks/>
              </p:cNvSpPr>
              <p:nvPr/>
            </p:nvSpPr>
            <p:spPr bwMode="auto">
              <a:xfrm>
                <a:off x="1694" y="1267"/>
                <a:ext cx="315" cy="139"/>
              </a:xfrm>
              <a:custGeom>
                <a:avLst/>
                <a:gdLst>
                  <a:gd name="T0" fmla="*/ 0 w 315"/>
                  <a:gd name="T1" fmla="*/ 139 h 139"/>
                  <a:gd name="T2" fmla="*/ 275 w 315"/>
                  <a:gd name="T3" fmla="*/ 139 h 139"/>
                  <a:gd name="T4" fmla="*/ 315 w 315"/>
                  <a:gd name="T5" fmla="*/ 93 h 139"/>
                  <a:gd name="T6" fmla="*/ 315 w 315"/>
                  <a:gd name="T7" fmla="*/ 0 h 139"/>
                  <a:gd name="T8" fmla="*/ 0 w 315"/>
                  <a:gd name="T9" fmla="*/ 0 h 139"/>
                  <a:gd name="T10" fmla="*/ 0 w 315"/>
                  <a:gd name="T11" fmla="*/ 139 h 139"/>
                </a:gdLst>
                <a:ahLst/>
                <a:cxnLst>
                  <a:cxn ang="0">
                    <a:pos x="T0" y="T1"/>
                  </a:cxn>
                  <a:cxn ang="0">
                    <a:pos x="T2" y="T3"/>
                  </a:cxn>
                  <a:cxn ang="0">
                    <a:pos x="T4" y="T5"/>
                  </a:cxn>
                  <a:cxn ang="0">
                    <a:pos x="T6" y="T7"/>
                  </a:cxn>
                  <a:cxn ang="0">
                    <a:pos x="T8" y="T9"/>
                  </a:cxn>
                  <a:cxn ang="0">
                    <a:pos x="T10" y="T11"/>
                  </a:cxn>
                </a:cxnLst>
                <a:rect l="0" t="0" r="r" b="b"/>
                <a:pathLst>
                  <a:path w="315" h="139">
                    <a:moveTo>
                      <a:pt x="0" y="139"/>
                    </a:moveTo>
                    <a:lnTo>
                      <a:pt x="275" y="139"/>
                    </a:lnTo>
                    <a:lnTo>
                      <a:pt x="315" y="93"/>
                    </a:lnTo>
                    <a:lnTo>
                      <a:pt x="315" y="0"/>
                    </a:lnTo>
                    <a:lnTo>
                      <a:pt x="0" y="0"/>
                    </a:lnTo>
                    <a:lnTo>
                      <a:pt x="0" y="1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1" name="Rectangle 128"/>
              <p:cNvSpPr>
                <a:spLocks noChangeArrowheads="1"/>
              </p:cNvSpPr>
              <p:nvPr/>
            </p:nvSpPr>
            <p:spPr bwMode="auto">
              <a:xfrm>
                <a:off x="1688" y="1143"/>
                <a:ext cx="6" cy="263"/>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82" name="Freeform 129"/>
              <p:cNvSpPr>
                <a:spLocks/>
              </p:cNvSpPr>
              <p:nvPr/>
            </p:nvSpPr>
            <p:spPr bwMode="auto">
              <a:xfrm>
                <a:off x="1694" y="1081"/>
                <a:ext cx="216" cy="186"/>
              </a:xfrm>
              <a:custGeom>
                <a:avLst/>
                <a:gdLst>
                  <a:gd name="T0" fmla="*/ 0 w 216"/>
                  <a:gd name="T1" fmla="*/ 186 h 186"/>
                  <a:gd name="T2" fmla="*/ 14 w 216"/>
                  <a:gd name="T3" fmla="*/ 170 h 186"/>
                  <a:gd name="T4" fmla="*/ 52 w 216"/>
                  <a:gd name="T5" fmla="*/ 15 h 186"/>
                  <a:gd name="T6" fmla="*/ 66 w 216"/>
                  <a:gd name="T7" fmla="*/ 0 h 186"/>
                  <a:gd name="T8" fmla="*/ 216 w 216"/>
                  <a:gd name="T9" fmla="*/ 0 h 186"/>
                  <a:gd name="T10" fmla="*/ 216 w 216"/>
                  <a:gd name="T11" fmla="*/ 186 h 186"/>
                  <a:gd name="T12" fmla="*/ 209 w 216"/>
                  <a:gd name="T13" fmla="*/ 186 h 186"/>
                  <a:gd name="T14" fmla="*/ 209 w 216"/>
                  <a:gd name="T15" fmla="*/ 7 h 186"/>
                  <a:gd name="T16" fmla="*/ 66 w 216"/>
                  <a:gd name="T17" fmla="*/ 7 h 186"/>
                  <a:gd name="T18" fmla="*/ 59 w 216"/>
                  <a:gd name="T19" fmla="*/ 15 h 186"/>
                  <a:gd name="T20" fmla="*/ 20 w 216"/>
                  <a:gd name="T21" fmla="*/ 170 h 186"/>
                  <a:gd name="T22" fmla="*/ 7 w 216"/>
                  <a:gd name="T23" fmla="*/ 186 h 186"/>
                  <a:gd name="T24" fmla="*/ 0 w 216"/>
                  <a:gd name="T2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6">
                    <a:moveTo>
                      <a:pt x="0" y="186"/>
                    </a:moveTo>
                    <a:lnTo>
                      <a:pt x="14" y="170"/>
                    </a:lnTo>
                    <a:lnTo>
                      <a:pt x="52" y="15"/>
                    </a:lnTo>
                    <a:lnTo>
                      <a:pt x="66" y="0"/>
                    </a:lnTo>
                    <a:lnTo>
                      <a:pt x="216" y="0"/>
                    </a:lnTo>
                    <a:lnTo>
                      <a:pt x="216" y="186"/>
                    </a:lnTo>
                    <a:lnTo>
                      <a:pt x="209" y="186"/>
                    </a:lnTo>
                    <a:lnTo>
                      <a:pt x="209" y="7"/>
                    </a:lnTo>
                    <a:lnTo>
                      <a:pt x="66" y="7"/>
                    </a:lnTo>
                    <a:lnTo>
                      <a:pt x="59" y="15"/>
                    </a:lnTo>
                    <a:lnTo>
                      <a:pt x="20" y="170"/>
                    </a:lnTo>
                    <a:lnTo>
                      <a:pt x="7" y="186"/>
                    </a:lnTo>
                    <a:lnTo>
                      <a:pt x="0" y="18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3" name="Freeform 130"/>
              <p:cNvSpPr>
                <a:spLocks/>
              </p:cNvSpPr>
              <p:nvPr/>
            </p:nvSpPr>
            <p:spPr bwMode="auto">
              <a:xfrm>
                <a:off x="1917" y="1181"/>
                <a:ext cx="84" cy="97"/>
              </a:xfrm>
              <a:custGeom>
                <a:avLst/>
                <a:gdLst>
                  <a:gd name="T0" fmla="*/ 0 w 65"/>
                  <a:gd name="T1" fmla="*/ 39 h 77"/>
                  <a:gd name="T2" fmla="*/ 2 w 65"/>
                  <a:gd name="T3" fmla="*/ 25 h 77"/>
                  <a:gd name="T4" fmla="*/ 7 w 65"/>
                  <a:gd name="T5" fmla="*/ 14 h 77"/>
                  <a:gd name="T6" fmla="*/ 16 w 65"/>
                  <a:gd name="T7" fmla="*/ 5 h 77"/>
                  <a:gd name="T8" fmla="*/ 27 w 65"/>
                  <a:gd name="T9" fmla="*/ 0 h 77"/>
                  <a:gd name="T10" fmla="*/ 38 w 65"/>
                  <a:gd name="T11" fmla="*/ 0 h 77"/>
                  <a:gd name="T12" fmla="*/ 48 w 65"/>
                  <a:gd name="T13" fmla="*/ 5 h 77"/>
                  <a:gd name="T14" fmla="*/ 57 w 65"/>
                  <a:gd name="T15" fmla="*/ 14 h 77"/>
                  <a:gd name="T16" fmla="*/ 63 w 65"/>
                  <a:gd name="T17" fmla="*/ 25 h 77"/>
                  <a:gd name="T18" fmla="*/ 65 w 65"/>
                  <a:gd name="T19" fmla="*/ 39 h 77"/>
                  <a:gd name="T20" fmla="*/ 63 w 65"/>
                  <a:gd name="T21" fmla="*/ 52 h 77"/>
                  <a:gd name="T22" fmla="*/ 57 w 65"/>
                  <a:gd name="T23" fmla="*/ 63 h 77"/>
                  <a:gd name="T24" fmla="*/ 48 w 65"/>
                  <a:gd name="T25" fmla="*/ 72 h 77"/>
                  <a:gd name="T26" fmla="*/ 38 w 65"/>
                  <a:gd name="T27" fmla="*/ 77 h 77"/>
                  <a:gd name="T28" fmla="*/ 27 w 65"/>
                  <a:gd name="T29" fmla="*/ 77 h 77"/>
                  <a:gd name="T30" fmla="*/ 16 w 65"/>
                  <a:gd name="T31" fmla="*/ 72 h 77"/>
                  <a:gd name="T32" fmla="*/ 7 w 65"/>
                  <a:gd name="T33" fmla="*/ 63 h 77"/>
                  <a:gd name="T34" fmla="*/ 2 w 65"/>
                  <a:gd name="T35" fmla="*/ 52 h 77"/>
                  <a:gd name="T36" fmla="*/ 0 w 65"/>
                  <a:gd name="T3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7">
                    <a:moveTo>
                      <a:pt x="0" y="39"/>
                    </a:moveTo>
                    <a:lnTo>
                      <a:pt x="2" y="25"/>
                    </a:lnTo>
                    <a:lnTo>
                      <a:pt x="7" y="14"/>
                    </a:lnTo>
                    <a:lnTo>
                      <a:pt x="16" y="5"/>
                    </a:lnTo>
                    <a:lnTo>
                      <a:pt x="27" y="0"/>
                    </a:lnTo>
                    <a:lnTo>
                      <a:pt x="38" y="0"/>
                    </a:lnTo>
                    <a:lnTo>
                      <a:pt x="48" y="5"/>
                    </a:lnTo>
                    <a:lnTo>
                      <a:pt x="57" y="14"/>
                    </a:lnTo>
                    <a:lnTo>
                      <a:pt x="63" y="25"/>
                    </a:lnTo>
                    <a:lnTo>
                      <a:pt x="65" y="39"/>
                    </a:lnTo>
                    <a:lnTo>
                      <a:pt x="63" y="52"/>
                    </a:lnTo>
                    <a:lnTo>
                      <a:pt x="57" y="63"/>
                    </a:lnTo>
                    <a:lnTo>
                      <a:pt x="48" y="72"/>
                    </a:lnTo>
                    <a:lnTo>
                      <a:pt x="38" y="77"/>
                    </a:lnTo>
                    <a:lnTo>
                      <a:pt x="27" y="77"/>
                    </a:lnTo>
                    <a:lnTo>
                      <a:pt x="16" y="72"/>
                    </a:lnTo>
                    <a:lnTo>
                      <a:pt x="7" y="63"/>
                    </a:lnTo>
                    <a:lnTo>
                      <a:pt x="2" y="52"/>
                    </a:lnTo>
                    <a:lnTo>
                      <a:pt x="0" y="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4" name="Line 131"/>
              <p:cNvSpPr>
                <a:spLocks noChangeShapeType="1"/>
              </p:cNvSpPr>
              <p:nvPr/>
            </p:nvSpPr>
            <p:spPr bwMode="auto">
              <a:xfrm>
                <a:off x="1956" y="1267"/>
                <a:ext cx="1" cy="176"/>
              </a:xfrm>
              <a:prstGeom prst="line">
                <a:avLst/>
              </a:prstGeom>
              <a:noFill/>
              <a:ln w="1588">
                <a:solidFill>
                  <a:srgbClr val="000000"/>
                </a:solidFill>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5" name="Freeform 132"/>
              <p:cNvSpPr>
                <a:spLocks noEditPoints="1"/>
              </p:cNvSpPr>
              <p:nvPr/>
            </p:nvSpPr>
            <p:spPr bwMode="auto">
              <a:xfrm>
                <a:off x="1701" y="1174"/>
                <a:ext cx="70" cy="93"/>
              </a:xfrm>
              <a:custGeom>
                <a:avLst/>
                <a:gdLst>
                  <a:gd name="T0" fmla="*/ 19 w 70"/>
                  <a:gd name="T1" fmla="*/ 46 h 93"/>
                  <a:gd name="T2" fmla="*/ 33 w 70"/>
                  <a:gd name="T3" fmla="*/ 46 h 93"/>
                  <a:gd name="T4" fmla="*/ 45 w 70"/>
                  <a:gd name="T5" fmla="*/ 62 h 93"/>
                  <a:gd name="T6" fmla="*/ 33 w 70"/>
                  <a:gd name="T7" fmla="*/ 93 h 93"/>
                  <a:gd name="T8" fmla="*/ 0 w 70"/>
                  <a:gd name="T9" fmla="*/ 93 h 93"/>
                  <a:gd name="T10" fmla="*/ 13 w 70"/>
                  <a:gd name="T11" fmla="*/ 77 h 93"/>
                  <a:gd name="T12" fmla="*/ 19 w 70"/>
                  <a:gd name="T13" fmla="*/ 46 h 93"/>
                  <a:gd name="T14" fmla="*/ 36 w 70"/>
                  <a:gd name="T15" fmla="*/ 49 h 93"/>
                  <a:gd name="T16" fmla="*/ 52 w 70"/>
                  <a:gd name="T17" fmla="*/ 11 h 93"/>
                  <a:gd name="T18" fmla="*/ 59 w 70"/>
                  <a:gd name="T19" fmla="*/ 18 h 93"/>
                  <a:gd name="T20" fmla="*/ 43 w 70"/>
                  <a:gd name="T21" fmla="*/ 58 h 93"/>
                  <a:gd name="T22" fmla="*/ 36 w 70"/>
                  <a:gd name="T23" fmla="*/ 49 h 93"/>
                  <a:gd name="T24" fmla="*/ 70 w 70"/>
                  <a:gd name="T25" fmla="*/ 31 h 93"/>
                  <a:gd name="T26" fmla="*/ 70 w 70"/>
                  <a:gd name="T27" fmla="*/ 27 h 93"/>
                  <a:gd name="T28" fmla="*/ 47 w 70"/>
                  <a:gd name="T29" fmla="*/ 0 h 93"/>
                  <a:gd name="T30" fmla="*/ 43 w 70"/>
                  <a:gd name="T31" fmla="*/ 0 h 93"/>
                  <a:gd name="T32" fmla="*/ 70 w 70"/>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93">
                    <a:moveTo>
                      <a:pt x="19" y="46"/>
                    </a:moveTo>
                    <a:lnTo>
                      <a:pt x="33" y="46"/>
                    </a:lnTo>
                    <a:lnTo>
                      <a:pt x="45" y="62"/>
                    </a:lnTo>
                    <a:lnTo>
                      <a:pt x="33" y="93"/>
                    </a:lnTo>
                    <a:lnTo>
                      <a:pt x="0" y="93"/>
                    </a:lnTo>
                    <a:lnTo>
                      <a:pt x="13" y="77"/>
                    </a:lnTo>
                    <a:lnTo>
                      <a:pt x="19" y="46"/>
                    </a:lnTo>
                    <a:close/>
                    <a:moveTo>
                      <a:pt x="36" y="49"/>
                    </a:moveTo>
                    <a:lnTo>
                      <a:pt x="52" y="11"/>
                    </a:lnTo>
                    <a:lnTo>
                      <a:pt x="59" y="18"/>
                    </a:lnTo>
                    <a:lnTo>
                      <a:pt x="43" y="58"/>
                    </a:lnTo>
                    <a:lnTo>
                      <a:pt x="36" y="49"/>
                    </a:lnTo>
                    <a:close/>
                    <a:moveTo>
                      <a:pt x="70" y="31"/>
                    </a:moveTo>
                    <a:lnTo>
                      <a:pt x="70" y="27"/>
                    </a:lnTo>
                    <a:lnTo>
                      <a:pt x="47" y="0"/>
                    </a:lnTo>
                    <a:lnTo>
                      <a:pt x="43" y="0"/>
                    </a:lnTo>
                    <a:lnTo>
                      <a:pt x="70" y="31"/>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6" name="Freeform 133"/>
              <p:cNvSpPr>
                <a:spLocks noEditPoints="1"/>
              </p:cNvSpPr>
              <p:nvPr/>
            </p:nvSpPr>
            <p:spPr bwMode="auto">
              <a:xfrm>
                <a:off x="1773" y="1158"/>
                <a:ext cx="65" cy="109"/>
              </a:xfrm>
              <a:custGeom>
                <a:avLst/>
                <a:gdLst>
                  <a:gd name="T0" fmla="*/ 0 w 65"/>
                  <a:gd name="T1" fmla="*/ 78 h 109"/>
                  <a:gd name="T2" fmla="*/ 65 w 65"/>
                  <a:gd name="T3" fmla="*/ 78 h 109"/>
                  <a:gd name="T4" fmla="*/ 65 w 65"/>
                  <a:gd name="T5" fmla="*/ 62 h 109"/>
                  <a:gd name="T6" fmla="*/ 0 w 65"/>
                  <a:gd name="T7" fmla="*/ 62 h 109"/>
                  <a:gd name="T8" fmla="*/ 0 w 65"/>
                  <a:gd name="T9" fmla="*/ 78 h 109"/>
                  <a:gd name="T10" fmla="*/ 52 w 65"/>
                  <a:gd name="T11" fmla="*/ 62 h 109"/>
                  <a:gd name="T12" fmla="*/ 65 w 65"/>
                  <a:gd name="T13" fmla="*/ 62 h 109"/>
                  <a:gd name="T14" fmla="*/ 65 w 65"/>
                  <a:gd name="T15" fmla="*/ 0 h 109"/>
                  <a:gd name="T16" fmla="*/ 52 w 65"/>
                  <a:gd name="T17" fmla="*/ 0 h 109"/>
                  <a:gd name="T18" fmla="*/ 52 w 65"/>
                  <a:gd name="T19" fmla="*/ 62 h 109"/>
                  <a:gd name="T20" fmla="*/ 19 w 65"/>
                  <a:gd name="T21" fmla="*/ 78 h 109"/>
                  <a:gd name="T22" fmla="*/ 6 w 65"/>
                  <a:gd name="T23" fmla="*/ 109 h 109"/>
                  <a:gd name="T24" fmla="*/ 39 w 65"/>
                  <a:gd name="T25" fmla="*/ 109 h 109"/>
                  <a:gd name="T26" fmla="*/ 52 w 65"/>
                  <a:gd name="T27" fmla="*/ 78 h 109"/>
                  <a:gd name="T28" fmla="*/ 19 w 65"/>
                  <a:gd name="T29"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9">
                    <a:moveTo>
                      <a:pt x="0" y="78"/>
                    </a:moveTo>
                    <a:lnTo>
                      <a:pt x="65" y="78"/>
                    </a:lnTo>
                    <a:lnTo>
                      <a:pt x="65" y="62"/>
                    </a:lnTo>
                    <a:lnTo>
                      <a:pt x="0" y="62"/>
                    </a:lnTo>
                    <a:lnTo>
                      <a:pt x="0" y="78"/>
                    </a:lnTo>
                    <a:close/>
                    <a:moveTo>
                      <a:pt x="52" y="62"/>
                    </a:moveTo>
                    <a:lnTo>
                      <a:pt x="65" y="62"/>
                    </a:lnTo>
                    <a:lnTo>
                      <a:pt x="65" y="0"/>
                    </a:lnTo>
                    <a:lnTo>
                      <a:pt x="52" y="0"/>
                    </a:lnTo>
                    <a:lnTo>
                      <a:pt x="52" y="62"/>
                    </a:lnTo>
                    <a:close/>
                    <a:moveTo>
                      <a:pt x="19" y="78"/>
                    </a:moveTo>
                    <a:lnTo>
                      <a:pt x="6" y="109"/>
                    </a:lnTo>
                    <a:lnTo>
                      <a:pt x="39" y="109"/>
                    </a:lnTo>
                    <a:lnTo>
                      <a:pt x="52" y="78"/>
                    </a:lnTo>
                    <a:lnTo>
                      <a:pt x="19" y="78"/>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7" name="Freeform 134"/>
              <p:cNvSpPr>
                <a:spLocks noEditPoints="1"/>
              </p:cNvSpPr>
              <p:nvPr/>
            </p:nvSpPr>
            <p:spPr bwMode="auto">
              <a:xfrm>
                <a:off x="1708" y="1360"/>
                <a:ext cx="248" cy="93"/>
              </a:xfrm>
              <a:custGeom>
                <a:avLst/>
                <a:gdLst>
                  <a:gd name="T0" fmla="*/ 0 w 248"/>
                  <a:gd name="T1" fmla="*/ 46 h 93"/>
                  <a:gd name="T2" fmla="*/ 1 w 248"/>
                  <a:gd name="T3" fmla="*/ 32 h 93"/>
                  <a:gd name="T4" fmla="*/ 7 w 248"/>
                  <a:gd name="T5" fmla="*/ 18 h 93"/>
                  <a:gd name="T6" fmla="*/ 16 w 248"/>
                  <a:gd name="T7" fmla="*/ 9 h 93"/>
                  <a:gd name="T8" fmla="*/ 26 w 248"/>
                  <a:gd name="T9" fmla="*/ 2 h 93"/>
                  <a:gd name="T10" fmla="*/ 38 w 248"/>
                  <a:gd name="T11" fmla="*/ 0 h 93"/>
                  <a:gd name="T12" fmla="*/ 51 w 248"/>
                  <a:gd name="T13" fmla="*/ 2 h 93"/>
                  <a:gd name="T14" fmla="*/ 62 w 248"/>
                  <a:gd name="T15" fmla="*/ 9 h 93"/>
                  <a:gd name="T16" fmla="*/ 71 w 248"/>
                  <a:gd name="T17" fmla="*/ 18 h 93"/>
                  <a:gd name="T18" fmla="*/ 76 w 248"/>
                  <a:gd name="T19" fmla="*/ 32 h 93"/>
                  <a:gd name="T20" fmla="*/ 78 w 248"/>
                  <a:gd name="T21" fmla="*/ 46 h 93"/>
                  <a:gd name="T22" fmla="*/ 76 w 248"/>
                  <a:gd name="T23" fmla="*/ 61 h 93"/>
                  <a:gd name="T24" fmla="*/ 71 w 248"/>
                  <a:gd name="T25" fmla="*/ 73 h 93"/>
                  <a:gd name="T26" fmla="*/ 62 w 248"/>
                  <a:gd name="T27" fmla="*/ 84 h 93"/>
                  <a:gd name="T28" fmla="*/ 51 w 248"/>
                  <a:gd name="T29" fmla="*/ 90 h 93"/>
                  <a:gd name="T30" fmla="*/ 38 w 248"/>
                  <a:gd name="T31" fmla="*/ 93 h 93"/>
                  <a:gd name="T32" fmla="*/ 26 w 248"/>
                  <a:gd name="T33" fmla="*/ 90 h 93"/>
                  <a:gd name="T34" fmla="*/ 16 w 248"/>
                  <a:gd name="T35" fmla="*/ 84 h 93"/>
                  <a:gd name="T36" fmla="*/ 7 w 248"/>
                  <a:gd name="T37" fmla="*/ 73 h 93"/>
                  <a:gd name="T38" fmla="*/ 1 w 248"/>
                  <a:gd name="T39" fmla="*/ 61 h 93"/>
                  <a:gd name="T40" fmla="*/ 0 w 248"/>
                  <a:gd name="T41" fmla="*/ 46 h 93"/>
                  <a:gd name="T42" fmla="*/ 169 w 248"/>
                  <a:gd name="T43" fmla="*/ 46 h 93"/>
                  <a:gd name="T44" fmla="*/ 171 w 248"/>
                  <a:gd name="T45" fmla="*/ 32 h 93"/>
                  <a:gd name="T46" fmla="*/ 176 w 248"/>
                  <a:gd name="T47" fmla="*/ 18 h 93"/>
                  <a:gd name="T48" fmla="*/ 185 w 248"/>
                  <a:gd name="T49" fmla="*/ 9 h 93"/>
                  <a:gd name="T50" fmla="*/ 196 w 248"/>
                  <a:gd name="T51" fmla="*/ 2 h 93"/>
                  <a:gd name="T52" fmla="*/ 209 w 248"/>
                  <a:gd name="T53" fmla="*/ 0 h 93"/>
                  <a:gd name="T54" fmla="*/ 221 w 248"/>
                  <a:gd name="T55" fmla="*/ 2 h 93"/>
                  <a:gd name="T56" fmla="*/ 232 w 248"/>
                  <a:gd name="T57" fmla="*/ 9 h 93"/>
                  <a:gd name="T58" fmla="*/ 241 w 248"/>
                  <a:gd name="T59" fmla="*/ 18 h 93"/>
                  <a:gd name="T60" fmla="*/ 246 w 248"/>
                  <a:gd name="T61" fmla="*/ 32 h 93"/>
                  <a:gd name="T62" fmla="*/ 248 w 248"/>
                  <a:gd name="T63" fmla="*/ 46 h 93"/>
                  <a:gd name="T64" fmla="*/ 246 w 248"/>
                  <a:gd name="T65" fmla="*/ 61 h 93"/>
                  <a:gd name="T66" fmla="*/ 241 w 248"/>
                  <a:gd name="T67" fmla="*/ 73 h 93"/>
                  <a:gd name="T68" fmla="*/ 232 w 248"/>
                  <a:gd name="T69" fmla="*/ 84 h 93"/>
                  <a:gd name="T70" fmla="*/ 221 w 248"/>
                  <a:gd name="T71" fmla="*/ 90 h 93"/>
                  <a:gd name="T72" fmla="*/ 209 w 248"/>
                  <a:gd name="T73" fmla="*/ 93 h 93"/>
                  <a:gd name="T74" fmla="*/ 196 w 248"/>
                  <a:gd name="T75" fmla="*/ 90 h 93"/>
                  <a:gd name="T76" fmla="*/ 185 w 248"/>
                  <a:gd name="T77" fmla="*/ 84 h 93"/>
                  <a:gd name="T78" fmla="*/ 176 w 248"/>
                  <a:gd name="T79" fmla="*/ 73 h 93"/>
                  <a:gd name="T80" fmla="*/ 171 w 248"/>
                  <a:gd name="T81" fmla="*/ 61 h 93"/>
                  <a:gd name="T82" fmla="*/ 169 w 248"/>
                  <a:gd name="T8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93">
                    <a:moveTo>
                      <a:pt x="0" y="46"/>
                    </a:moveTo>
                    <a:lnTo>
                      <a:pt x="1" y="32"/>
                    </a:lnTo>
                    <a:lnTo>
                      <a:pt x="7" y="18"/>
                    </a:lnTo>
                    <a:lnTo>
                      <a:pt x="16" y="9"/>
                    </a:lnTo>
                    <a:lnTo>
                      <a:pt x="26" y="2"/>
                    </a:lnTo>
                    <a:lnTo>
                      <a:pt x="38" y="0"/>
                    </a:lnTo>
                    <a:lnTo>
                      <a:pt x="51" y="2"/>
                    </a:lnTo>
                    <a:lnTo>
                      <a:pt x="62" y="9"/>
                    </a:lnTo>
                    <a:lnTo>
                      <a:pt x="71" y="18"/>
                    </a:lnTo>
                    <a:lnTo>
                      <a:pt x="76" y="32"/>
                    </a:lnTo>
                    <a:lnTo>
                      <a:pt x="78" y="46"/>
                    </a:lnTo>
                    <a:lnTo>
                      <a:pt x="76" y="61"/>
                    </a:lnTo>
                    <a:lnTo>
                      <a:pt x="71" y="73"/>
                    </a:lnTo>
                    <a:lnTo>
                      <a:pt x="62" y="84"/>
                    </a:lnTo>
                    <a:lnTo>
                      <a:pt x="51" y="90"/>
                    </a:lnTo>
                    <a:lnTo>
                      <a:pt x="38" y="93"/>
                    </a:lnTo>
                    <a:lnTo>
                      <a:pt x="26" y="90"/>
                    </a:lnTo>
                    <a:lnTo>
                      <a:pt x="16" y="84"/>
                    </a:lnTo>
                    <a:lnTo>
                      <a:pt x="7" y="73"/>
                    </a:lnTo>
                    <a:lnTo>
                      <a:pt x="1" y="61"/>
                    </a:lnTo>
                    <a:lnTo>
                      <a:pt x="0" y="46"/>
                    </a:lnTo>
                    <a:close/>
                    <a:moveTo>
                      <a:pt x="169" y="46"/>
                    </a:moveTo>
                    <a:lnTo>
                      <a:pt x="171" y="32"/>
                    </a:lnTo>
                    <a:lnTo>
                      <a:pt x="176" y="18"/>
                    </a:lnTo>
                    <a:lnTo>
                      <a:pt x="185" y="9"/>
                    </a:lnTo>
                    <a:lnTo>
                      <a:pt x="196" y="2"/>
                    </a:lnTo>
                    <a:lnTo>
                      <a:pt x="209" y="0"/>
                    </a:lnTo>
                    <a:lnTo>
                      <a:pt x="221" y="2"/>
                    </a:lnTo>
                    <a:lnTo>
                      <a:pt x="232" y="9"/>
                    </a:lnTo>
                    <a:lnTo>
                      <a:pt x="241" y="18"/>
                    </a:lnTo>
                    <a:lnTo>
                      <a:pt x="246" y="32"/>
                    </a:lnTo>
                    <a:lnTo>
                      <a:pt x="248" y="46"/>
                    </a:lnTo>
                    <a:lnTo>
                      <a:pt x="246" y="61"/>
                    </a:lnTo>
                    <a:lnTo>
                      <a:pt x="241" y="73"/>
                    </a:lnTo>
                    <a:lnTo>
                      <a:pt x="232" y="84"/>
                    </a:lnTo>
                    <a:lnTo>
                      <a:pt x="221" y="90"/>
                    </a:lnTo>
                    <a:lnTo>
                      <a:pt x="209" y="93"/>
                    </a:lnTo>
                    <a:lnTo>
                      <a:pt x="196" y="90"/>
                    </a:lnTo>
                    <a:lnTo>
                      <a:pt x="185" y="84"/>
                    </a:lnTo>
                    <a:lnTo>
                      <a:pt x="176" y="73"/>
                    </a:lnTo>
                    <a:lnTo>
                      <a:pt x="171" y="61"/>
                    </a:lnTo>
                    <a:lnTo>
                      <a:pt x="169" y="4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88" name="Rectangle 135"/>
              <p:cNvSpPr>
                <a:spLocks noChangeArrowheads="1"/>
              </p:cNvSpPr>
              <p:nvPr/>
            </p:nvSpPr>
            <p:spPr bwMode="auto">
              <a:xfrm>
                <a:off x="1620" y="1479"/>
                <a:ext cx="518" cy="11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Warehouse</a:t>
                </a:r>
                <a:endParaRPr lang="en-US" sz="1200" b="1" i="1">
                  <a:solidFill>
                    <a:srgbClr val="1F497D"/>
                  </a:solidFill>
                  <a:effectLst>
                    <a:outerShdw blurRad="38100" dist="38100" dir="2700000" algn="tl">
                      <a:srgbClr val="FFFFFF"/>
                    </a:outerShdw>
                  </a:effectLst>
                  <a:latin typeface="+mj-lt"/>
                </a:endParaRPr>
              </a:p>
            </p:txBody>
          </p:sp>
        </p:grpSp>
      </p:grpSp>
      <p:grpSp>
        <p:nvGrpSpPr>
          <p:cNvPr id="289" name="Group 136"/>
          <p:cNvGrpSpPr>
            <a:grpSpLocks/>
          </p:cNvGrpSpPr>
          <p:nvPr/>
        </p:nvGrpSpPr>
        <p:grpSpPr bwMode="auto">
          <a:xfrm>
            <a:off x="7837929" y="2279651"/>
            <a:ext cx="968376" cy="815976"/>
            <a:chOff x="4900" y="1008"/>
            <a:chExt cx="610" cy="514"/>
          </a:xfrm>
        </p:grpSpPr>
        <p:sp>
          <p:nvSpPr>
            <p:cNvPr id="290" name="Freeform 137"/>
            <p:cNvSpPr>
              <a:spLocks noEditPoints="1"/>
            </p:cNvSpPr>
            <p:nvPr/>
          </p:nvSpPr>
          <p:spPr bwMode="auto">
            <a:xfrm>
              <a:off x="4900" y="1084"/>
              <a:ext cx="170" cy="203"/>
            </a:xfrm>
            <a:custGeom>
              <a:avLst/>
              <a:gdLst>
                <a:gd name="T0" fmla="*/ 156 w 170"/>
                <a:gd name="T1" fmla="*/ 203 h 203"/>
                <a:gd name="T2" fmla="*/ 170 w 170"/>
                <a:gd name="T3" fmla="*/ 203 h 203"/>
                <a:gd name="T4" fmla="*/ 170 w 170"/>
                <a:gd name="T5" fmla="*/ 0 h 203"/>
                <a:gd name="T6" fmla="*/ 156 w 170"/>
                <a:gd name="T7" fmla="*/ 0 h 203"/>
                <a:gd name="T8" fmla="*/ 156 w 170"/>
                <a:gd name="T9" fmla="*/ 203 h 203"/>
                <a:gd name="T10" fmla="*/ 0 w 170"/>
                <a:gd name="T11" fmla="*/ 189 h 203"/>
                <a:gd name="T12" fmla="*/ 156 w 170"/>
                <a:gd name="T13" fmla="*/ 203 h 203"/>
                <a:gd name="T14" fmla="*/ 156 w 170"/>
                <a:gd name="T15" fmla="*/ 194 h 203"/>
                <a:gd name="T16" fmla="*/ 0 w 170"/>
                <a:gd name="T17" fmla="*/ 185 h 203"/>
                <a:gd name="T18" fmla="*/ 0 w 170"/>
                <a:gd name="T19"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203">
                  <a:moveTo>
                    <a:pt x="156" y="203"/>
                  </a:moveTo>
                  <a:lnTo>
                    <a:pt x="170" y="203"/>
                  </a:lnTo>
                  <a:lnTo>
                    <a:pt x="170" y="0"/>
                  </a:lnTo>
                  <a:lnTo>
                    <a:pt x="156" y="0"/>
                  </a:lnTo>
                  <a:lnTo>
                    <a:pt x="156" y="203"/>
                  </a:lnTo>
                  <a:close/>
                  <a:moveTo>
                    <a:pt x="0" y="189"/>
                  </a:moveTo>
                  <a:lnTo>
                    <a:pt x="156" y="203"/>
                  </a:lnTo>
                  <a:lnTo>
                    <a:pt x="156" y="194"/>
                  </a:lnTo>
                  <a:lnTo>
                    <a:pt x="0" y="185"/>
                  </a:lnTo>
                  <a:lnTo>
                    <a:pt x="0" y="18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grpSp>
          <p:nvGrpSpPr>
            <p:cNvPr id="291" name="Group 138"/>
            <p:cNvGrpSpPr>
              <a:grpSpLocks/>
            </p:cNvGrpSpPr>
            <p:nvPr/>
          </p:nvGrpSpPr>
          <p:grpSpPr bwMode="auto">
            <a:xfrm>
              <a:off x="4992" y="1008"/>
              <a:ext cx="518" cy="514"/>
              <a:chOff x="1620" y="1081"/>
              <a:chExt cx="518" cy="514"/>
            </a:xfrm>
          </p:grpSpPr>
          <p:sp>
            <p:nvSpPr>
              <p:cNvPr id="292" name="Freeform 139"/>
              <p:cNvSpPr>
                <a:spLocks/>
              </p:cNvSpPr>
              <p:nvPr/>
            </p:nvSpPr>
            <p:spPr bwMode="auto">
              <a:xfrm>
                <a:off x="1694" y="1267"/>
                <a:ext cx="315" cy="139"/>
              </a:xfrm>
              <a:custGeom>
                <a:avLst/>
                <a:gdLst>
                  <a:gd name="T0" fmla="*/ 0 w 315"/>
                  <a:gd name="T1" fmla="*/ 139 h 139"/>
                  <a:gd name="T2" fmla="*/ 275 w 315"/>
                  <a:gd name="T3" fmla="*/ 139 h 139"/>
                  <a:gd name="T4" fmla="*/ 315 w 315"/>
                  <a:gd name="T5" fmla="*/ 93 h 139"/>
                  <a:gd name="T6" fmla="*/ 315 w 315"/>
                  <a:gd name="T7" fmla="*/ 0 h 139"/>
                  <a:gd name="T8" fmla="*/ 0 w 315"/>
                  <a:gd name="T9" fmla="*/ 0 h 139"/>
                  <a:gd name="T10" fmla="*/ 0 w 315"/>
                  <a:gd name="T11" fmla="*/ 139 h 139"/>
                </a:gdLst>
                <a:ahLst/>
                <a:cxnLst>
                  <a:cxn ang="0">
                    <a:pos x="T0" y="T1"/>
                  </a:cxn>
                  <a:cxn ang="0">
                    <a:pos x="T2" y="T3"/>
                  </a:cxn>
                  <a:cxn ang="0">
                    <a:pos x="T4" y="T5"/>
                  </a:cxn>
                  <a:cxn ang="0">
                    <a:pos x="T6" y="T7"/>
                  </a:cxn>
                  <a:cxn ang="0">
                    <a:pos x="T8" y="T9"/>
                  </a:cxn>
                  <a:cxn ang="0">
                    <a:pos x="T10" y="T11"/>
                  </a:cxn>
                </a:cxnLst>
                <a:rect l="0" t="0" r="r" b="b"/>
                <a:pathLst>
                  <a:path w="315" h="139">
                    <a:moveTo>
                      <a:pt x="0" y="139"/>
                    </a:moveTo>
                    <a:lnTo>
                      <a:pt x="275" y="139"/>
                    </a:lnTo>
                    <a:lnTo>
                      <a:pt x="315" y="93"/>
                    </a:lnTo>
                    <a:lnTo>
                      <a:pt x="315" y="0"/>
                    </a:lnTo>
                    <a:lnTo>
                      <a:pt x="0" y="0"/>
                    </a:lnTo>
                    <a:lnTo>
                      <a:pt x="0" y="1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93" name="Rectangle 140"/>
              <p:cNvSpPr>
                <a:spLocks noChangeArrowheads="1"/>
              </p:cNvSpPr>
              <p:nvPr/>
            </p:nvSpPr>
            <p:spPr bwMode="auto">
              <a:xfrm>
                <a:off x="1688" y="1143"/>
                <a:ext cx="6" cy="263"/>
              </a:xfrm>
              <a:prstGeom prst="rect">
                <a:avLst/>
              </a:prstGeom>
              <a:solidFill>
                <a:srgbClr val="FF9900"/>
              </a:solidFill>
              <a:ln w="1588">
                <a:solidFill>
                  <a:srgbClr val="000000"/>
                </a:solidFill>
                <a:miter lim="800000"/>
                <a:headEnd/>
                <a:tailEnd/>
              </a:ln>
            </p:spPr>
            <p:txBody>
              <a:bodyPr/>
              <a:lstStyle/>
              <a:p>
                <a:pPr fontAlgn="auto">
                  <a:spcBef>
                    <a:spcPts val="0"/>
                  </a:spcBef>
                  <a:spcAft>
                    <a:spcPts val="0"/>
                  </a:spcAft>
                </a:pPr>
                <a:endParaRPr lang="en-GB" sz="1800">
                  <a:solidFill>
                    <a:prstClr val="black"/>
                  </a:solidFill>
                  <a:latin typeface="+mj-lt"/>
                </a:endParaRPr>
              </a:p>
            </p:txBody>
          </p:sp>
          <p:sp>
            <p:nvSpPr>
              <p:cNvPr id="294" name="Freeform 141"/>
              <p:cNvSpPr>
                <a:spLocks/>
              </p:cNvSpPr>
              <p:nvPr/>
            </p:nvSpPr>
            <p:spPr bwMode="auto">
              <a:xfrm>
                <a:off x="1694" y="1081"/>
                <a:ext cx="216" cy="186"/>
              </a:xfrm>
              <a:custGeom>
                <a:avLst/>
                <a:gdLst>
                  <a:gd name="T0" fmla="*/ 0 w 216"/>
                  <a:gd name="T1" fmla="*/ 186 h 186"/>
                  <a:gd name="T2" fmla="*/ 14 w 216"/>
                  <a:gd name="T3" fmla="*/ 170 h 186"/>
                  <a:gd name="T4" fmla="*/ 52 w 216"/>
                  <a:gd name="T5" fmla="*/ 15 h 186"/>
                  <a:gd name="T6" fmla="*/ 66 w 216"/>
                  <a:gd name="T7" fmla="*/ 0 h 186"/>
                  <a:gd name="T8" fmla="*/ 216 w 216"/>
                  <a:gd name="T9" fmla="*/ 0 h 186"/>
                  <a:gd name="T10" fmla="*/ 216 w 216"/>
                  <a:gd name="T11" fmla="*/ 186 h 186"/>
                  <a:gd name="T12" fmla="*/ 209 w 216"/>
                  <a:gd name="T13" fmla="*/ 186 h 186"/>
                  <a:gd name="T14" fmla="*/ 209 w 216"/>
                  <a:gd name="T15" fmla="*/ 7 h 186"/>
                  <a:gd name="T16" fmla="*/ 66 w 216"/>
                  <a:gd name="T17" fmla="*/ 7 h 186"/>
                  <a:gd name="T18" fmla="*/ 59 w 216"/>
                  <a:gd name="T19" fmla="*/ 15 h 186"/>
                  <a:gd name="T20" fmla="*/ 20 w 216"/>
                  <a:gd name="T21" fmla="*/ 170 h 186"/>
                  <a:gd name="T22" fmla="*/ 7 w 216"/>
                  <a:gd name="T23" fmla="*/ 186 h 186"/>
                  <a:gd name="T24" fmla="*/ 0 w 216"/>
                  <a:gd name="T25"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6" h="186">
                    <a:moveTo>
                      <a:pt x="0" y="186"/>
                    </a:moveTo>
                    <a:lnTo>
                      <a:pt x="14" y="170"/>
                    </a:lnTo>
                    <a:lnTo>
                      <a:pt x="52" y="15"/>
                    </a:lnTo>
                    <a:lnTo>
                      <a:pt x="66" y="0"/>
                    </a:lnTo>
                    <a:lnTo>
                      <a:pt x="216" y="0"/>
                    </a:lnTo>
                    <a:lnTo>
                      <a:pt x="216" y="186"/>
                    </a:lnTo>
                    <a:lnTo>
                      <a:pt x="209" y="186"/>
                    </a:lnTo>
                    <a:lnTo>
                      <a:pt x="209" y="7"/>
                    </a:lnTo>
                    <a:lnTo>
                      <a:pt x="66" y="7"/>
                    </a:lnTo>
                    <a:lnTo>
                      <a:pt x="59" y="15"/>
                    </a:lnTo>
                    <a:lnTo>
                      <a:pt x="20" y="170"/>
                    </a:lnTo>
                    <a:lnTo>
                      <a:pt x="7" y="186"/>
                    </a:lnTo>
                    <a:lnTo>
                      <a:pt x="0" y="18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95" name="Freeform 142"/>
              <p:cNvSpPr>
                <a:spLocks/>
              </p:cNvSpPr>
              <p:nvPr/>
            </p:nvSpPr>
            <p:spPr bwMode="auto">
              <a:xfrm>
                <a:off x="1917" y="1181"/>
                <a:ext cx="84" cy="97"/>
              </a:xfrm>
              <a:custGeom>
                <a:avLst/>
                <a:gdLst>
                  <a:gd name="T0" fmla="*/ 0 w 65"/>
                  <a:gd name="T1" fmla="*/ 39 h 77"/>
                  <a:gd name="T2" fmla="*/ 2 w 65"/>
                  <a:gd name="T3" fmla="*/ 25 h 77"/>
                  <a:gd name="T4" fmla="*/ 7 w 65"/>
                  <a:gd name="T5" fmla="*/ 14 h 77"/>
                  <a:gd name="T6" fmla="*/ 16 w 65"/>
                  <a:gd name="T7" fmla="*/ 5 h 77"/>
                  <a:gd name="T8" fmla="*/ 27 w 65"/>
                  <a:gd name="T9" fmla="*/ 0 h 77"/>
                  <a:gd name="T10" fmla="*/ 38 w 65"/>
                  <a:gd name="T11" fmla="*/ 0 h 77"/>
                  <a:gd name="T12" fmla="*/ 48 w 65"/>
                  <a:gd name="T13" fmla="*/ 5 h 77"/>
                  <a:gd name="T14" fmla="*/ 57 w 65"/>
                  <a:gd name="T15" fmla="*/ 14 h 77"/>
                  <a:gd name="T16" fmla="*/ 63 w 65"/>
                  <a:gd name="T17" fmla="*/ 25 h 77"/>
                  <a:gd name="T18" fmla="*/ 65 w 65"/>
                  <a:gd name="T19" fmla="*/ 39 h 77"/>
                  <a:gd name="T20" fmla="*/ 63 w 65"/>
                  <a:gd name="T21" fmla="*/ 52 h 77"/>
                  <a:gd name="T22" fmla="*/ 57 w 65"/>
                  <a:gd name="T23" fmla="*/ 63 h 77"/>
                  <a:gd name="T24" fmla="*/ 48 w 65"/>
                  <a:gd name="T25" fmla="*/ 72 h 77"/>
                  <a:gd name="T26" fmla="*/ 38 w 65"/>
                  <a:gd name="T27" fmla="*/ 77 h 77"/>
                  <a:gd name="T28" fmla="*/ 27 w 65"/>
                  <a:gd name="T29" fmla="*/ 77 h 77"/>
                  <a:gd name="T30" fmla="*/ 16 w 65"/>
                  <a:gd name="T31" fmla="*/ 72 h 77"/>
                  <a:gd name="T32" fmla="*/ 7 w 65"/>
                  <a:gd name="T33" fmla="*/ 63 h 77"/>
                  <a:gd name="T34" fmla="*/ 2 w 65"/>
                  <a:gd name="T35" fmla="*/ 52 h 77"/>
                  <a:gd name="T36" fmla="*/ 0 w 65"/>
                  <a:gd name="T3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7">
                    <a:moveTo>
                      <a:pt x="0" y="39"/>
                    </a:moveTo>
                    <a:lnTo>
                      <a:pt x="2" y="25"/>
                    </a:lnTo>
                    <a:lnTo>
                      <a:pt x="7" y="14"/>
                    </a:lnTo>
                    <a:lnTo>
                      <a:pt x="16" y="5"/>
                    </a:lnTo>
                    <a:lnTo>
                      <a:pt x="27" y="0"/>
                    </a:lnTo>
                    <a:lnTo>
                      <a:pt x="38" y="0"/>
                    </a:lnTo>
                    <a:lnTo>
                      <a:pt x="48" y="5"/>
                    </a:lnTo>
                    <a:lnTo>
                      <a:pt x="57" y="14"/>
                    </a:lnTo>
                    <a:lnTo>
                      <a:pt x="63" y="25"/>
                    </a:lnTo>
                    <a:lnTo>
                      <a:pt x="65" y="39"/>
                    </a:lnTo>
                    <a:lnTo>
                      <a:pt x="63" y="52"/>
                    </a:lnTo>
                    <a:lnTo>
                      <a:pt x="57" y="63"/>
                    </a:lnTo>
                    <a:lnTo>
                      <a:pt x="48" y="72"/>
                    </a:lnTo>
                    <a:lnTo>
                      <a:pt x="38" y="77"/>
                    </a:lnTo>
                    <a:lnTo>
                      <a:pt x="27" y="77"/>
                    </a:lnTo>
                    <a:lnTo>
                      <a:pt x="16" y="72"/>
                    </a:lnTo>
                    <a:lnTo>
                      <a:pt x="7" y="63"/>
                    </a:lnTo>
                    <a:lnTo>
                      <a:pt x="2" y="52"/>
                    </a:lnTo>
                    <a:lnTo>
                      <a:pt x="0" y="39"/>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96" name="Line 143"/>
              <p:cNvSpPr>
                <a:spLocks noChangeShapeType="1"/>
              </p:cNvSpPr>
              <p:nvPr/>
            </p:nvSpPr>
            <p:spPr bwMode="auto">
              <a:xfrm>
                <a:off x="1956" y="1267"/>
                <a:ext cx="1" cy="176"/>
              </a:xfrm>
              <a:prstGeom prst="line">
                <a:avLst/>
              </a:prstGeom>
              <a:noFill/>
              <a:ln w="1588">
                <a:solidFill>
                  <a:srgbClr val="000000"/>
                </a:solidFill>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97" name="Freeform 144"/>
              <p:cNvSpPr>
                <a:spLocks noEditPoints="1"/>
              </p:cNvSpPr>
              <p:nvPr/>
            </p:nvSpPr>
            <p:spPr bwMode="auto">
              <a:xfrm>
                <a:off x="1701" y="1174"/>
                <a:ext cx="70" cy="93"/>
              </a:xfrm>
              <a:custGeom>
                <a:avLst/>
                <a:gdLst>
                  <a:gd name="T0" fmla="*/ 19 w 70"/>
                  <a:gd name="T1" fmla="*/ 46 h 93"/>
                  <a:gd name="T2" fmla="*/ 33 w 70"/>
                  <a:gd name="T3" fmla="*/ 46 h 93"/>
                  <a:gd name="T4" fmla="*/ 45 w 70"/>
                  <a:gd name="T5" fmla="*/ 62 h 93"/>
                  <a:gd name="T6" fmla="*/ 33 w 70"/>
                  <a:gd name="T7" fmla="*/ 93 h 93"/>
                  <a:gd name="T8" fmla="*/ 0 w 70"/>
                  <a:gd name="T9" fmla="*/ 93 h 93"/>
                  <a:gd name="T10" fmla="*/ 13 w 70"/>
                  <a:gd name="T11" fmla="*/ 77 h 93"/>
                  <a:gd name="T12" fmla="*/ 19 w 70"/>
                  <a:gd name="T13" fmla="*/ 46 h 93"/>
                  <a:gd name="T14" fmla="*/ 36 w 70"/>
                  <a:gd name="T15" fmla="*/ 49 h 93"/>
                  <a:gd name="T16" fmla="*/ 52 w 70"/>
                  <a:gd name="T17" fmla="*/ 11 h 93"/>
                  <a:gd name="T18" fmla="*/ 59 w 70"/>
                  <a:gd name="T19" fmla="*/ 18 h 93"/>
                  <a:gd name="T20" fmla="*/ 43 w 70"/>
                  <a:gd name="T21" fmla="*/ 58 h 93"/>
                  <a:gd name="T22" fmla="*/ 36 w 70"/>
                  <a:gd name="T23" fmla="*/ 49 h 93"/>
                  <a:gd name="T24" fmla="*/ 70 w 70"/>
                  <a:gd name="T25" fmla="*/ 31 h 93"/>
                  <a:gd name="T26" fmla="*/ 70 w 70"/>
                  <a:gd name="T27" fmla="*/ 27 h 93"/>
                  <a:gd name="T28" fmla="*/ 47 w 70"/>
                  <a:gd name="T29" fmla="*/ 0 h 93"/>
                  <a:gd name="T30" fmla="*/ 43 w 70"/>
                  <a:gd name="T31" fmla="*/ 0 h 93"/>
                  <a:gd name="T32" fmla="*/ 70 w 70"/>
                  <a:gd name="T3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93">
                    <a:moveTo>
                      <a:pt x="19" y="46"/>
                    </a:moveTo>
                    <a:lnTo>
                      <a:pt x="33" y="46"/>
                    </a:lnTo>
                    <a:lnTo>
                      <a:pt x="45" y="62"/>
                    </a:lnTo>
                    <a:lnTo>
                      <a:pt x="33" y="93"/>
                    </a:lnTo>
                    <a:lnTo>
                      <a:pt x="0" y="93"/>
                    </a:lnTo>
                    <a:lnTo>
                      <a:pt x="13" y="77"/>
                    </a:lnTo>
                    <a:lnTo>
                      <a:pt x="19" y="46"/>
                    </a:lnTo>
                    <a:close/>
                    <a:moveTo>
                      <a:pt x="36" y="49"/>
                    </a:moveTo>
                    <a:lnTo>
                      <a:pt x="52" y="11"/>
                    </a:lnTo>
                    <a:lnTo>
                      <a:pt x="59" y="18"/>
                    </a:lnTo>
                    <a:lnTo>
                      <a:pt x="43" y="58"/>
                    </a:lnTo>
                    <a:lnTo>
                      <a:pt x="36" y="49"/>
                    </a:lnTo>
                    <a:close/>
                    <a:moveTo>
                      <a:pt x="70" y="31"/>
                    </a:moveTo>
                    <a:lnTo>
                      <a:pt x="70" y="27"/>
                    </a:lnTo>
                    <a:lnTo>
                      <a:pt x="47" y="0"/>
                    </a:lnTo>
                    <a:lnTo>
                      <a:pt x="43" y="0"/>
                    </a:lnTo>
                    <a:lnTo>
                      <a:pt x="70" y="31"/>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98" name="Freeform 145"/>
              <p:cNvSpPr>
                <a:spLocks noEditPoints="1"/>
              </p:cNvSpPr>
              <p:nvPr/>
            </p:nvSpPr>
            <p:spPr bwMode="auto">
              <a:xfrm>
                <a:off x="1773" y="1158"/>
                <a:ext cx="65" cy="109"/>
              </a:xfrm>
              <a:custGeom>
                <a:avLst/>
                <a:gdLst>
                  <a:gd name="T0" fmla="*/ 0 w 65"/>
                  <a:gd name="T1" fmla="*/ 78 h 109"/>
                  <a:gd name="T2" fmla="*/ 65 w 65"/>
                  <a:gd name="T3" fmla="*/ 78 h 109"/>
                  <a:gd name="T4" fmla="*/ 65 w 65"/>
                  <a:gd name="T5" fmla="*/ 62 h 109"/>
                  <a:gd name="T6" fmla="*/ 0 w 65"/>
                  <a:gd name="T7" fmla="*/ 62 h 109"/>
                  <a:gd name="T8" fmla="*/ 0 w 65"/>
                  <a:gd name="T9" fmla="*/ 78 h 109"/>
                  <a:gd name="T10" fmla="*/ 52 w 65"/>
                  <a:gd name="T11" fmla="*/ 62 h 109"/>
                  <a:gd name="T12" fmla="*/ 65 w 65"/>
                  <a:gd name="T13" fmla="*/ 62 h 109"/>
                  <a:gd name="T14" fmla="*/ 65 w 65"/>
                  <a:gd name="T15" fmla="*/ 0 h 109"/>
                  <a:gd name="T16" fmla="*/ 52 w 65"/>
                  <a:gd name="T17" fmla="*/ 0 h 109"/>
                  <a:gd name="T18" fmla="*/ 52 w 65"/>
                  <a:gd name="T19" fmla="*/ 62 h 109"/>
                  <a:gd name="T20" fmla="*/ 19 w 65"/>
                  <a:gd name="T21" fmla="*/ 78 h 109"/>
                  <a:gd name="T22" fmla="*/ 6 w 65"/>
                  <a:gd name="T23" fmla="*/ 109 h 109"/>
                  <a:gd name="T24" fmla="*/ 39 w 65"/>
                  <a:gd name="T25" fmla="*/ 109 h 109"/>
                  <a:gd name="T26" fmla="*/ 52 w 65"/>
                  <a:gd name="T27" fmla="*/ 78 h 109"/>
                  <a:gd name="T28" fmla="*/ 19 w 65"/>
                  <a:gd name="T29" fmla="*/ 7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9">
                    <a:moveTo>
                      <a:pt x="0" y="78"/>
                    </a:moveTo>
                    <a:lnTo>
                      <a:pt x="65" y="78"/>
                    </a:lnTo>
                    <a:lnTo>
                      <a:pt x="65" y="62"/>
                    </a:lnTo>
                    <a:lnTo>
                      <a:pt x="0" y="62"/>
                    </a:lnTo>
                    <a:lnTo>
                      <a:pt x="0" y="78"/>
                    </a:lnTo>
                    <a:close/>
                    <a:moveTo>
                      <a:pt x="52" y="62"/>
                    </a:moveTo>
                    <a:lnTo>
                      <a:pt x="65" y="62"/>
                    </a:lnTo>
                    <a:lnTo>
                      <a:pt x="65" y="0"/>
                    </a:lnTo>
                    <a:lnTo>
                      <a:pt x="52" y="0"/>
                    </a:lnTo>
                    <a:lnTo>
                      <a:pt x="52" y="62"/>
                    </a:lnTo>
                    <a:close/>
                    <a:moveTo>
                      <a:pt x="19" y="78"/>
                    </a:moveTo>
                    <a:lnTo>
                      <a:pt x="6" y="109"/>
                    </a:lnTo>
                    <a:lnTo>
                      <a:pt x="39" y="109"/>
                    </a:lnTo>
                    <a:lnTo>
                      <a:pt x="52" y="78"/>
                    </a:lnTo>
                    <a:lnTo>
                      <a:pt x="19" y="78"/>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299" name="Freeform 146"/>
              <p:cNvSpPr>
                <a:spLocks noEditPoints="1"/>
              </p:cNvSpPr>
              <p:nvPr/>
            </p:nvSpPr>
            <p:spPr bwMode="auto">
              <a:xfrm>
                <a:off x="1708" y="1360"/>
                <a:ext cx="248" cy="93"/>
              </a:xfrm>
              <a:custGeom>
                <a:avLst/>
                <a:gdLst>
                  <a:gd name="T0" fmla="*/ 0 w 248"/>
                  <a:gd name="T1" fmla="*/ 46 h 93"/>
                  <a:gd name="T2" fmla="*/ 1 w 248"/>
                  <a:gd name="T3" fmla="*/ 32 h 93"/>
                  <a:gd name="T4" fmla="*/ 7 w 248"/>
                  <a:gd name="T5" fmla="*/ 18 h 93"/>
                  <a:gd name="T6" fmla="*/ 16 w 248"/>
                  <a:gd name="T7" fmla="*/ 9 h 93"/>
                  <a:gd name="T8" fmla="*/ 26 w 248"/>
                  <a:gd name="T9" fmla="*/ 2 h 93"/>
                  <a:gd name="T10" fmla="*/ 38 w 248"/>
                  <a:gd name="T11" fmla="*/ 0 h 93"/>
                  <a:gd name="T12" fmla="*/ 51 w 248"/>
                  <a:gd name="T13" fmla="*/ 2 h 93"/>
                  <a:gd name="T14" fmla="*/ 62 w 248"/>
                  <a:gd name="T15" fmla="*/ 9 h 93"/>
                  <a:gd name="T16" fmla="*/ 71 w 248"/>
                  <a:gd name="T17" fmla="*/ 18 h 93"/>
                  <a:gd name="T18" fmla="*/ 76 w 248"/>
                  <a:gd name="T19" fmla="*/ 32 h 93"/>
                  <a:gd name="T20" fmla="*/ 78 w 248"/>
                  <a:gd name="T21" fmla="*/ 46 h 93"/>
                  <a:gd name="T22" fmla="*/ 76 w 248"/>
                  <a:gd name="T23" fmla="*/ 61 h 93"/>
                  <a:gd name="T24" fmla="*/ 71 w 248"/>
                  <a:gd name="T25" fmla="*/ 73 h 93"/>
                  <a:gd name="T26" fmla="*/ 62 w 248"/>
                  <a:gd name="T27" fmla="*/ 84 h 93"/>
                  <a:gd name="T28" fmla="*/ 51 w 248"/>
                  <a:gd name="T29" fmla="*/ 90 h 93"/>
                  <a:gd name="T30" fmla="*/ 38 w 248"/>
                  <a:gd name="T31" fmla="*/ 93 h 93"/>
                  <a:gd name="T32" fmla="*/ 26 w 248"/>
                  <a:gd name="T33" fmla="*/ 90 h 93"/>
                  <a:gd name="T34" fmla="*/ 16 w 248"/>
                  <a:gd name="T35" fmla="*/ 84 h 93"/>
                  <a:gd name="T36" fmla="*/ 7 w 248"/>
                  <a:gd name="T37" fmla="*/ 73 h 93"/>
                  <a:gd name="T38" fmla="*/ 1 w 248"/>
                  <a:gd name="T39" fmla="*/ 61 h 93"/>
                  <a:gd name="T40" fmla="*/ 0 w 248"/>
                  <a:gd name="T41" fmla="*/ 46 h 93"/>
                  <a:gd name="T42" fmla="*/ 169 w 248"/>
                  <a:gd name="T43" fmla="*/ 46 h 93"/>
                  <a:gd name="T44" fmla="*/ 171 w 248"/>
                  <a:gd name="T45" fmla="*/ 32 h 93"/>
                  <a:gd name="T46" fmla="*/ 176 w 248"/>
                  <a:gd name="T47" fmla="*/ 18 h 93"/>
                  <a:gd name="T48" fmla="*/ 185 w 248"/>
                  <a:gd name="T49" fmla="*/ 9 h 93"/>
                  <a:gd name="T50" fmla="*/ 196 w 248"/>
                  <a:gd name="T51" fmla="*/ 2 h 93"/>
                  <a:gd name="T52" fmla="*/ 209 w 248"/>
                  <a:gd name="T53" fmla="*/ 0 h 93"/>
                  <a:gd name="T54" fmla="*/ 221 w 248"/>
                  <a:gd name="T55" fmla="*/ 2 h 93"/>
                  <a:gd name="T56" fmla="*/ 232 w 248"/>
                  <a:gd name="T57" fmla="*/ 9 h 93"/>
                  <a:gd name="T58" fmla="*/ 241 w 248"/>
                  <a:gd name="T59" fmla="*/ 18 h 93"/>
                  <a:gd name="T60" fmla="*/ 246 w 248"/>
                  <a:gd name="T61" fmla="*/ 32 h 93"/>
                  <a:gd name="T62" fmla="*/ 248 w 248"/>
                  <a:gd name="T63" fmla="*/ 46 h 93"/>
                  <a:gd name="T64" fmla="*/ 246 w 248"/>
                  <a:gd name="T65" fmla="*/ 61 h 93"/>
                  <a:gd name="T66" fmla="*/ 241 w 248"/>
                  <a:gd name="T67" fmla="*/ 73 h 93"/>
                  <a:gd name="T68" fmla="*/ 232 w 248"/>
                  <a:gd name="T69" fmla="*/ 84 h 93"/>
                  <a:gd name="T70" fmla="*/ 221 w 248"/>
                  <a:gd name="T71" fmla="*/ 90 h 93"/>
                  <a:gd name="T72" fmla="*/ 209 w 248"/>
                  <a:gd name="T73" fmla="*/ 93 h 93"/>
                  <a:gd name="T74" fmla="*/ 196 w 248"/>
                  <a:gd name="T75" fmla="*/ 90 h 93"/>
                  <a:gd name="T76" fmla="*/ 185 w 248"/>
                  <a:gd name="T77" fmla="*/ 84 h 93"/>
                  <a:gd name="T78" fmla="*/ 176 w 248"/>
                  <a:gd name="T79" fmla="*/ 73 h 93"/>
                  <a:gd name="T80" fmla="*/ 171 w 248"/>
                  <a:gd name="T81" fmla="*/ 61 h 93"/>
                  <a:gd name="T82" fmla="*/ 169 w 248"/>
                  <a:gd name="T8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8" h="93">
                    <a:moveTo>
                      <a:pt x="0" y="46"/>
                    </a:moveTo>
                    <a:lnTo>
                      <a:pt x="1" y="32"/>
                    </a:lnTo>
                    <a:lnTo>
                      <a:pt x="7" y="18"/>
                    </a:lnTo>
                    <a:lnTo>
                      <a:pt x="16" y="9"/>
                    </a:lnTo>
                    <a:lnTo>
                      <a:pt x="26" y="2"/>
                    </a:lnTo>
                    <a:lnTo>
                      <a:pt x="38" y="0"/>
                    </a:lnTo>
                    <a:lnTo>
                      <a:pt x="51" y="2"/>
                    </a:lnTo>
                    <a:lnTo>
                      <a:pt x="62" y="9"/>
                    </a:lnTo>
                    <a:lnTo>
                      <a:pt x="71" y="18"/>
                    </a:lnTo>
                    <a:lnTo>
                      <a:pt x="76" y="32"/>
                    </a:lnTo>
                    <a:lnTo>
                      <a:pt x="78" y="46"/>
                    </a:lnTo>
                    <a:lnTo>
                      <a:pt x="76" y="61"/>
                    </a:lnTo>
                    <a:lnTo>
                      <a:pt x="71" y="73"/>
                    </a:lnTo>
                    <a:lnTo>
                      <a:pt x="62" y="84"/>
                    </a:lnTo>
                    <a:lnTo>
                      <a:pt x="51" y="90"/>
                    </a:lnTo>
                    <a:lnTo>
                      <a:pt x="38" y="93"/>
                    </a:lnTo>
                    <a:lnTo>
                      <a:pt x="26" y="90"/>
                    </a:lnTo>
                    <a:lnTo>
                      <a:pt x="16" y="84"/>
                    </a:lnTo>
                    <a:lnTo>
                      <a:pt x="7" y="73"/>
                    </a:lnTo>
                    <a:lnTo>
                      <a:pt x="1" y="61"/>
                    </a:lnTo>
                    <a:lnTo>
                      <a:pt x="0" y="46"/>
                    </a:lnTo>
                    <a:close/>
                    <a:moveTo>
                      <a:pt x="169" y="46"/>
                    </a:moveTo>
                    <a:lnTo>
                      <a:pt x="171" y="32"/>
                    </a:lnTo>
                    <a:lnTo>
                      <a:pt x="176" y="18"/>
                    </a:lnTo>
                    <a:lnTo>
                      <a:pt x="185" y="9"/>
                    </a:lnTo>
                    <a:lnTo>
                      <a:pt x="196" y="2"/>
                    </a:lnTo>
                    <a:lnTo>
                      <a:pt x="209" y="0"/>
                    </a:lnTo>
                    <a:lnTo>
                      <a:pt x="221" y="2"/>
                    </a:lnTo>
                    <a:lnTo>
                      <a:pt x="232" y="9"/>
                    </a:lnTo>
                    <a:lnTo>
                      <a:pt x="241" y="18"/>
                    </a:lnTo>
                    <a:lnTo>
                      <a:pt x="246" y="32"/>
                    </a:lnTo>
                    <a:lnTo>
                      <a:pt x="248" y="46"/>
                    </a:lnTo>
                    <a:lnTo>
                      <a:pt x="246" y="61"/>
                    </a:lnTo>
                    <a:lnTo>
                      <a:pt x="241" y="73"/>
                    </a:lnTo>
                    <a:lnTo>
                      <a:pt x="232" y="84"/>
                    </a:lnTo>
                    <a:lnTo>
                      <a:pt x="221" y="90"/>
                    </a:lnTo>
                    <a:lnTo>
                      <a:pt x="209" y="93"/>
                    </a:lnTo>
                    <a:lnTo>
                      <a:pt x="196" y="90"/>
                    </a:lnTo>
                    <a:lnTo>
                      <a:pt x="185" y="84"/>
                    </a:lnTo>
                    <a:lnTo>
                      <a:pt x="176" y="73"/>
                    </a:lnTo>
                    <a:lnTo>
                      <a:pt x="171" y="61"/>
                    </a:lnTo>
                    <a:lnTo>
                      <a:pt x="169" y="46"/>
                    </a:lnTo>
                    <a:close/>
                  </a:path>
                </a:pathLst>
              </a:custGeom>
              <a:solidFill>
                <a:srgbClr val="FF9900"/>
              </a:solidFill>
              <a:ln w="1588">
                <a:solidFill>
                  <a:srgbClr val="000000"/>
                </a:solidFill>
                <a:prstDash val="solid"/>
                <a:round/>
                <a:headEnd/>
                <a:tailEnd/>
              </a:ln>
            </p:spPr>
            <p:txBody>
              <a:bodyPr/>
              <a:lstStyle/>
              <a:p>
                <a:pPr fontAlgn="auto">
                  <a:spcBef>
                    <a:spcPts val="0"/>
                  </a:spcBef>
                  <a:spcAft>
                    <a:spcPts val="0"/>
                  </a:spcAft>
                </a:pPr>
                <a:endParaRPr lang="en-GB" sz="1800">
                  <a:solidFill>
                    <a:prstClr val="black"/>
                  </a:solidFill>
                  <a:latin typeface="+mj-lt"/>
                </a:endParaRPr>
              </a:p>
            </p:txBody>
          </p:sp>
          <p:sp>
            <p:nvSpPr>
              <p:cNvPr id="300" name="Rectangle 147"/>
              <p:cNvSpPr>
                <a:spLocks noChangeArrowheads="1"/>
              </p:cNvSpPr>
              <p:nvPr/>
            </p:nvSpPr>
            <p:spPr bwMode="auto">
              <a:xfrm>
                <a:off x="1620" y="1479"/>
                <a:ext cx="518" cy="11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auto">
                  <a:spcBef>
                    <a:spcPts val="0"/>
                  </a:spcBef>
                  <a:spcAft>
                    <a:spcPts val="0"/>
                  </a:spcAft>
                </a:pPr>
                <a:r>
                  <a:rPr lang="en-US" sz="1200" b="1">
                    <a:solidFill>
                      <a:srgbClr val="1F497D"/>
                    </a:solidFill>
                    <a:effectLst>
                      <a:outerShdw blurRad="38100" dist="38100" dir="2700000" algn="tl">
                        <a:srgbClr val="FFFFFF"/>
                      </a:outerShdw>
                    </a:effectLst>
                    <a:latin typeface="+mj-lt"/>
                  </a:rPr>
                  <a:t>Warehouse</a:t>
                </a:r>
                <a:endParaRPr lang="en-US" sz="1200" b="1" i="1">
                  <a:solidFill>
                    <a:srgbClr val="1F497D"/>
                  </a:solidFill>
                  <a:effectLst>
                    <a:outerShdw blurRad="38100" dist="38100" dir="2700000" algn="tl">
                      <a:srgbClr val="FFFFFF"/>
                    </a:outerShdw>
                  </a:effectLst>
                  <a:latin typeface="+mj-lt"/>
                </a:endParaRPr>
              </a:p>
            </p:txBody>
          </p:sp>
        </p:grpSp>
      </p:grpSp>
      <p:sp>
        <p:nvSpPr>
          <p:cNvPr id="301" name="Line 148"/>
          <p:cNvSpPr>
            <a:spLocks noChangeShapeType="1"/>
          </p:cNvSpPr>
          <p:nvPr/>
        </p:nvSpPr>
        <p:spPr bwMode="auto">
          <a:xfrm>
            <a:off x="973575" y="3498850"/>
            <a:ext cx="274638" cy="0"/>
          </a:xfrm>
          <a:prstGeom prst="line">
            <a:avLst/>
          </a:prstGeom>
          <a:noFill/>
          <a:ln w="28575">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302" name="Freeform 149"/>
          <p:cNvSpPr>
            <a:spLocks/>
          </p:cNvSpPr>
          <p:nvPr/>
        </p:nvSpPr>
        <p:spPr bwMode="auto">
          <a:xfrm>
            <a:off x="1659375" y="3346450"/>
            <a:ext cx="2362200" cy="2209800"/>
          </a:xfrm>
          <a:custGeom>
            <a:avLst/>
            <a:gdLst>
              <a:gd name="T0" fmla="*/ 1584 w 1584"/>
              <a:gd name="T1" fmla="*/ 0 h 1488"/>
              <a:gd name="T2" fmla="*/ 816 w 1584"/>
              <a:gd name="T3" fmla="*/ 0 h 1488"/>
              <a:gd name="T4" fmla="*/ 816 w 1584"/>
              <a:gd name="T5" fmla="*/ 1488 h 1488"/>
              <a:gd name="T6" fmla="*/ 0 w 1584"/>
              <a:gd name="T7" fmla="*/ 1488 h 1488"/>
            </a:gdLst>
            <a:ahLst/>
            <a:cxnLst>
              <a:cxn ang="0">
                <a:pos x="T0" y="T1"/>
              </a:cxn>
              <a:cxn ang="0">
                <a:pos x="T2" y="T3"/>
              </a:cxn>
              <a:cxn ang="0">
                <a:pos x="T4" y="T5"/>
              </a:cxn>
              <a:cxn ang="0">
                <a:pos x="T6" y="T7"/>
              </a:cxn>
            </a:cxnLst>
            <a:rect l="0" t="0" r="r" b="b"/>
            <a:pathLst>
              <a:path w="1584" h="1488">
                <a:moveTo>
                  <a:pt x="1584" y="0"/>
                </a:moveTo>
                <a:lnTo>
                  <a:pt x="816" y="0"/>
                </a:lnTo>
                <a:lnTo>
                  <a:pt x="816" y="1488"/>
                </a:lnTo>
                <a:lnTo>
                  <a:pt x="0" y="1488"/>
                </a:lnTo>
              </a:path>
            </a:pathLst>
          </a:custGeom>
          <a:noFill/>
          <a:ln w="28575" cap="flat" cmpd="sng">
            <a:solidFill>
              <a:sysClr val="windowText" lastClr="0000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303" name="Line 150"/>
          <p:cNvSpPr>
            <a:spLocks noChangeShapeType="1"/>
          </p:cNvSpPr>
          <p:nvPr/>
        </p:nvSpPr>
        <p:spPr bwMode="auto">
          <a:xfrm flipH="1">
            <a:off x="1354575" y="5861050"/>
            <a:ext cx="274638" cy="0"/>
          </a:xfrm>
          <a:prstGeom prst="line">
            <a:avLst/>
          </a:prstGeom>
          <a:noFill/>
          <a:ln w="28575">
            <a:solidFill>
              <a:sysClr val="windowText" lastClr="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304" name="Freeform 151"/>
          <p:cNvSpPr>
            <a:spLocks/>
          </p:cNvSpPr>
          <p:nvPr/>
        </p:nvSpPr>
        <p:spPr bwMode="auto">
          <a:xfrm>
            <a:off x="1659375" y="2813050"/>
            <a:ext cx="2438400" cy="609600"/>
          </a:xfrm>
          <a:custGeom>
            <a:avLst/>
            <a:gdLst>
              <a:gd name="T0" fmla="*/ 1536 w 1536"/>
              <a:gd name="T1" fmla="*/ 0 h 384"/>
              <a:gd name="T2" fmla="*/ 0 w 1536"/>
              <a:gd name="T3" fmla="*/ 0 h 384"/>
              <a:gd name="T4" fmla="*/ 0 w 1536"/>
              <a:gd name="T5" fmla="*/ 384 h 384"/>
            </a:gdLst>
            <a:ahLst/>
            <a:cxnLst>
              <a:cxn ang="0">
                <a:pos x="T0" y="T1"/>
              </a:cxn>
              <a:cxn ang="0">
                <a:pos x="T2" y="T3"/>
              </a:cxn>
              <a:cxn ang="0">
                <a:pos x="T4" y="T5"/>
              </a:cxn>
            </a:cxnLst>
            <a:rect l="0" t="0" r="r" b="b"/>
            <a:pathLst>
              <a:path w="1536" h="384">
                <a:moveTo>
                  <a:pt x="1536" y="0"/>
                </a:moveTo>
                <a:lnTo>
                  <a:pt x="0" y="0"/>
                </a:lnTo>
                <a:lnTo>
                  <a:pt x="0" y="384"/>
                </a:lnTo>
              </a:path>
            </a:pathLst>
          </a:custGeom>
          <a:noFill/>
          <a:ln w="28575" cap="flat" cmpd="sng">
            <a:solidFill>
              <a:sysClr val="windowText" lastClr="0000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305" name="Line 152"/>
          <p:cNvSpPr>
            <a:spLocks noChangeShapeType="1"/>
          </p:cNvSpPr>
          <p:nvPr/>
        </p:nvSpPr>
        <p:spPr bwMode="auto">
          <a:xfrm>
            <a:off x="5545575" y="2813050"/>
            <a:ext cx="2438400" cy="1588"/>
          </a:xfrm>
          <a:prstGeom prst="line">
            <a:avLst/>
          </a:prstGeom>
          <a:noFill/>
          <a:ln w="28575">
            <a:solidFill>
              <a:sysClr val="windowText" lastClr="000000"/>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306" name="Freeform 154"/>
          <p:cNvSpPr>
            <a:spLocks/>
          </p:cNvSpPr>
          <p:nvPr/>
        </p:nvSpPr>
        <p:spPr bwMode="auto">
          <a:xfrm>
            <a:off x="5545575" y="3346450"/>
            <a:ext cx="493713" cy="2209800"/>
          </a:xfrm>
          <a:custGeom>
            <a:avLst/>
            <a:gdLst>
              <a:gd name="T0" fmla="*/ 0 w 464"/>
              <a:gd name="T1" fmla="*/ 0 h 529"/>
              <a:gd name="T2" fmla="*/ 293 w 464"/>
              <a:gd name="T3" fmla="*/ 0 h 529"/>
              <a:gd name="T4" fmla="*/ 464 w 464"/>
              <a:gd name="T5" fmla="*/ 0 h 529"/>
              <a:gd name="T6" fmla="*/ 464 w 464"/>
              <a:gd name="T7" fmla="*/ 529 h 529"/>
              <a:gd name="T8" fmla="*/ 87 w 464"/>
              <a:gd name="T9" fmla="*/ 529 h 529"/>
            </a:gdLst>
            <a:ahLst/>
            <a:cxnLst>
              <a:cxn ang="0">
                <a:pos x="T0" y="T1"/>
              </a:cxn>
              <a:cxn ang="0">
                <a:pos x="T2" y="T3"/>
              </a:cxn>
              <a:cxn ang="0">
                <a:pos x="T4" y="T5"/>
              </a:cxn>
              <a:cxn ang="0">
                <a:pos x="T6" y="T7"/>
              </a:cxn>
              <a:cxn ang="0">
                <a:pos x="T8" y="T9"/>
              </a:cxn>
            </a:cxnLst>
            <a:rect l="0" t="0" r="r" b="b"/>
            <a:pathLst>
              <a:path w="464" h="529">
                <a:moveTo>
                  <a:pt x="0" y="0"/>
                </a:moveTo>
                <a:lnTo>
                  <a:pt x="293" y="0"/>
                </a:lnTo>
                <a:lnTo>
                  <a:pt x="464" y="0"/>
                </a:lnTo>
                <a:lnTo>
                  <a:pt x="464" y="529"/>
                </a:lnTo>
                <a:lnTo>
                  <a:pt x="87" y="529"/>
                </a:lnTo>
              </a:path>
            </a:pathLst>
          </a:custGeom>
          <a:noFill/>
          <a:ln w="28575" cap="flat" cmpd="sng">
            <a:solidFill>
              <a:sysClr val="windowText" lastClr="0000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307" name="Freeform 155"/>
          <p:cNvSpPr>
            <a:spLocks/>
          </p:cNvSpPr>
          <p:nvPr/>
        </p:nvSpPr>
        <p:spPr bwMode="auto">
          <a:xfrm>
            <a:off x="8745975" y="2736850"/>
            <a:ext cx="304800" cy="381000"/>
          </a:xfrm>
          <a:custGeom>
            <a:avLst/>
            <a:gdLst>
              <a:gd name="T0" fmla="*/ 0 w 192"/>
              <a:gd name="T1" fmla="*/ 0 h 240"/>
              <a:gd name="T2" fmla="*/ 192 w 192"/>
              <a:gd name="T3" fmla="*/ 0 h 240"/>
              <a:gd name="T4" fmla="*/ 192 w 192"/>
              <a:gd name="T5" fmla="*/ 240 h 240"/>
            </a:gdLst>
            <a:ahLst/>
            <a:cxnLst>
              <a:cxn ang="0">
                <a:pos x="T0" y="T1"/>
              </a:cxn>
              <a:cxn ang="0">
                <a:pos x="T2" y="T3"/>
              </a:cxn>
              <a:cxn ang="0">
                <a:pos x="T4" y="T5"/>
              </a:cxn>
            </a:cxnLst>
            <a:rect l="0" t="0" r="r" b="b"/>
            <a:pathLst>
              <a:path w="192" h="240">
                <a:moveTo>
                  <a:pt x="0" y="0"/>
                </a:moveTo>
                <a:lnTo>
                  <a:pt x="192" y="0"/>
                </a:lnTo>
                <a:lnTo>
                  <a:pt x="192" y="240"/>
                </a:lnTo>
              </a:path>
            </a:pathLst>
          </a:custGeom>
          <a:noFill/>
          <a:ln w="28575" cap="flat" cmpd="sng">
            <a:solidFill>
              <a:sysClr val="windowText" lastClr="000000"/>
            </a:solidFill>
            <a:prstDash val="sysDot"/>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mj-lt"/>
            </a:endParaRP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4077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fill="hold"/>
                                        <p:tgtEl>
                                          <p:spTgt spid="221"/>
                                        </p:tgtEl>
                                        <p:attrNameLst>
                                          <p:attrName>ppt_x</p:attrName>
                                        </p:attrNameLst>
                                      </p:cBhvr>
                                      <p:tavLst>
                                        <p:tav tm="0">
                                          <p:val>
                                            <p:strVal val="#ppt_x"/>
                                          </p:val>
                                        </p:tav>
                                        <p:tav tm="100000">
                                          <p:val>
                                            <p:strVal val="#ppt_x"/>
                                          </p:val>
                                        </p:tav>
                                      </p:tavLst>
                                    </p:anim>
                                    <p:anim calcmode="lin" valueType="num">
                                      <p:cBhvr additive="base">
                                        <p:cTn id="8"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9"/>
                                        </p:tgtEl>
                                        <p:attrNameLst>
                                          <p:attrName>style.visibility</p:attrName>
                                        </p:attrNameLst>
                                      </p:cBhvr>
                                      <p:to>
                                        <p:strVal val="visible"/>
                                      </p:to>
                                    </p:set>
                                    <p:anim calcmode="lin" valueType="num">
                                      <p:cBhvr additive="base">
                                        <p:cTn id="13" dur="500" fill="hold"/>
                                        <p:tgtEl>
                                          <p:spTgt spid="239"/>
                                        </p:tgtEl>
                                        <p:attrNameLst>
                                          <p:attrName>ppt_x</p:attrName>
                                        </p:attrNameLst>
                                      </p:cBhvr>
                                      <p:tavLst>
                                        <p:tav tm="0">
                                          <p:val>
                                            <p:strVal val="#ppt_x"/>
                                          </p:val>
                                        </p:tav>
                                        <p:tav tm="100000">
                                          <p:val>
                                            <p:strVal val="#ppt_x"/>
                                          </p:val>
                                        </p:tav>
                                      </p:tavLst>
                                    </p:anim>
                                    <p:anim calcmode="lin" valueType="num">
                                      <p:cBhvr additive="base">
                                        <p:cTn id="14" dur="500" fill="hold"/>
                                        <p:tgtEl>
                                          <p:spTgt spid="2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5"/>
                                        </p:tgtEl>
                                        <p:attrNameLst>
                                          <p:attrName>style.visibility</p:attrName>
                                        </p:attrNameLst>
                                      </p:cBhvr>
                                      <p:to>
                                        <p:strVal val="visible"/>
                                      </p:to>
                                    </p:set>
                                    <p:anim calcmode="lin" valueType="num">
                                      <p:cBhvr additive="base">
                                        <p:cTn id="19" dur="500" fill="hold"/>
                                        <p:tgtEl>
                                          <p:spTgt spid="255"/>
                                        </p:tgtEl>
                                        <p:attrNameLst>
                                          <p:attrName>ppt_x</p:attrName>
                                        </p:attrNameLst>
                                      </p:cBhvr>
                                      <p:tavLst>
                                        <p:tav tm="0">
                                          <p:val>
                                            <p:strVal val="0-#ppt_w/2"/>
                                          </p:val>
                                        </p:tav>
                                        <p:tav tm="100000">
                                          <p:val>
                                            <p:strVal val="#ppt_x"/>
                                          </p:val>
                                        </p:tav>
                                      </p:tavLst>
                                    </p:anim>
                                    <p:anim calcmode="lin" valueType="num">
                                      <p:cBhvr additive="base">
                                        <p:cTn id="20" dur="500" fill="hold"/>
                                        <p:tgtEl>
                                          <p:spTgt spid="2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6"/>
                                        </p:tgtEl>
                                        <p:attrNameLst>
                                          <p:attrName>style.visibility</p:attrName>
                                        </p:attrNameLst>
                                      </p:cBhvr>
                                      <p:to>
                                        <p:strVal val="visible"/>
                                      </p:to>
                                    </p:set>
                                    <p:anim calcmode="lin" valueType="num">
                                      <p:cBhvr additive="base">
                                        <p:cTn id="25" dur="500" fill="hold"/>
                                        <p:tgtEl>
                                          <p:spTgt spid="156"/>
                                        </p:tgtEl>
                                        <p:attrNameLst>
                                          <p:attrName>ppt_x</p:attrName>
                                        </p:attrNameLst>
                                      </p:cBhvr>
                                      <p:tavLst>
                                        <p:tav tm="0">
                                          <p:val>
                                            <p:strVal val="#ppt_x"/>
                                          </p:val>
                                        </p:tav>
                                        <p:tav tm="100000">
                                          <p:val>
                                            <p:strVal val="#ppt_x"/>
                                          </p:val>
                                        </p:tav>
                                      </p:tavLst>
                                    </p:anim>
                                    <p:anim calcmode="lin" valueType="num">
                                      <p:cBhvr additive="base">
                                        <p:cTn id="26"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4"/>
                                        </p:tgtEl>
                                        <p:attrNameLst>
                                          <p:attrName>style.visibility</p:attrName>
                                        </p:attrNameLst>
                                      </p:cBhvr>
                                      <p:to>
                                        <p:strVal val="visible"/>
                                      </p:to>
                                    </p:set>
                                    <p:anim calcmode="lin" valueType="num">
                                      <p:cBhvr additive="base">
                                        <p:cTn id="31" dur="500" fill="hold"/>
                                        <p:tgtEl>
                                          <p:spTgt spid="264"/>
                                        </p:tgtEl>
                                        <p:attrNameLst>
                                          <p:attrName>ppt_x</p:attrName>
                                        </p:attrNameLst>
                                      </p:cBhvr>
                                      <p:tavLst>
                                        <p:tav tm="0">
                                          <p:val>
                                            <p:strVal val="0-#ppt_w/2"/>
                                          </p:val>
                                        </p:tav>
                                        <p:tav tm="100000">
                                          <p:val>
                                            <p:strVal val="#ppt_x"/>
                                          </p:val>
                                        </p:tav>
                                      </p:tavLst>
                                    </p:anim>
                                    <p:anim calcmode="lin" valueType="num">
                                      <p:cBhvr additive="base">
                                        <p:cTn id="32" dur="500" fill="hold"/>
                                        <p:tgtEl>
                                          <p:spTgt spid="26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
                                        </p:tgtEl>
                                        <p:attrNameLst>
                                          <p:attrName>style.visibility</p:attrName>
                                        </p:attrNameLst>
                                      </p:cBhvr>
                                      <p:to>
                                        <p:strVal val="visible"/>
                                      </p:to>
                                    </p:set>
                                    <p:anim calcmode="lin" valueType="num">
                                      <p:cBhvr additive="base">
                                        <p:cTn id="37" dur="500" fill="hold"/>
                                        <p:tgtEl>
                                          <p:spTgt spid="205"/>
                                        </p:tgtEl>
                                        <p:attrNameLst>
                                          <p:attrName>ppt_x</p:attrName>
                                        </p:attrNameLst>
                                      </p:cBhvr>
                                      <p:tavLst>
                                        <p:tav tm="0">
                                          <p:val>
                                            <p:strVal val="#ppt_x"/>
                                          </p:val>
                                        </p:tav>
                                        <p:tav tm="100000">
                                          <p:val>
                                            <p:strVal val="#ppt_x"/>
                                          </p:val>
                                        </p:tav>
                                      </p:tavLst>
                                    </p:anim>
                                    <p:anim calcmode="lin" valueType="num">
                                      <p:cBhvr additive="base">
                                        <p:cTn id="38"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3"/>
                                        </p:tgtEl>
                                        <p:attrNameLst>
                                          <p:attrName>style.visibility</p:attrName>
                                        </p:attrNameLst>
                                      </p:cBhvr>
                                      <p:to>
                                        <p:strVal val="visible"/>
                                      </p:to>
                                    </p:set>
                                    <p:anim calcmode="lin" valueType="num">
                                      <p:cBhvr additive="base">
                                        <p:cTn id="43" dur="500" fill="hold"/>
                                        <p:tgtEl>
                                          <p:spTgt spid="253"/>
                                        </p:tgtEl>
                                        <p:attrNameLst>
                                          <p:attrName>ppt_x</p:attrName>
                                        </p:attrNameLst>
                                      </p:cBhvr>
                                      <p:tavLst>
                                        <p:tav tm="0">
                                          <p:val>
                                            <p:strVal val="#ppt_x"/>
                                          </p:val>
                                        </p:tav>
                                        <p:tav tm="100000">
                                          <p:val>
                                            <p:strVal val="#ppt_x"/>
                                          </p:val>
                                        </p:tav>
                                      </p:tavLst>
                                    </p:anim>
                                    <p:anim calcmode="lin" valueType="num">
                                      <p:cBhvr additive="base">
                                        <p:cTn id="44" dur="500" fill="hold"/>
                                        <p:tgtEl>
                                          <p:spTgt spid="25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3"/>
                                        </p:tgtEl>
                                        <p:attrNameLst>
                                          <p:attrName>style.visibility</p:attrName>
                                        </p:attrNameLst>
                                      </p:cBhvr>
                                      <p:to>
                                        <p:strVal val="visible"/>
                                      </p:to>
                                    </p:set>
                                    <p:anim calcmode="lin" valueType="num">
                                      <p:cBhvr additive="base">
                                        <p:cTn id="49" dur="500" fill="hold"/>
                                        <p:tgtEl>
                                          <p:spTgt spid="193"/>
                                        </p:tgtEl>
                                        <p:attrNameLst>
                                          <p:attrName>ppt_x</p:attrName>
                                        </p:attrNameLst>
                                      </p:cBhvr>
                                      <p:tavLst>
                                        <p:tav tm="0">
                                          <p:val>
                                            <p:strVal val="#ppt_x"/>
                                          </p:val>
                                        </p:tav>
                                        <p:tav tm="100000">
                                          <p:val>
                                            <p:strVal val="#ppt_x"/>
                                          </p:val>
                                        </p:tav>
                                      </p:tavLst>
                                    </p:anim>
                                    <p:anim calcmode="lin" valueType="num">
                                      <p:cBhvr additive="base">
                                        <p:cTn id="50" dur="500" fill="hold"/>
                                        <p:tgtEl>
                                          <p:spTgt spid="19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0"/>
                                        </p:tgtEl>
                                        <p:attrNameLst>
                                          <p:attrName>style.visibility</p:attrName>
                                        </p:attrNameLst>
                                      </p:cBhvr>
                                      <p:to>
                                        <p:strVal val="visible"/>
                                      </p:to>
                                    </p:set>
                                    <p:anim calcmode="lin" valueType="num">
                                      <p:cBhvr additive="base">
                                        <p:cTn id="55" dur="500" fill="hold"/>
                                        <p:tgtEl>
                                          <p:spTgt spid="250"/>
                                        </p:tgtEl>
                                        <p:attrNameLst>
                                          <p:attrName>ppt_x</p:attrName>
                                        </p:attrNameLst>
                                      </p:cBhvr>
                                      <p:tavLst>
                                        <p:tav tm="0">
                                          <p:val>
                                            <p:strVal val="#ppt_x"/>
                                          </p:val>
                                        </p:tav>
                                        <p:tav tm="100000">
                                          <p:val>
                                            <p:strVal val="#ppt_x"/>
                                          </p:val>
                                        </p:tav>
                                      </p:tavLst>
                                    </p:anim>
                                    <p:anim calcmode="lin" valueType="num">
                                      <p:cBhvr additive="base">
                                        <p:cTn id="56" dur="500" fill="hold"/>
                                        <p:tgtEl>
                                          <p:spTgt spid="25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5"/>
                                        </p:tgtEl>
                                        <p:attrNameLst>
                                          <p:attrName>style.visibility</p:attrName>
                                        </p:attrNameLst>
                                      </p:cBhvr>
                                      <p:to>
                                        <p:strVal val="visible"/>
                                      </p:to>
                                    </p:set>
                                    <p:anim calcmode="lin" valueType="num">
                                      <p:cBhvr additive="base">
                                        <p:cTn id="61" dur="500" fill="hold"/>
                                        <p:tgtEl>
                                          <p:spTgt spid="265"/>
                                        </p:tgtEl>
                                        <p:attrNameLst>
                                          <p:attrName>ppt_x</p:attrName>
                                        </p:attrNameLst>
                                      </p:cBhvr>
                                      <p:tavLst>
                                        <p:tav tm="0">
                                          <p:val>
                                            <p:strVal val="#ppt_x"/>
                                          </p:val>
                                        </p:tav>
                                        <p:tav tm="100000">
                                          <p:val>
                                            <p:strVal val="#ppt_x"/>
                                          </p:val>
                                        </p:tav>
                                      </p:tavLst>
                                    </p:anim>
                                    <p:anim calcmode="lin" valueType="num">
                                      <p:cBhvr additive="base">
                                        <p:cTn id="62" dur="500" fill="hold"/>
                                        <p:tgtEl>
                                          <p:spTgt spid="26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1"/>
                                        </p:tgtEl>
                                        <p:attrNameLst>
                                          <p:attrName>style.visibility</p:attrName>
                                        </p:attrNameLst>
                                      </p:cBhvr>
                                      <p:to>
                                        <p:strVal val="visible"/>
                                      </p:to>
                                    </p:set>
                                    <p:anim calcmode="lin" valueType="num">
                                      <p:cBhvr additive="base">
                                        <p:cTn id="67" dur="500" fill="hold"/>
                                        <p:tgtEl>
                                          <p:spTgt spid="251"/>
                                        </p:tgtEl>
                                        <p:attrNameLst>
                                          <p:attrName>ppt_x</p:attrName>
                                        </p:attrNameLst>
                                      </p:cBhvr>
                                      <p:tavLst>
                                        <p:tav tm="0">
                                          <p:val>
                                            <p:strVal val="#ppt_x"/>
                                          </p:val>
                                        </p:tav>
                                        <p:tav tm="100000">
                                          <p:val>
                                            <p:strVal val="#ppt_x"/>
                                          </p:val>
                                        </p:tav>
                                      </p:tavLst>
                                    </p:anim>
                                    <p:anim calcmode="lin" valueType="num">
                                      <p:cBhvr additive="base">
                                        <p:cTn id="68" dur="500" fill="hold"/>
                                        <p:tgtEl>
                                          <p:spTgt spid="25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89"/>
                                        </p:tgtEl>
                                        <p:attrNameLst>
                                          <p:attrName>style.visibility</p:attrName>
                                        </p:attrNameLst>
                                      </p:cBhvr>
                                      <p:to>
                                        <p:strVal val="visible"/>
                                      </p:to>
                                    </p:set>
                                    <p:anim calcmode="lin" valueType="num">
                                      <p:cBhvr additive="base">
                                        <p:cTn id="73" dur="500" fill="hold"/>
                                        <p:tgtEl>
                                          <p:spTgt spid="289"/>
                                        </p:tgtEl>
                                        <p:attrNameLst>
                                          <p:attrName>ppt_x</p:attrName>
                                        </p:attrNameLst>
                                      </p:cBhvr>
                                      <p:tavLst>
                                        <p:tav tm="0">
                                          <p:val>
                                            <p:strVal val="#ppt_x"/>
                                          </p:val>
                                        </p:tav>
                                        <p:tav tm="100000">
                                          <p:val>
                                            <p:strVal val="#ppt_x"/>
                                          </p:val>
                                        </p:tav>
                                      </p:tavLst>
                                    </p:anim>
                                    <p:anim calcmode="lin" valueType="num">
                                      <p:cBhvr additive="base">
                                        <p:cTn id="74"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4"/>
                                        </p:tgtEl>
                                        <p:attrNameLst>
                                          <p:attrName>style.visibility</p:attrName>
                                        </p:attrNameLst>
                                      </p:cBhvr>
                                      <p:to>
                                        <p:strVal val="visible"/>
                                      </p:to>
                                    </p:set>
                                    <p:anim calcmode="lin" valueType="num">
                                      <p:cBhvr additive="base">
                                        <p:cTn id="79" dur="500" fill="hold"/>
                                        <p:tgtEl>
                                          <p:spTgt spid="254"/>
                                        </p:tgtEl>
                                        <p:attrNameLst>
                                          <p:attrName>ppt_x</p:attrName>
                                        </p:attrNameLst>
                                      </p:cBhvr>
                                      <p:tavLst>
                                        <p:tav tm="0">
                                          <p:val>
                                            <p:strVal val="#ppt_x"/>
                                          </p:val>
                                        </p:tav>
                                        <p:tav tm="100000">
                                          <p:val>
                                            <p:strVal val="#ppt_x"/>
                                          </p:val>
                                        </p:tav>
                                      </p:tavLst>
                                    </p:anim>
                                    <p:anim calcmode="lin" valueType="num">
                                      <p:cBhvr additive="base">
                                        <p:cTn id="80"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77"/>
                                        </p:tgtEl>
                                        <p:attrNameLst>
                                          <p:attrName>style.visibility</p:attrName>
                                        </p:attrNameLst>
                                      </p:cBhvr>
                                      <p:to>
                                        <p:strVal val="visible"/>
                                      </p:to>
                                    </p:set>
                                    <p:anim calcmode="lin" valueType="num">
                                      <p:cBhvr additive="base">
                                        <p:cTn id="85" dur="500" fill="hold"/>
                                        <p:tgtEl>
                                          <p:spTgt spid="277"/>
                                        </p:tgtEl>
                                        <p:attrNameLst>
                                          <p:attrName>ppt_x</p:attrName>
                                        </p:attrNameLst>
                                      </p:cBhvr>
                                      <p:tavLst>
                                        <p:tav tm="0">
                                          <p:val>
                                            <p:strVal val="#ppt_x"/>
                                          </p:val>
                                        </p:tav>
                                        <p:tav tm="100000">
                                          <p:val>
                                            <p:strVal val="#ppt_x"/>
                                          </p:val>
                                        </p:tav>
                                      </p:tavLst>
                                    </p:anim>
                                    <p:anim calcmode="lin" valueType="num">
                                      <p:cBhvr additive="base">
                                        <p:cTn id="86"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52"/>
                                        </p:tgtEl>
                                        <p:attrNameLst>
                                          <p:attrName>style.visibility</p:attrName>
                                        </p:attrNameLst>
                                      </p:cBhvr>
                                      <p:to>
                                        <p:strVal val="visible"/>
                                      </p:to>
                                    </p:set>
                                    <p:anim calcmode="lin" valueType="num">
                                      <p:cBhvr additive="base">
                                        <p:cTn id="91" dur="500" fill="hold"/>
                                        <p:tgtEl>
                                          <p:spTgt spid="252"/>
                                        </p:tgtEl>
                                        <p:attrNameLst>
                                          <p:attrName>ppt_x</p:attrName>
                                        </p:attrNameLst>
                                      </p:cBhvr>
                                      <p:tavLst>
                                        <p:tav tm="0">
                                          <p:val>
                                            <p:strVal val="0-#ppt_w/2"/>
                                          </p:val>
                                        </p:tav>
                                        <p:tav tm="100000">
                                          <p:val>
                                            <p:strVal val="#ppt_x"/>
                                          </p:val>
                                        </p:tav>
                                      </p:tavLst>
                                    </p:anim>
                                    <p:anim calcmode="lin" valueType="num">
                                      <p:cBhvr additive="base">
                                        <p:cTn id="92" dur="500" fill="hold"/>
                                        <p:tgtEl>
                                          <p:spTgt spid="25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59"/>
                                        </p:tgtEl>
                                        <p:attrNameLst>
                                          <p:attrName>style.visibility</p:attrName>
                                        </p:attrNameLst>
                                      </p:cBhvr>
                                      <p:to>
                                        <p:strVal val="visible"/>
                                      </p:to>
                                    </p:set>
                                    <p:anim calcmode="lin" valueType="num">
                                      <p:cBhvr additive="base">
                                        <p:cTn id="97" dur="500" fill="hold"/>
                                        <p:tgtEl>
                                          <p:spTgt spid="259"/>
                                        </p:tgtEl>
                                        <p:attrNameLst>
                                          <p:attrName>ppt_x</p:attrName>
                                        </p:attrNameLst>
                                      </p:cBhvr>
                                      <p:tavLst>
                                        <p:tav tm="0">
                                          <p:val>
                                            <p:strVal val="#ppt_x"/>
                                          </p:val>
                                        </p:tav>
                                        <p:tav tm="100000">
                                          <p:val>
                                            <p:strVal val="#ppt_x"/>
                                          </p:val>
                                        </p:tav>
                                      </p:tavLst>
                                    </p:anim>
                                    <p:anim calcmode="lin" valueType="num">
                                      <p:cBhvr additive="base">
                                        <p:cTn id="98"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61"/>
                                        </p:tgtEl>
                                        <p:attrNameLst>
                                          <p:attrName>style.visibility</p:attrName>
                                        </p:attrNameLst>
                                      </p:cBhvr>
                                      <p:to>
                                        <p:strVal val="visible"/>
                                      </p:to>
                                    </p:set>
                                    <p:anim calcmode="lin" valueType="num">
                                      <p:cBhvr additive="base">
                                        <p:cTn id="103" dur="500" fill="hold"/>
                                        <p:tgtEl>
                                          <p:spTgt spid="261"/>
                                        </p:tgtEl>
                                        <p:attrNameLst>
                                          <p:attrName>ppt_x</p:attrName>
                                        </p:attrNameLst>
                                      </p:cBhvr>
                                      <p:tavLst>
                                        <p:tav tm="0">
                                          <p:val>
                                            <p:strVal val="#ppt_x"/>
                                          </p:val>
                                        </p:tav>
                                        <p:tav tm="100000">
                                          <p:val>
                                            <p:strVal val="#ppt_x"/>
                                          </p:val>
                                        </p:tav>
                                      </p:tavLst>
                                    </p:anim>
                                    <p:anim calcmode="lin" valueType="num">
                                      <p:cBhvr additive="base">
                                        <p:cTn id="104"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57"/>
                                        </p:tgtEl>
                                        <p:attrNameLst>
                                          <p:attrName>style.visibility</p:attrName>
                                        </p:attrNameLst>
                                      </p:cBhvr>
                                      <p:to>
                                        <p:strVal val="visible"/>
                                      </p:to>
                                    </p:set>
                                    <p:anim calcmode="lin" valueType="num">
                                      <p:cBhvr additive="base">
                                        <p:cTn id="109" dur="500" fill="hold"/>
                                        <p:tgtEl>
                                          <p:spTgt spid="257"/>
                                        </p:tgtEl>
                                        <p:attrNameLst>
                                          <p:attrName>ppt_x</p:attrName>
                                        </p:attrNameLst>
                                      </p:cBhvr>
                                      <p:tavLst>
                                        <p:tav tm="0">
                                          <p:val>
                                            <p:strVal val="#ppt_x"/>
                                          </p:val>
                                        </p:tav>
                                        <p:tav tm="100000">
                                          <p:val>
                                            <p:strVal val="#ppt_x"/>
                                          </p:val>
                                        </p:tav>
                                      </p:tavLst>
                                    </p:anim>
                                    <p:anim calcmode="lin" valueType="num">
                                      <p:cBhvr additive="base">
                                        <p:cTn id="110" dur="500" fill="hold"/>
                                        <p:tgtEl>
                                          <p:spTgt spid="25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63"/>
                                        </p:tgtEl>
                                        <p:attrNameLst>
                                          <p:attrName>style.visibility</p:attrName>
                                        </p:attrNameLst>
                                      </p:cBhvr>
                                      <p:to>
                                        <p:strVal val="visible"/>
                                      </p:to>
                                    </p:set>
                                    <p:anim calcmode="lin" valueType="num">
                                      <p:cBhvr additive="base">
                                        <p:cTn id="115" dur="500" fill="hold"/>
                                        <p:tgtEl>
                                          <p:spTgt spid="263"/>
                                        </p:tgtEl>
                                        <p:attrNameLst>
                                          <p:attrName>ppt_x</p:attrName>
                                        </p:attrNameLst>
                                      </p:cBhvr>
                                      <p:tavLst>
                                        <p:tav tm="0">
                                          <p:val>
                                            <p:strVal val="#ppt_x"/>
                                          </p:val>
                                        </p:tav>
                                        <p:tav tm="100000">
                                          <p:val>
                                            <p:strVal val="#ppt_x"/>
                                          </p:val>
                                        </p:tav>
                                      </p:tavLst>
                                    </p:anim>
                                    <p:anim calcmode="lin" valueType="num">
                                      <p:cBhvr additive="base">
                                        <p:cTn id="116"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56"/>
                                        </p:tgtEl>
                                        <p:attrNameLst>
                                          <p:attrName>style.visibility</p:attrName>
                                        </p:attrNameLst>
                                      </p:cBhvr>
                                      <p:to>
                                        <p:strVal val="visible"/>
                                      </p:to>
                                    </p:set>
                                    <p:anim calcmode="lin" valueType="num">
                                      <p:cBhvr additive="base">
                                        <p:cTn id="121" dur="500" fill="hold"/>
                                        <p:tgtEl>
                                          <p:spTgt spid="256"/>
                                        </p:tgtEl>
                                        <p:attrNameLst>
                                          <p:attrName>ppt_x</p:attrName>
                                        </p:attrNameLst>
                                      </p:cBhvr>
                                      <p:tavLst>
                                        <p:tav tm="0">
                                          <p:val>
                                            <p:strVal val="#ppt_x"/>
                                          </p:val>
                                        </p:tav>
                                        <p:tav tm="100000">
                                          <p:val>
                                            <p:strVal val="#ppt_x"/>
                                          </p:val>
                                        </p:tav>
                                      </p:tavLst>
                                    </p:anim>
                                    <p:anim calcmode="lin" valueType="num">
                                      <p:cBhvr additive="base">
                                        <p:cTn id="122"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60"/>
                                        </p:tgtEl>
                                        <p:attrNameLst>
                                          <p:attrName>style.visibility</p:attrName>
                                        </p:attrNameLst>
                                      </p:cBhvr>
                                      <p:to>
                                        <p:strVal val="visible"/>
                                      </p:to>
                                    </p:set>
                                    <p:anim calcmode="lin" valueType="num">
                                      <p:cBhvr additive="base">
                                        <p:cTn id="127" dur="500" fill="hold"/>
                                        <p:tgtEl>
                                          <p:spTgt spid="260"/>
                                        </p:tgtEl>
                                        <p:attrNameLst>
                                          <p:attrName>ppt_x</p:attrName>
                                        </p:attrNameLst>
                                      </p:cBhvr>
                                      <p:tavLst>
                                        <p:tav tm="0">
                                          <p:val>
                                            <p:strVal val="#ppt_x"/>
                                          </p:val>
                                        </p:tav>
                                        <p:tav tm="100000">
                                          <p:val>
                                            <p:strVal val="#ppt_x"/>
                                          </p:val>
                                        </p:tav>
                                      </p:tavLst>
                                    </p:anim>
                                    <p:anim calcmode="lin" valueType="num">
                                      <p:cBhvr additive="base">
                                        <p:cTn id="128" dur="500" fill="hold"/>
                                        <p:tgtEl>
                                          <p:spTgt spid="26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258"/>
                                        </p:tgtEl>
                                        <p:attrNameLst>
                                          <p:attrName>style.visibility</p:attrName>
                                        </p:attrNameLst>
                                      </p:cBhvr>
                                      <p:to>
                                        <p:strVal val="visible"/>
                                      </p:to>
                                    </p:set>
                                    <p:anim calcmode="lin" valueType="num">
                                      <p:cBhvr additive="base">
                                        <p:cTn id="133" dur="500" fill="hold"/>
                                        <p:tgtEl>
                                          <p:spTgt spid="258"/>
                                        </p:tgtEl>
                                        <p:attrNameLst>
                                          <p:attrName>ppt_x</p:attrName>
                                        </p:attrNameLst>
                                      </p:cBhvr>
                                      <p:tavLst>
                                        <p:tav tm="0">
                                          <p:val>
                                            <p:strVal val="#ppt_x"/>
                                          </p:val>
                                        </p:tav>
                                        <p:tav tm="100000">
                                          <p:val>
                                            <p:strVal val="#ppt_x"/>
                                          </p:val>
                                        </p:tav>
                                      </p:tavLst>
                                    </p:anim>
                                    <p:anim calcmode="lin" valueType="num">
                                      <p:cBhvr additive="base">
                                        <p:cTn id="134" dur="500" fill="hold"/>
                                        <p:tgtEl>
                                          <p:spTgt spid="258"/>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62"/>
                                        </p:tgtEl>
                                        <p:attrNameLst>
                                          <p:attrName>style.visibility</p:attrName>
                                        </p:attrNameLst>
                                      </p:cBhvr>
                                      <p:to>
                                        <p:strVal val="visible"/>
                                      </p:to>
                                    </p:set>
                                    <p:anim calcmode="lin" valueType="num">
                                      <p:cBhvr additive="base">
                                        <p:cTn id="139" dur="500" fill="hold"/>
                                        <p:tgtEl>
                                          <p:spTgt spid="262"/>
                                        </p:tgtEl>
                                        <p:attrNameLst>
                                          <p:attrName>ppt_x</p:attrName>
                                        </p:attrNameLst>
                                      </p:cBhvr>
                                      <p:tavLst>
                                        <p:tav tm="0">
                                          <p:val>
                                            <p:strVal val="#ppt_x"/>
                                          </p:val>
                                        </p:tav>
                                        <p:tav tm="100000">
                                          <p:val>
                                            <p:strVal val="#ppt_x"/>
                                          </p:val>
                                        </p:tav>
                                      </p:tavLst>
                                    </p:anim>
                                    <p:anim calcmode="lin" valueType="num">
                                      <p:cBhvr additive="base">
                                        <p:cTn id="140"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01"/>
                                        </p:tgtEl>
                                        <p:attrNameLst>
                                          <p:attrName>style.visibility</p:attrName>
                                        </p:attrNameLst>
                                      </p:cBhvr>
                                      <p:to>
                                        <p:strVal val="visible"/>
                                      </p:to>
                                    </p:set>
                                    <p:anim calcmode="lin" valueType="num">
                                      <p:cBhvr additive="base">
                                        <p:cTn id="145" dur="500" fill="hold"/>
                                        <p:tgtEl>
                                          <p:spTgt spid="301"/>
                                        </p:tgtEl>
                                        <p:attrNameLst>
                                          <p:attrName>ppt_x</p:attrName>
                                        </p:attrNameLst>
                                      </p:cBhvr>
                                      <p:tavLst>
                                        <p:tav tm="0">
                                          <p:val>
                                            <p:strVal val="#ppt_x"/>
                                          </p:val>
                                        </p:tav>
                                        <p:tav tm="100000">
                                          <p:val>
                                            <p:strVal val="#ppt_x"/>
                                          </p:val>
                                        </p:tav>
                                      </p:tavLst>
                                    </p:anim>
                                    <p:anim calcmode="lin" valueType="num">
                                      <p:cBhvr additive="base">
                                        <p:cTn id="146" dur="500" fill="hold"/>
                                        <p:tgtEl>
                                          <p:spTgt spid="30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07"/>
                                        </p:tgtEl>
                                        <p:attrNameLst>
                                          <p:attrName>style.visibility</p:attrName>
                                        </p:attrNameLst>
                                      </p:cBhvr>
                                      <p:to>
                                        <p:strVal val="visible"/>
                                      </p:to>
                                    </p:set>
                                    <p:anim calcmode="lin" valueType="num">
                                      <p:cBhvr additive="base">
                                        <p:cTn id="151" dur="500" fill="hold"/>
                                        <p:tgtEl>
                                          <p:spTgt spid="307"/>
                                        </p:tgtEl>
                                        <p:attrNameLst>
                                          <p:attrName>ppt_x</p:attrName>
                                        </p:attrNameLst>
                                      </p:cBhvr>
                                      <p:tavLst>
                                        <p:tav tm="0">
                                          <p:val>
                                            <p:strVal val="#ppt_x"/>
                                          </p:val>
                                        </p:tav>
                                        <p:tav tm="100000">
                                          <p:val>
                                            <p:strVal val="#ppt_x"/>
                                          </p:val>
                                        </p:tav>
                                      </p:tavLst>
                                    </p:anim>
                                    <p:anim calcmode="lin" valueType="num">
                                      <p:cBhvr additive="base">
                                        <p:cTn id="152" dur="500" fill="hold"/>
                                        <p:tgtEl>
                                          <p:spTgt spid="307"/>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303"/>
                                        </p:tgtEl>
                                        <p:attrNameLst>
                                          <p:attrName>style.visibility</p:attrName>
                                        </p:attrNameLst>
                                      </p:cBhvr>
                                      <p:to>
                                        <p:strVal val="visible"/>
                                      </p:to>
                                    </p:set>
                                    <p:anim calcmode="lin" valueType="num">
                                      <p:cBhvr additive="base">
                                        <p:cTn id="157" dur="500" fill="hold"/>
                                        <p:tgtEl>
                                          <p:spTgt spid="303"/>
                                        </p:tgtEl>
                                        <p:attrNameLst>
                                          <p:attrName>ppt_x</p:attrName>
                                        </p:attrNameLst>
                                      </p:cBhvr>
                                      <p:tavLst>
                                        <p:tav tm="0">
                                          <p:val>
                                            <p:strVal val="#ppt_x"/>
                                          </p:val>
                                        </p:tav>
                                        <p:tav tm="100000">
                                          <p:val>
                                            <p:strVal val="#ppt_x"/>
                                          </p:val>
                                        </p:tav>
                                      </p:tavLst>
                                    </p:anim>
                                    <p:anim calcmode="lin" valueType="num">
                                      <p:cBhvr additive="base">
                                        <p:cTn id="158" dur="500" fill="hold"/>
                                        <p:tgtEl>
                                          <p:spTgt spid="303"/>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grpId="0" nodeType="clickEffect">
                                  <p:stCondLst>
                                    <p:cond delay="0"/>
                                  </p:stCondLst>
                                  <p:childTnLst>
                                    <p:set>
                                      <p:cBhvr>
                                        <p:cTn id="162" dur="1" fill="hold">
                                          <p:stCondLst>
                                            <p:cond delay="0"/>
                                          </p:stCondLst>
                                        </p:cTn>
                                        <p:tgtEl>
                                          <p:spTgt spid="302"/>
                                        </p:tgtEl>
                                        <p:attrNameLst>
                                          <p:attrName>style.visibility</p:attrName>
                                        </p:attrNameLst>
                                      </p:cBhvr>
                                      <p:to>
                                        <p:strVal val="visible"/>
                                      </p:to>
                                    </p:set>
                                    <p:anim calcmode="lin" valueType="num">
                                      <p:cBhvr additive="base">
                                        <p:cTn id="163" dur="500" fill="hold"/>
                                        <p:tgtEl>
                                          <p:spTgt spid="302"/>
                                        </p:tgtEl>
                                        <p:attrNameLst>
                                          <p:attrName>ppt_x</p:attrName>
                                        </p:attrNameLst>
                                      </p:cBhvr>
                                      <p:tavLst>
                                        <p:tav tm="0">
                                          <p:val>
                                            <p:strVal val="0-#ppt_w/2"/>
                                          </p:val>
                                        </p:tav>
                                        <p:tav tm="100000">
                                          <p:val>
                                            <p:strVal val="#ppt_x"/>
                                          </p:val>
                                        </p:tav>
                                      </p:tavLst>
                                    </p:anim>
                                    <p:anim calcmode="lin" valueType="num">
                                      <p:cBhvr additive="base">
                                        <p:cTn id="164" dur="500" fill="hold"/>
                                        <p:tgtEl>
                                          <p:spTgt spid="302"/>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grpId="0" nodeType="clickEffect">
                                  <p:stCondLst>
                                    <p:cond delay="0"/>
                                  </p:stCondLst>
                                  <p:childTnLst>
                                    <p:set>
                                      <p:cBhvr>
                                        <p:cTn id="168" dur="1" fill="hold">
                                          <p:stCondLst>
                                            <p:cond delay="0"/>
                                          </p:stCondLst>
                                        </p:cTn>
                                        <p:tgtEl>
                                          <p:spTgt spid="304"/>
                                        </p:tgtEl>
                                        <p:attrNameLst>
                                          <p:attrName>style.visibility</p:attrName>
                                        </p:attrNameLst>
                                      </p:cBhvr>
                                      <p:to>
                                        <p:strVal val="visible"/>
                                      </p:to>
                                    </p:set>
                                    <p:anim calcmode="lin" valueType="num">
                                      <p:cBhvr additive="base">
                                        <p:cTn id="169" dur="500" fill="hold"/>
                                        <p:tgtEl>
                                          <p:spTgt spid="304"/>
                                        </p:tgtEl>
                                        <p:attrNameLst>
                                          <p:attrName>ppt_x</p:attrName>
                                        </p:attrNameLst>
                                      </p:cBhvr>
                                      <p:tavLst>
                                        <p:tav tm="0">
                                          <p:val>
                                            <p:strVal val="0-#ppt_w/2"/>
                                          </p:val>
                                        </p:tav>
                                        <p:tav tm="100000">
                                          <p:val>
                                            <p:strVal val="#ppt_x"/>
                                          </p:val>
                                        </p:tav>
                                      </p:tavLst>
                                    </p:anim>
                                    <p:anim calcmode="lin" valueType="num">
                                      <p:cBhvr additive="base">
                                        <p:cTn id="170" dur="500" fill="hold"/>
                                        <p:tgtEl>
                                          <p:spTgt spid="304"/>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grpId="0" nodeType="clickEffect">
                                  <p:stCondLst>
                                    <p:cond delay="0"/>
                                  </p:stCondLst>
                                  <p:childTnLst>
                                    <p:set>
                                      <p:cBhvr>
                                        <p:cTn id="174" dur="1" fill="hold">
                                          <p:stCondLst>
                                            <p:cond delay="0"/>
                                          </p:stCondLst>
                                        </p:cTn>
                                        <p:tgtEl>
                                          <p:spTgt spid="306"/>
                                        </p:tgtEl>
                                        <p:attrNameLst>
                                          <p:attrName>style.visibility</p:attrName>
                                        </p:attrNameLst>
                                      </p:cBhvr>
                                      <p:to>
                                        <p:strVal val="visible"/>
                                      </p:to>
                                    </p:set>
                                    <p:anim calcmode="lin" valueType="num">
                                      <p:cBhvr additive="base">
                                        <p:cTn id="175" dur="500" fill="hold"/>
                                        <p:tgtEl>
                                          <p:spTgt spid="306"/>
                                        </p:tgtEl>
                                        <p:attrNameLst>
                                          <p:attrName>ppt_x</p:attrName>
                                        </p:attrNameLst>
                                      </p:cBhvr>
                                      <p:tavLst>
                                        <p:tav tm="0">
                                          <p:val>
                                            <p:strVal val="0-#ppt_w/2"/>
                                          </p:val>
                                        </p:tav>
                                        <p:tav tm="100000">
                                          <p:val>
                                            <p:strVal val="#ppt_x"/>
                                          </p:val>
                                        </p:tav>
                                      </p:tavLst>
                                    </p:anim>
                                    <p:anim calcmode="lin" valueType="num">
                                      <p:cBhvr additive="base">
                                        <p:cTn id="176"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grpId="0" nodeType="clickEffect">
                                  <p:stCondLst>
                                    <p:cond delay="0"/>
                                  </p:stCondLst>
                                  <p:childTnLst>
                                    <p:set>
                                      <p:cBhvr>
                                        <p:cTn id="180" dur="1" fill="hold">
                                          <p:stCondLst>
                                            <p:cond delay="0"/>
                                          </p:stCondLst>
                                        </p:cTn>
                                        <p:tgtEl>
                                          <p:spTgt spid="305"/>
                                        </p:tgtEl>
                                        <p:attrNameLst>
                                          <p:attrName>style.visibility</p:attrName>
                                        </p:attrNameLst>
                                      </p:cBhvr>
                                      <p:to>
                                        <p:strVal val="visible"/>
                                      </p:to>
                                    </p:set>
                                    <p:anim calcmode="lin" valueType="num">
                                      <p:cBhvr additive="base">
                                        <p:cTn id="181" dur="500" fill="hold"/>
                                        <p:tgtEl>
                                          <p:spTgt spid="305"/>
                                        </p:tgtEl>
                                        <p:attrNameLst>
                                          <p:attrName>ppt_x</p:attrName>
                                        </p:attrNameLst>
                                      </p:cBhvr>
                                      <p:tavLst>
                                        <p:tav tm="0">
                                          <p:val>
                                            <p:strVal val="0-#ppt_w/2"/>
                                          </p:val>
                                        </p:tav>
                                        <p:tav tm="100000">
                                          <p:val>
                                            <p:strVal val="#ppt_x"/>
                                          </p:val>
                                        </p:tav>
                                      </p:tavLst>
                                    </p:anim>
                                    <p:anim calcmode="lin" valueType="num">
                                      <p:cBhvr additive="base">
                                        <p:cTn id="182" dur="500" fill="hold"/>
                                        <p:tgtEl>
                                          <p:spTgt spid="3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p:bldP spid="251" grpId="0" animBg="1"/>
      <p:bldP spid="252" grpId="0" animBg="1"/>
      <p:bldP spid="253" grpId="0" animBg="1"/>
      <p:bldP spid="254" grpId="0" animBg="1"/>
      <p:bldP spid="255" grpId="0" animBg="1"/>
      <p:bldP spid="260" grpId="0" animBg="1"/>
      <p:bldP spid="261" grpId="0" animBg="1"/>
      <p:bldP spid="262" grpId="0" animBg="1"/>
      <p:bldP spid="263" grpId="0" animBg="1"/>
      <p:bldP spid="264" grpId="0" animBg="1"/>
      <p:bldP spid="301" grpId="0" animBg="1"/>
      <p:bldP spid="302" grpId="0" animBg="1"/>
      <p:bldP spid="303" grpId="0" animBg="1"/>
      <p:bldP spid="304" grpId="0" animBg="1"/>
      <p:bldP spid="305" grpId="0" animBg="1"/>
      <p:bldP spid="306" grpId="0" animBg="1"/>
      <p:bldP spid="30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FFFFFF"/>
                </a:solidFill>
              </a:rPr>
              <a:t>Today’s Agenda</a:t>
            </a:r>
            <a:endParaRPr lang="en-GB" dirty="0">
              <a:solidFill>
                <a:srgbClr val="FFFFFF"/>
              </a:solidFill>
            </a:endParaRPr>
          </a:p>
        </p:txBody>
      </p:sp>
      <p:sp>
        <p:nvSpPr>
          <p:cNvPr id="7" name="TextBox 6"/>
          <p:cNvSpPr txBox="1"/>
          <p:nvPr/>
        </p:nvSpPr>
        <p:spPr>
          <a:xfrm>
            <a:off x="1036937" y="1772816"/>
            <a:ext cx="6912768" cy="3108543"/>
          </a:xfrm>
          <a:prstGeom prst="rect">
            <a:avLst/>
          </a:prstGeom>
          <a:noFill/>
        </p:spPr>
        <p:txBody>
          <a:bodyPr wrap="square" rtlCol="0">
            <a:spAutoFit/>
          </a:bodyPr>
          <a:lstStyle/>
          <a:p>
            <a:pPr algn="ctr"/>
            <a:r>
              <a:rPr lang="en-GB" sz="2800" b="1" dirty="0" smtClean="0">
                <a:solidFill>
                  <a:srgbClr val="FFFFFF"/>
                </a:solidFill>
                <a:latin typeface="+mj-lt"/>
              </a:rPr>
              <a:t>Part 1 </a:t>
            </a:r>
          </a:p>
          <a:p>
            <a:pPr algn="ctr"/>
            <a:r>
              <a:rPr lang="en-GB" sz="2800" dirty="0" smtClean="0">
                <a:solidFill>
                  <a:srgbClr val="FFFFFF"/>
                </a:solidFill>
                <a:latin typeface="+mj-lt"/>
              </a:rPr>
              <a:t>A General Overview to Operations Management</a:t>
            </a:r>
          </a:p>
          <a:p>
            <a:pPr algn="ctr"/>
            <a:endParaRPr lang="en-GB" sz="2800" dirty="0">
              <a:solidFill>
                <a:srgbClr val="FFFFFF"/>
              </a:solidFill>
              <a:latin typeface="+mj-lt"/>
            </a:endParaRPr>
          </a:p>
          <a:p>
            <a:pPr algn="ctr"/>
            <a:r>
              <a:rPr lang="en-GB" sz="2800" b="1" dirty="0" smtClean="0">
                <a:solidFill>
                  <a:srgbClr val="FFFFFF"/>
                </a:solidFill>
                <a:latin typeface="+mj-lt"/>
              </a:rPr>
              <a:t>Part 2</a:t>
            </a:r>
          </a:p>
          <a:p>
            <a:pPr algn="ctr"/>
            <a:r>
              <a:rPr lang="en-GB" sz="2800" dirty="0" smtClean="0">
                <a:solidFill>
                  <a:srgbClr val="FFFFFF"/>
                </a:solidFill>
                <a:latin typeface="+mj-lt"/>
              </a:rPr>
              <a:t>A complimentary but more specific view of Operations Management</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671546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39067" y="332656"/>
            <a:ext cx="8501090" cy="1077218"/>
          </a:xfrm>
          <a:prstGeom prst="rect">
            <a:avLst/>
          </a:prstGeom>
          <a:noFill/>
        </p:spPr>
        <p:txBody>
          <a:bodyPr vert="horz" wrap="square" lIns="91440" tIns="45720" rIns="91440" bIns="45720" rtlCol="0" anchor="ctr">
            <a:spAutoFit/>
          </a:bodyPr>
          <a:lstStyle>
            <a:lvl1pPr algn="ctr">
              <a:spcBef>
                <a:spcPct val="0"/>
              </a:spcBef>
              <a:buNone/>
              <a:defRPr sz="3200" b="1"/>
            </a:lvl1pPr>
          </a:lstStyle>
          <a:p>
            <a:pPr algn="l"/>
            <a:r>
              <a:rPr lang="en-US" b="0" dirty="0">
                <a:solidFill>
                  <a:srgbClr val="FFFFFF"/>
                </a:solidFill>
                <a:latin typeface="+mj-lt"/>
              </a:rPr>
              <a:t>Operations performance </a:t>
            </a:r>
            <a:r>
              <a:rPr lang="en-US" b="0" dirty="0" smtClean="0">
                <a:solidFill>
                  <a:srgbClr val="FFFFFF"/>
                </a:solidFill>
                <a:latin typeface="+mj-lt"/>
              </a:rPr>
              <a:t>seen </a:t>
            </a:r>
            <a:r>
              <a:rPr lang="en-US" b="0" dirty="0">
                <a:solidFill>
                  <a:srgbClr val="FFFFFF"/>
                </a:solidFill>
                <a:latin typeface="+mj-lt"/>
              </a:rPr>
              <a:t>as </a:t>
            </a:r>
            <a:endParaRPr lang="en-US" b="0" dirty="0" smtClean="0">
              <a:solidFill>
                <a:srgbClr val="FFFFFF"/>
              </a:solidFill>
              <a:latin typeface="+mj-lt"/>
            </a:endParaRPr>
          </a:p>
          <a:p>
            <a:pPr algn="l"/>
            <a:r>
              <a:rPr lang="en-US" b="0" dirty="0" smtClean="0">
                <a:solidFill>
                  <a:srgbClr val="FFFFFF"/>
                </a:solidFill>
                <a:latin typeface="+mj-lt"/>
              </a:rPr>
              <a:t>whole supply chain </a:t>
            </a:r>
            <a:r>
              <a:rPr lang="en-US" b="0" dirty="0">
                <a:solidFill>
                  <a:srgbClr val="FFFFFF"/>
                </a:solidFill>
                <a:latin typeface="+mj-lt"/>
              </a:rPr>
              <a:t>issue</a:t>
            </a:r>
          </a:p>
        </p:txBody>
      </p:sp>
      <p:sp>
        <p:nvSpPr>
          <p:cNvPr id="7171" name="Rectangle 3"/>
          <p:cNvSpPr>
            <a:spLocks noChangeArrowheads="1"/>
          </p:cNvSpPr>
          <p:nvPr/>
        </p:nvSpPr>
        <p:spPr bwMode="auto">
          <a:xfrm>
            <a:off x="3362183" y="2626652"/>
            <a:ext cx="989012" cy="531813"/>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GB" sz="1200" dirty="0" smtClean="0">
                <a:solidFill>
                  <a:schemeClr val="bg2"/>
                </a:solidFill>
                <a:latin typeface="+mj-lt"/>
              </a:rPr>
              <a:t>Manufacturer</a:t>
            </a:r>
            <a:endParaRPr lang="en-GB" sz="1200" dirty="0">
              <a:solidFill>
                <a:schemeClr val="bg2"/>
              </a:solidFill>
              <a:latin typeface="+mj-lt"/>
            </a:endParaRPr>
          </a:p>
        </p:txBody>
      </p:sp>
      <p:grpSp>
        <p:nvGrpSpPr>
          <p:cNvPr id="2" name="Group 34"/>
          <p:cNvGrpSpPr>
            <a:grpSpLocks/>
          </p:cNvGrpSpPr>
          <p:nvPr/>
        </p:nvGrpSpPr>
        <p:grpSpPr bwMode="auto">
          <a:xfrm>
            <a:off x="350695" y="1636052"/>
            <a:ext cx="2971800" cy="2171700"/>
            <a:chOff x="990600" y="1282700"/>
            <a:chExt cx="2971800" cy="2171700"/>
          </a:xfrm>
        </p:grpSpPr>
        <p:grpSp>
          <p:nvGrpSpPr>
            <p:cNvPr id="3" name="Group 7"/>
            <p:cNvGrpSpPr>
              <a:grpSpLocks/>
            </p:cNvGrpSpPr>
            <p:nvPr/>
          </p:nvGrpSpPr>
          <p:grpSpPr bwMode="auto">
            <a:xfrm>
              <a:off x="2590801" y="1585913"/>
              <a:ext cx="1069976" cy="1868487"/>
              <a:chOff x="2112" y="1199"/>
              <a:chExt cx="674" cy="1177"/>
            </a:xfrm>
            <a:scene3d>
              <a:camera prst="orthographicFront">
                <a:rot lat="0" lon="0" rev="0"/>
              </a:camera>
              <a:lightRig rig="balanced" dir="t">
                <a:rot lat="0" lon="0" rev="8700000"/>
              </a:lightRig>
            </a:scene3d>
          </p:grpSpPr>
          <p:sp>
            <p:nvSpPr>
              <p:cNvPr id="7200" name="Rectangle 8"/>
              <p:cNvSpPr>
                <a:spLocks noChangeArrowheads="1"/>
              </p:cNvSpPr>
              <p:nvPr/>
            </p:nvSpPr>
            <p:spPr bwMode="auto">
              <a:xfrm>
                <a:off x="2112" y="1199"/>
                <a:ext cx="674" cy="335"/>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p3d>
                <a:bevelT w="190500" h="38100"/>
              </a:sp3d>
            </p:spPr>
            <p:txBody>
              <a:bodyPr wrap="none" anchor="ctr"/>
              <a:lstStyle/>
              <a:p>
                <a:pPr>
                  <a:defRPr/>
                </a:pPr>
                <a:r>
                  <a:rPr lang="en-GB" sz="1200" dirty="0">
                    <a:solidFill>
                      <a:schemeClr val="bg2"/>
                    </a:solidFill>
                    <a:latin typeface="+mj-lt"/>
                  </a:rPr>
                  <a:t>I Tier Supplier</a:t>
                </a:r>
              </a:p>
              <a:p>
                <a:pPr>
                  <a:defRPr/>
                </a:pPr>
                <a:endParaRPr lang="en-GB" dirty="0">
                  <a:solidFill>
                    <a:schemeClr val="bg2"/>
                  </a:solidFill>
                  <a:latin typeface="+mj-lt"/>
                </a:endParaRPr>
              </a:p>
            </p:txBody>
          </p:sp>
          <p:sp>
            <p:nvSpPr>
              <p:cNvPr id="7201" name="Rectangle 9"/>
              <p:cNvSpPr>
                <a:spLocks noChangeArrowheads="1"/>
              </p:cNvSpPr>
              <p:nvPr/>
            </p:nvSpPr>
            <p:spPr bwMode="auto">
              <a:xfrm>
                <a:off x="2112" y="2041"/>
                <a:ext cx="623" cy="335"/>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p3d>
                <a:bevelT w="190500" h="38100"/>
              </a:sp3d>
            </p:spPr>
            <p:txBody>
              <a:bodyPr wrap="none" anchor="ctr"/>
              <a:lstStyle/>
              <a:p>
                <a:pPr>
                  <a:defRPr/>
                </a:pPr>
                <a:endParaRPr lang="en-GB">
                  <a:solidFill>
                    <a:schemeClr val="bg2"/>
                  </a:solidFill>
                  <a:latin typeface="+mj-lt"/>
                </a:endParaRPr>
              </a:p>
            </p:txBody>
          </p:sp>
        </p:grpSp>
        <p:sp>
          <p:nvSpPr>
            <p:cNvPr id="7176" name="Rectangle 10"/>
            <p:cNvSpPr>
              <a:spLocks noChangeArrowheads="1"/>
            </p:cNvSpPr>
            <p:nvPr/>
          </p:nvSpPr>
          <p:spPr bwMode="auto">
            <a:xfrm>
              <a:off x="990600" y="1282700"/>
              <a:ext cx="1158280" cy="531813"/>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GB" sz="1200" dirty="0" smtClean="0">
                  <a:solidFill>
                    <a:schemeClr val="bg2"/>
                  </a:solidFill>
                  <a:latin typeface="+mj-lt"/>
                </a:rPr>
                <a:t>II Tier Supplier</a:t>
              </a:r>
              <a:endParaRPr lang="en-GB" sz="1200" dirty="0">
                <a:solidFill>
                  <a:schemeClr val="bg2"/>
                </a:solidFill>
                <a:latin typeface="+mj-lt"/>
              </a:endParaRPr>
            </a:p>
          </p:txBody>
        </p:sp>
        <p:sp>
          <p:nvSpPr>
            <p:cNvPr id="8231" name="Line 14"/>
            <p:cNvSpPr>
              <a:spLocks noChangeShapeType="1"/>
            </p:cNvSpPr>
            <p:nvPr/>
          </p:nvSpPr>
          <p:spPr bwMode="auto">
            <a:xfrm>
              <a:off x="2148880" y="1668910"/>
              <a:ext cx="446683" cy="151953"/>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8232" name="Line 15"/>
            <p:cNvSpPr>
              <a:spLocks noChangeShapeType="1"/>
            </p:cNvSpPr>
            <p:nvPr/>
          </p:nvSpPr>
          <p:spPr bwMode="auto">
            <a:xfrm>
              <a:off x="3660776" y="1851819"/>
              <a:ext cx="301623" cy="687387"/>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8233" name="Line 16"/>
            <p:cNvSpPr>
              <a:spLocks noChangeShapeType="1"/>
            </p:cNvSpPr>
            <p:nvPr/>
          </p:nvSpPr>
          <p:spPr bwMode="auto">
            <a:xfrm flipV="1">
              <a:off x="3581400" y="2730500"/>
              <a:ext cx="381000" cy="381000"/>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grpSp>
      <p:grpSp>
        <p:nvGrpSpPr>
          <p:cNvPr id="4" name="Group 33"/>
          <p:cNvGrpSpPr>
            <a:grpSpLocks/>
          </p:cNvGrpSpPr>
          <p:nvPr/>
        </p:nvGrpSpPr>
        <p:grpSpPr bwMode="auto">
          <a:xfrm>
            <a:off x="4389295" y="1634465"/>
            <a:ext cx="2971800" cy="2362200"/>
            <a:chOff x="5029200" y="1281114"/>
            <a:chExt cx="2971800" cy="2362200"/>
          </a:xfrm>
        </p:grpSpPr>
        <p:sp>
          <p:nvSpPr>
            <p:cNvPr id="7172" name="Rectangle 4"/>
            <p:cNvSpPr>
              <a:spLocks noChangeArrowheads="1"/>
            </p:cNvSpPr>
            <p:nvPr/>
          </p:nvSpPr>
          <p:spPr bwMode="auto">
            <a:xfrm>
              <a:off x="7011988" y="3111502"/>
              <a:ext cx="989012" cy="531812"/>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chemeClr val="bg2"/>
                </a:solidFill>
                <a:latin typeface="+mj-lt"/>
              </a:endParaRPr>
            </a:p>
          </p:txBody>
        </p:sp>
        <p:sp>
          <p:nvSpPr>
            <p:cNvPr id="7173" name="Rectangle 5"/>
            <p:cNvSpPr>
              <a:spLocks noChangeArrowheads="1"/>
            </p:cNvSpPr>
            <p:nvPr/>
          </p:nvSpPr>
          <p:spPr bwMode="auto">
            <a:xfrm>
              <a:off x="7011988" y="2273302"/>
              <a:ext cx="989012" cy="531812"/>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GB" sz="1200" dirty="0" smtClean="0">
                  <a:solidFill>
                    <a:schemeClr val="bg2"/>
                  </a:solidFill>
                  <a:latin typeface="+mj-lt"/>
                </a:rPr>
                <a:t>Retailer</a:t>
              </a:r>
              <a:endParaRPr lang="en-GB" sz="1200" dirty="0">
                <a:solidFill>
                  <a:schemeClr val="bg2"/>
                </a:solidFill>
                <a:latin typeface="+mj-lt"/>
              </a:endParaRPr>
            </a:p>
          </p:txBody>
        </p:sp>
        <p:sp>
          <p:nvSpPr>
            <p:cNvPr id="7174" name="Rectangle 6"/>
            <p:cNvSpPr>
              <a:spLocks noChangeArrowheads="1"/>
            </p:cNvSpPr>
            <p:nvPr/>
          </p:nvSpPr>
          <p:spPr bwMode="auto">
            <a:xfrm>
              <a:off x="7011988" y="1281114"/>
              <a:ext cx="989012" cy="531813"/>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GB" sz="1200" dirty="0" smtClean="0">
                  <a:solidFill>
                    <a:schemeClr val="bg2"/>
                  </a:solidFill>
                  <a:latin typeface="+mj-lt"/>
                </a:rPr>
                <a:t>Wholesaler</a:t>
              </a:r>
              <a:endParaRPr lang="en-GB" sz="1200" dirty="0">
                <a:solidFill>
                  <a:schemeClr val="bg2"/>
                </a:solidFill>
                <a:latin typeface="+mj-lt"/>
              </a:endParaRPr>
            </a:p>
          </p:txBody>
        </p:sp>
        <p:grpSp>
          <p:nvGrpSpPr>
            <p:cNvPr id="5" name="Group 11"/>
            <p:cNvGrpSpPr>
              <a:grpSpLocks/>
            </p:cNvGrpSpPr>
            <p:nvPr/>
          </p:nvGrpSpPr>
          <p:grpSpPr bwMode="auto">
            <a:xfrm>
              <a:off x="5410200" y="1585914"/>
              <a:ext cx="989013" cy="1868488"/>
              <a:chOff x="2112" y="1199"/>
              <a:chExt cx="623" cy="1177"/>
            </a:xfrm>
            <a:scene3d>
              <a:camera prst="orthographicFront">
                <a:rot lat="0" lon="0" rev="0"/>
              </a:camera>
              <a:lightRig rig="balanced" dir="t">
                <a:rot lat="0" lon="0" rev="8700000"/>
              </a:lightRig>
            </a:scene3d>
          </p:grpSpPr>
          <p:sp>
            <p:nvSpPr>
              <p:cNvPr id="7198" name="Rectangle 12"/>
              <p:cNvSpPr>
                <a:spLocks noChangeArrowheads="1"/>
              </p:cNvSpPr>
              <p:nvPr/>
            </p:nvSpPr>
            <p:spPr bwMode="auto">
              <a:xfrm>
                <a:off x="2112" y="1199"/>
                <a:ext cx="623" cy="335"/>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p3d>
                <a:bevelT w="190500" h="38100"/>
              </a:sp3d>
            </p:spPr>
            <p:txBody>
              <a:bodyPr wrap="none" anchor="ctr"/>
              <a:lstStyle/>
              <a:p>
                <a:pPr>
                  <a:defRPr/>
                </a:pPr>
                <a:r>
                  <a:rPr lang="en-GB" sz="1200" dirty="0" smtClean="0">
                    <a:solidFill>
                      <a:schemeClr val="bg2"/>
                    </a:solidFill>
                    <a:latin typeface="+mj-lt"/>
                  </a:rPr>
                  <a:t>Distributor</a:t>
                </a:r>
                <a:endParaRPr lang="en-GB" sz="1200" dirty="0">
                  <a:solidFill>
                    <a:schemeClr val="bg2"/>
                  </a:solidFill>
                  <a:latin typeface="+mj-lt"/>
                </a:endParaRPr>
              </a:p>
            </p:txBody>
          </p:sp>
          <p:sp>
            <p:nvSpPr>
              <p:cNvPr id="7199" name="Rectangle 13"/>
              <p:cNvSpPr>
                <a:spLocks noChangeArrowheads="1"/>
              </p:cNvSpPr>
              <p:nvPr/>
            </p:nvSpPr>
            <p:spPr bwMode="auto">
              <a:xfrm>
                <a:off x="2112" y="2041"/>
                <a:ext cx="623" cy="335"/>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p3d>
                <a:bevelT w="190500" h="38100"/>
              </a:sp3d>
            </p:spPr>
            <p:txBody>
              <a:bodyPr wrap="none" anchor="ctr"/>
              <a:lstStyle/>
              <a:p>
                <a:pPr>
                  <a:defRPr/>
                </a:pPr>
                <a:endParaRPr lang="en-GB">
                  <a:solidFill>
                    <a:schemeClr val="bg2"/>
                  </a:solidFill>
                  <a:latin typeface="+mj-lt"/>
                </a:endParaRPr>
              </a:p>
            </p:txBody>
          </p:sp>
        </p:grpSp>
        <p:sp>
          <p:nvSpPr>
            <p:cNvPr id="8220" name="Line 17"/>
            <p:cNvSpPr>
              <a:spLocks noChangeShapeType="1"/>
            </p:cNvSpPr>
            <p:nvPr/>
          </p:nvSpPr>
          <p:spPr bwMode="auto">
            <a:xfrm flipV="1">
              <a:off x="5029200" y="1968500"/>
              <a:ext cx="381000" cy="457200"/>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8221" name="Line 18"/>
            <p:cNvSpPr>
              <a:spLocks noChangeShapeType="1"/>
            </p:cNvSpPr>
            <p:nvPr/>
          </p:nvSpPr>
          <p:spPr bwMode="auto">
            <a:xfrm>
              <a:off x="5029200" y="2578100"/>
              <a:ext cx="381000" cy="533400"/>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grpSp>
          <p:nvGrpSpPr>
            <p:cNvPr id="8222" name="Group 19"/>
            <p:cNvGrpSpPr>
              <a:grpSpLocks/>
            </p:cNvGrpSpPr>
            <p:nvPr/>
          </p:nvGrpSpPr>
          <p:grpSpPr bwMode="auto">
            <a:xfrm>
              <a:off x="6400800" y="1587500"/>
              <a:ext cx="609600" cy="838200"/>
              <a:chOff x="4032" y="1200"/>
              <a:chExt cx="384" cy="528"/>
            </a:xfrm>
          </p:grpSpPr>
          <p:sp>
            <p:nvSpPr>
              <p:cNvPr id="8225" name="Line 20"/>
              <p:cNvSpPr>
                <a:spLocks noChangeShapeType="1"/>
              </p:cNvSpPr>
              <p:nvPr/>
            </p:nvSpPr>
            <p:spPr bwMode="auto">
              <a:xfrm flipV="1">
                <a:off x="4032" y="1200"/>
                <a:ext cx="384" cy="144"/>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8226" name="Line 21"/>
              <p:cNvSpPr>
                <a:spLocks noChangeShapeType="1"/>
              </p:cNvSpPr>
              <p:nvPr/>
            </p:nvSpPr>
            <p:spPr bwMode="auto">
              <a:xfrm>
                <a:off x="4032" y="1392"/>
                <a:ext cx="384" cy="336"/>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grpSp>
        <p:sp>
          <p:nvSpPr>
            <p:cNvPr id="8223" name="Line 22"/>
            <p:cNvSpPr>
              <a:spLocks noChangeShapeType="1"/>
            </p:cNvSpPr>
            <p:nvPr/>
          </p:nvSpPr>
          <p:spPr bwMode="auto">
            <a:xfrm flipV="1">
              <a:off x="6400800" y="2654300"/>
              <a:ext cx="609600" cy="457200"/>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8224" name="Line 23"/>
            <p:cNvSpPr>
              <a:spLocks noChangeShapeType="1"/>
            </p:cNvSpPr>
            <p:nvPr/>
          </p:nvSpPr>
          <p:spPr bwMode="auto">
            <a:xfrm>
              <a:off x="6400800" y="3111500"/>
              <a:ext cx="609600" cy="304800"/>
            </a:xfrm>
            <a:prstGeom prst="line">
              <a:avLst/>
            </a:prstGeom>
            <a:noFill/>
            <a:ln w="15875">
              <a:solidFill>
                <a:srgbClr val="FF0000"/>
              </a:solidFill>
              <a:round/>
              <a:headEnd/>
              <a:tailEnd type="triangle" w="sm" len="sm"/>
            </a:ln>
          </p:spPr>
          <p:txBody>
            <a:bodyPr wrap="none" anchor="ctr"/>
            <a:lstStyle/>
            <a:p>
              <a:endParaRPr lang="en-GB">
                <a:solidFill>
                  <a:schemeClr val="bg2"/>
                </a:solidFill>
                <a:latin typeface="+mj-lt"/>
              </a:endParaRPr>
            </a:p>
          </p:txBody>
        </p:sp>
      </p:grpSp>
      <p:sp>
        <p:nvSpPr>
          <p:cNvPr id="8200" name="Text Box 24"/>
          <p:cNvSpPr txBox="1">
            <a:spLocks noChangeArrowheads="1"/>
          </p:cNvSpPr>
          <p:nvPr/>
        </p:nvSpPr>
        <p:spPr bwMode="auto">
          <a:xfrm>
            <a:off x="420470" y="4231468"/>
            <a:ext cx="7826375" cy="461963"/>
          </a:xfrm>
          <a:prstGeom prst="rect">
            <a:avLst/>
          </a:prstGeom>
          <a:noFill/>
          <a:ln w="15875">
            <a:noFill/>
            <a:miter lim="800000"/>
            <a:headEnd/>
            <a:tailEnd type="none" w="sm" len="sm"/>
          </a:ln>
        </p:spPr>
        <p:txBody>
          <a:bodyPr>
            <a:spAutoFit/>
          </a:bodyPr>
          <a:lstStyle/>
          <a:p>
            <a:pPr eaLnBrk="0" hangingPunct="0">
              <a:spcBef>
                <a:spcPct val="50000"/>
              </a:spcBef>
              <a:tabLst>
                <a:tab pos="457200" algn="l"/>
              </a:tabLst>
            </a:pPr>
            <a:r>
              <a:rPr lang="en-US" sz="2400" dirty="0">
                <a:solidFill>
                  <a:srgbClr val="FFFFFF"/>
                </a:solidFill>
                <a:latin typeface="+mj-lt"/>
              </a:rPr>
              <a:t>Benefits of looking at the whole supply chain </a:t>
            </a:r>
            <a:r>
              <a:rPr lang="en-US" sz="2400" dirty="0" smtClean="0">
                <a:solidFill>
                  <a:srgbClr val="FFFFFF"/>
                </a:solidFill>
                <a:latin typeface="+mj-lt"/>
              </a:rPr>
              <a:t>include:</a:t>
            </a:r>
            <a:endParaRPr lang="en-US" sz="2400" dirty="0">
              <a:solidFill>
                <a:srgbClr val="FFFFFF"/>
              </a:solidFill>
              <a:latin typeface="+mj-lt"/>
            </a:endParaRPr>
          </a:p>
        </p:txBody>
      </p:sp>
      <p:grpSp>
        <p:nvGrpSpPr>
          <p:cNvPr id="7" name="Group 25"/>
          <p:cNvGrpSpPr>
            <a:grpSpLocks/>
          </p:cNvGrpSpPr>
          <p:nvPr/>
        </p:nvGrpSpPr>
        <p:grpSpPr bwMode="auto">
          <a:xfrm>
            <a:off x="1039595" y="4799793"/>
            <a:ext cx="7272337" cy="461963"/>
            <a:chOff x="909" y="2786"/>
            <a:chExt cx="4581" cy="291"/>
          </a:xfrm>
        </p:grpSpPr>
        <p:sp>
          <p:nvSpPr>
            <p:cNvPr id="8208" name="Oval 26"/>
            <p:cNvSpPr>
              <a:spLocks noChangeArrowheads="1"/>
            </p:cNvSpPr>
            <p:nvPr/>
          </p:nvSpPr>
          <p:spPr bwMode="auto">
            <a:xfrm>
              <a:off x="909" y="2858"/>
              <a:ext cx="98" cy="98"/>
            </a:xfrm>
            <a:prstGeom prst="ellipse">
              <a:avLst/>
            </a:prstGeom>
            <a:solidFill>
              <a:srgbClr val="FF0000"/>
            </a:solidFill>
            <a:ln w="9525">
              <a:solidFill>
                <a:schemeClr val="tx1"/>
              </a:solidFill>
              <a:round/>
              <a:headEnd/>
              <a:tailEnd/>
            </a:ln>
          </p:spPr>
          <p:txBody>
            <a:bodyPr wrap="none" anchor="ctr"/>
            <a:lstStyle/>
            <a:p>
              <a:pPr algn="ctr"/>
              <a:endParaRPr lang="en-GB" sz="2400" b="1">
                <a:solidFill>
                  <a:srgbClr val="FFFFFF"/>
                </a:solidFill>
                <a:latin typeface="+mj-lt"/>
              </a:endParaRPr>
            </a:p>
          </p:txBody>
        </p:sp>
        <p:sp>
          <p:nvSpPr>
            <p:cNvPr id="8209" name="Text Box 27"/>
            <p:cNvSpPr txBox="1">
              <a:spLocks noChangeArrowheads="1"/>
            </p:cNvSpPr>
            <p:nvPr/>
          </p:nvSpPr>
          <p:spPr bwMode="auto">
            <a:xfrm>
              <a:off x="1020" y="2786"/>
              <a:ext cx="4470" cy="291"/>
            </a:xfrm>
            <a:prstGeom prst="rect">
              <a:avLst/>
            </a:prstGeom>
            <a:noFill/>
            <a:ln w="38100">
              <a:noFill/>
              <a:miter lim="800000"/>
              <a:headEnd/>
              <a:tailEnd/>
            </a:ln>
          </p:spPr>
          <p:txBody>
            <a:bodyPr>
              <a:spAutoFit/>
            </a:bodyPr>
            <a:lstStyle/>
            <a:p>
              <a:pPr>
                <a:spcBef>
                  <a:spcPct val="50000"/>
                </a:spcBef>
              </a:pPr>
              <a:r>
                <a:rPr lang="en-GB" sz="2400" dirty="0">
                  <a:solidFill>
                    <a:srgbClr val="FFFFFF"/>
                  </a:solidFill>
                  <a:latin typeface="+mj-lt"/>
                </a:rPr>
                <a:t>It helps an </a:t>
              </a:r>
              <a:r>
                <a:rPr lang="en-GB" sz="2400" b="1" dirty="0">
                  <a:solidFill>
                    <a:srgbClr val="FFFFFF"/>
                  </a:solidFill>
                  <a:latin typeface="+mj-lt"/>
                </a:rPr>
                <a:t>understanding of </a:t>
              </a:r>
              <a:r>
                <a:rPr lang="en-GB" sz="2400" b="1" dirty="0" smtClean="0">
                  <a:solidFill>
                    <a:srgbClr val="FFFFFF"/>
                  </a:solidFill>
                  <a:latin typeface="+mj-lt"/>
                </a:rPr>
                <a:t>competitiveness</a:t>
              </a:r>
              <a:r>
                <a:rPr lang="en-GB" sz="2400" dirty="0" smtClean="0">
                  <a:solidFill>
                    <a:srgbClr val="FFFFFF"/>
                  </a:solidFill>
                  <a:latin typeface="+mj-lt"/>
                </a:rPr>
                <a:t>.</a:t>
              </a:r>
              <a:endParaRPr lang="en-US" sz="2400" dirty="0">
                <a:solidFill>
                  <a:srgbClr val="FFFFFF"/>
                </a:solidFill>
                <a:latin typeface="+mj-lt"/>
              </a:endParaRPr>
            </a:p>
          </p:txBody>
        </p:sp>
      </p:grpSp>
      <p:grpSp>
        <p:nvGrpSpPr>
          <p:cNvPr id="8" name="Group 28"/>
          <p:cNvGrpSpPr>
            <a:grpSpLocks/>
          </p:cNvGrpSpPr>
          <p:nvPr/>
        </p:nvGrpSpPr>
        <p:grpSpPr bwMode="auto">
          <a:xfrm>
            <a:off x="1045944" y="5252233"/>
            <a:ext cx="8098055" cy="830262"/>
            <a:chOff x="913" y="3071"/>
            <a:chExt cx="4712" cy="523"/>
          </a:xfrm>
        </p:grpSpPr>
        <p:sp>
          <p:nvSpPr>
            <p:cNvPr id="8206" name="Oval 29"/>
            <p:cNvSpPr>
              <a:spLocks noChangeArrowheads="1"/>
            </p:cNvSpPr>
            <p:nvPr/>
          </p:nvSpPr>
          <p:spPr bwMode="auto">
            <a:xfrm>
              <a:off x="913" y="3123"/>
              <a:ext cx="98" cy="98"/>
            </a:xfrm>
            <a:prstGeom prst="ellipse">
              <a:avLst/>
            </a:prstGeom>
            <a:solidFill>
              <a:srgbClr val="FF0000"/>
            </a:solidFill>
            <a:ln w="9525">
              <a:solidFill>
                <a:schemeClr val="tx1"/>
              </a:solidFill>
              <a:round/>
              <a:headEnd/>
              <a:tailEnd/>
            </a:ln>
          </p:spPr>
          <p:txBody>
            <a:bodyPr wrap="none" anchor="ctr"/>
            <a:lstStyle/>
            <a:p>
              <a:endParaRPr lang="en-GB" sz="2400">
                <a:solidFill>
                  <a:schemeClr val="bg2"/>
                </a:solidFill>
                <a:latin typeface="+mj-lt"/>
              </a:endParaRPr>
            </a:p>
          </p:txBody>
        </p:sp>
        <p:sp>
          <p:nvSpPr>
            <p:cNvPr id="8207" name="Text Box 30"/>
            <p:cNvSpPr txBox="1">
              <a:spLocks noChangeArrowheads="1"/>
            </p:cNvSpPr>
            <p:nvPr/>
          </p:nvSpPr>
          <p:spPr bwMode="auto">
            <a:xfrm>
              <a:off x="1020" y="3071"/>
              <a:ext cx="4605" cy="523"/>
            </a:xfrm>
            <a:prstGeom prst="rect">
              <a:avLst/>
            </a:prstGeom>
            <a:noFill/>
            <a:ln w="38100">
              <a:noFill/>
              <a:miter lim="800000"/>
              <a:headEnd/>
              <a:tailEnd/>
            </a:ln>
          </p:spPr>
          <p:txBody>
            <a:bodyPr>
              <a:spAutoFit/>
            </a:bodyPr>
            <a:lstStyle/>
            <a:p>
              <a:pPr>
                <a:spcBef>
                  <a:spcPct val="50000"/>
                </a:spcBef>
              </a:pPr>
              <a:r>
                <a:rPr lang="en-GB" sz="2400" dirty="0">
                  <a:solidFill>
                    <a:srgbClr val="FFFFFF"/>
                  </a:solidFill>
                  <a:latin typeface="+mj-lt"/>
                </a:rPr>
                <a:t>It helps to </a:t>
              </a:r>
              <a:r>
                <a:rPr lang="en-GB" sz="2400" b="1" dirty="0">
                  <a:solidFill>
                    <a:srgbClr val="FFFFFF"/>
                  </a:solidFill>
                  <a:latin typeface="+mj-lt"/>
                </a:rPr>
                <a:t>identify the significant links in the </a:t>
              </a:r>
              <a:r>
                <a:rPr lang="en-GB" sz="2400" b="1" dirty="0" smtClean="0">
                  <a:solidFill>
                    <a:srgbClr val="FFFFFF"/>
                  </a:solidFill>
                  <a:latin typeface="+mj-lt"/>
                </a:rPr>
                <a:t>network</a:t>
              </a:r>
              <a:r>
                <a:rPr lang="en-GB" sz="2400" dirty="0" smtClean="0">
                  <a:solidFill>
                    <a:srgbClr val="FFFFFF"/>
                  </a:solidFill>
                  <a:latin typeface="+mj-lt"/>
                </a:rPr>
                <a:t>.</a:t>
              </a:r>
              <a:endParaRPr lang="en-US" sz="2400" dirty="0">
                <a:solidFill>
                  <a:srgbClr val="FFFFFF"/>
                </a:solidFill>
                <a:latin typeface="+mj-lt"/>
              </a:endParaRPr>
            </a:p>
          </p:txBody>
        </p:sp>
      </p:grpSp>
      <p:grpSp>
        <p:nvGrpSpPr>
          <p:cNvPr id="9" name="Group 31"/>
          <p:cNvGrpSpPr>
            <a:grpSpLocks/>
          </p:cNvGrpSpPr>
          <p:nvPr/>
        </p:nvGrpSpPr>
        <p:grpSpPr bwMode="auto">
          <a:xfrm>
            <a:off x="1031657" y="5641168"/>
            <a:ext cx="7097713" cy="461963"/>
            <a:chOff x="904" y="3316"/>
            <a:chExt cx="4471" cy="291"/>
          </a:xfrm>
        </p:grpSpPr>
        <p:sp>
          <p:nvSpPr>
            <p:cNvPr id="8204" name="Oval 32"/>
            <p:cNvSpPr>
              <a:spLocks noChangeArrowheads="1"/>
            </p:cNvSpPr>
            <p:nvPr/>
          </p:nvSpPr>
          <p:spPr bwMode="auto">
            <a:xfrm>
              <a:off x="904" y="3382"/>
              <a:ext cx="98" cy="98"/>
            </a:xfrm>
            <a:prstGeom prst="ellipse">
              <a:avLst/>
            </a:prstGeom>
            <a:solidFill>
              <a:srgbClr val="FF0000"/>
            </a:solidFill>
            <a:ln w="9525">
              <a:solidFill>
                <a:schemeClr val="tx1"/>
              </a:solidFill>
              <a:round/>
              <a:headEnd/>
              <a:tailEnd/>
            </a:ln>
          </p:spPr>
          <p:txBody>
            <a:bodyPr wrap="none" anchor="ctr"/>
            <a:lstStyle/>
            <a:p>
              <a:endParaRPr lang="en-GB" sz="2400">
                <a:solidFill>
                  <a:schemeClr val="bg2"/>
                </a:solidFill>
                <a:latin typeface="+mj-lt"/>
              </a:endParaRPr>
            </a:p>
          </p:txBody>
        </p:sp>
        <p:sp>
          <p:nvSpPr>
            <p:cNvPr id="8205" name="Text Box 33"/>
            <p:cNvSpPr txBox="1">
              <a:spLocks noChangeArrowheads="1"/>
            </p:cNvSpPr>
            <p:nvPr/>
          </p:nvSpPr>
          <p:spPr bwMode="auto">
            <a:xfrm>
              <a:off x="1020" y="3316"/>
              <a:ext cx="4355" cy="291"/>
            </a:xfrm>
            <a:prstGeom prst="rect">
              <a:avLst/>
            </a:prstGeom>
            <a:noFill/>
            <a:ln w="38100">
              <a:noFill/>
              <a:miter lim="800000"/>
              <a:headEnd/>
              <a:tailEnd/>
            </a:ln>
          </p:spPr>
          <p:txBody>
            <a:bodyPr>
              <a:spAutoFit/>
            </a:bodyPr>
            <a:lstStyle/>
            <a:p>
              <a:pPr>
                <a:spcBef>
                  <a:spcPct val="50000"/>
                </a:spcBef>
              </a:pPr>
              <a:r>
                <a:rPr lang="en-GB" sz="2400" dirty="0">
                  <a:solidFill>
                    <a:srgbClr val="FFFFFF"/>
                  </a:solidFill>
                  <a:latin typeface="+mj-lt"/>
                </a:rPr>
                <a:t>It helps </a:t>
              </a:r>
              <a:r>
                <a:rPr lang="en-GB" sz="2400" b="1" dirty="0">
                  <a:solidFill>
                    <a:srgbClr val="FFFFFF"/>
                  </a:solidFill>
                  <a:latin typeface="+mj-lt"/>
                </a:rPr>
                <a:t>focus on long-term </a:t>
              </a:r>
              <a:r>
                <a:rPr lang="en-GB" sz="2400" b="1" dirty="0" smtClean="0">
                  <a:solidFill>
                    <a:srgbClr val="FFFFFF"/>
                  </a:solidFill>
                  <a:latin typeface="+mj-lt"/>
                </a:rPr>
                <a:t>issues</a:t>
              </a:r>
              <a:r>
                <a:rPr lang="en-GB" sz="2400" dirty="0" smtClean="0">
                  <a:solidFill>
                    <a:srgbClr val="FFFFFF"/>
                  </a:solidFill>
                  <a:latin typeface="+mj-lt"/>
                </a:rPr>
                <a:t>.</a:t>
              </a:r>
              <a:endParaRPr lang="en-US" sz="2400" dirty="0">
                <a:solidFill>
                  <a:srgbClr val="FFFFFF"/>
                </a:solidFill>
                <a:latin typeface="+mj-lt"/>
              </a:endParaRPr>
            </a:p>
          </p:txBody>
        </p:sp>
      </p:grpSp>
      <p:grpSp>
        <p:nvGrpSpPr>
          <p:cNvPr id="36" name="Group 31"/>
          <p:cNvGrpSpPr>
            <a:grpSpLocks/>
          </p:cNvGrpSpPr>
          <p:nvPr/>
        </p:nvGrpSpPr>
        <p:grpSpPr bwMode="auto">
          <a:xfrm>
            <a:off x="1007730" y="6103131"/>
            <a:ext cx="7097713" cy="461963"/>
            <a:chOff x="904" y="3316"/>
            <a:chExt cx="4471" cy="291"/>
          </a:xfrm>
        </p:grpSpPr>
        <p:sp>
          <p:nvSpPr>
            <p:cNvPr id="37" name="Oval 32"/>
            <p:cNvSpPr>
              <a:spLocks noChangeArrowheads="1"/>
            </p:cNvSpPr>
            <p:nvPr/>
          </p:nvSpPr>
          <p:spPr bwMode="auto">
            <a:xfrm>
              <a:off x="904" y="3382"/>
              <a:ext cx="98" cy="98"/>
            </a:xfrm>
            <a:prstGeom prst="ellipse">
              <a:avLst/>
            </a:prstGeom>
            <a:solidFill>
              <a:srgbClr val="FF0000"/>
            </a:solidFill>
            <a:ln w="9525">
              <a:solidFill>
                <a:schemeClr val="tx1"/>
              </a:solidFill>
              <a:round/>
              <a:headEnd/>
              <a:tailEnd/>
            </a:ln>
          </p:spPr>
          <p:txBody>
            <a:bodyPr wrap="none" anchor="ctr"/>
            <a:lstStyle/>
            <a:p>
              <a:endParaRPr lang="en-GB" sz="2400">
                <a:solidFill>
                  <a:schemeClr val="bg2"/>
                </a:solidFill>
                <a:latin typeface="+mj-lt"/>
              </a:endParaRPr>
            </a:p>
          </p:txBody>
        </p:sp>
        <p:sp>
          <p:nvSpPr>
            <p:cNvPr id="38" name="Text Box 33"/>
            <p:cNvSpPr txBox="1">
              <a:spLocks noChangeArrowheads="1"/>
            </p:cNvSpPr>
            <p:nvPr/>
          </p:nvSpPr>
          <p:spPr bwMode="auto">
            <a:xfrm>
              <a:off x="1020" y="3316"/>
              <a:ext cx="4355" cy="291"/>
            </a:xfrm>
            <a:prstGeom prst="rect">
              <a:avLst/>
            </a:prstGeom>
            <a:noFill/>
            <a:ln w="38100">
              <a:noFill/>
              <a:miter lim="800000"/>
              <a:headEnd/>
              <a:tailEnd/>
            </a:ln>
          </p:spPr>
          <p:txBody>
            <a:bodyPr>
              <a:spAutoFit/>
            </a:bodyPr>
            <a:lstStyle/>
            <a:p>
              <a:pPr>
                <a:spcBef>
                  <a:spcPct val="50000"/>
                </a:spcBef>
              </a:pPr>
              <a:r>
                <a:rPr lang="en-GB" sz="2400" dirty="0">
                  <a:solidFill>
                    <a:srgbClr val="FFFFFF"/>
                  </a:solidFill>
                  <a:latin typeface="+mj-lt"/>
                </a:rPr>
                <a:t>It helps </a:t>
              </a:r>
              <a:r>
                <a:rPr lang="en-GB" sz="2400" b="1" dirty="0">
                  <a:solidFill>
                    <a:srgbClr val="FFFFFF"/>
                  </a:solidFill>
                  <a:latin typeface="+mj-lt"/>
                </a:rPr>
                <a:t>focus on </a:t>
              </a:r>
              <a:r>
                <a:rPr lang="en-GB" sz="2400" b="1" dirty="0" smtClean="0">
                  <a:solidFill>
                    <a:srgbClr val="FFFFFF"/>
                  </a:solidFill>
                  <a:latin typeface="+mj-lt"/>
                </a:rPr>
                <a:t>cost</a:t>
              </a:r>
              <a:r>
                <a:rPr lang="en-GB" sz="2400" dirty="0" smtClean="0">
                  <a:solidFill>
                    <a:srgbClr val="FFFFFF"/>
                  </a:solidFill>
                  <a:latin typeface="+mj-lt"/>
                </a:rPr>
                <a:t>.</a:t>
              </a:r>
              <a:endParaRPr lang="en-US" sz="2400" dirty="0">
                <a:solidFill>
                  <a:srgbClr val="FFFFFF"/>
                </a:solidFill>
                <a:latin typeface="+mj-lt"/>
              </a:endParaRPr>
            </a:p>
          </p:txBody>
        </p:sp>
      </p:grpSp>
      <p:sp>
        <p:nvSpPr>
          <p:cNvPr id="39" name="Line 17"/>
          <p:cNvSpPr>
            <a:spLocks noChangeShapeType="1"/>
          </p:cNvSpPr>
          <p:nvPr/>
        </p:nvSpPr>
        <p:spPr bwMode="auto">
          <a:xfrm flipV="1">
            <a:off x="7388479" y="1766128"/>
            <a:ext cx="504056" cy="25152"/>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40" name="Line 18"/>
          <p:cNvSpPr>
            <a:spLocks noChangeShapeType="1"/>
          </p:cNvSpPr>
          <p:nvPr/>
        </p:nvSpPr>
        <p:spPr bwMode="auto">
          <a:xfrm flipV="1">
            <a:off x="7388479" y="2846248"/>
            <a:ext cx="432048" cy="0"/>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41" name="Rectangle 10"/>
          <p:cNvSpPr>
            <a:spLocks noChangeArrowheads="1"/>
          </p:cNvSpPr>
          <p:nvPr/>
        </p:nvSpPr>
        <p:spPr bwMode="auto">
          <a:xfrm>
            <a:off x="7845679" y="1490449"/>
            <a:ext cx="989013" cy="531813"/>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GB" sz="1200" dirty="0" smtClean="0">
                <a:solidFill>
                  <a:schemeClr val="bg2"/>
                </a:solidFill>
                <a:latin typeface="+mj-lt"/>
              </a:rPr>
              <a:t>Customer</a:t>
            </a:r>
            <a:endParaRPr lang="en-GB" sz="1200" dirty="0">
              <a:solidFill>
                <a:schemeClr val="bg2"/>
              </a:solidFill>
              <a:latin typeface="+mj-lt"/>
            </a:endParaRPr>
          </a:p>
        </p:txBody>
      </p:sp>
      <p:sp>
        <p:nvSpPr>
          <p:cNvPr id="42" name="Rectangle 10"/>
          <p:cNvSpPr>
            <a:spLocks noChangeArrowheads="1"/>
          </p:cNvSpPr>
          <p:nvPr/>
        </p:nvSpPr>
        <p:spPr bwMode="auto">
          <a:xfrm>
            <a:off x="7845679" y="2570569"/>
            <a:ext cx="989013" cy="531813"/>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r>
              <a:rPr lang="en-GB" sz="1200" dirty="0" smtClean="0">
                <a:solidFill>
                  <a:schemeClr val="bg2"/>
                </a:solidFill>
                <a:latin typeface="+mj-lt"/>
              </a:rPr>
              <a:t>Consumer</a:t>
            </a:r>
            <a:endParaRPr lang="en-GB" sz="1200" dirty="0">
              <a:solidFill>
                <a:schemeClr val="bg2"/>
              </a:solidFill>
              <a:latin typeface="+mj-lt"/>
            </a:endParaRPr>
          </a:p>
        </p:txBody>
      </p:sp>
      <p:sp>
        <p:nvSpPr>
          <p:cNvPr id="43" name="Line 18"/>
          <p:cNvSpPr>
            <a:spLocks noChangeShapeType="1"/>
          </p:cNvSpPr>
          <p:nvPr/>
        </p:nvSpPr>
        <p:spPr bwMode="auto">
          <a:xfrm flipV="1">
            <a:off x="7388479" y="3710344"/>
            <a:ext cx="432048" cy="0"/>
          </a:xfrm>
          <a:prstGeom prst="line">
            <a:avLst/>
          </a:prstGeom>
          <a:noFill/>
          <a:ln w="25400">
            <a:solidFill>
              <a:srgbClr val="FF0000"/>
            </a:solidFill>
            <a:round/>
            <a:headEnd/>
            <a:tailEnd type="stealth" w="sm" len="sm"/>
          </a:ln>
        </p:spPr>
        <p:txBody>
          <a:bodyPr wrap="none" anchor="ctr"/>
          <a:lstStyle/>
          <a:p>
            <a:endParaRPr lang="en-GB">
              <a:solidFill>
                <a:schemeClr val="bg2"/>
              </a:solidFill>
              <a:latin typeface="+mj-lt"/>
            </a:endParaRPr>
          </a:p>
        </p:txBody>
      </p:sp>
      <p:sp>
        <p:nvSpPr>
          <p:cNvPr id="44" name="Rectangle 10"/>
          <p:cNvSpPr>
            <a:spLocks noChangeArrowheads="1"/>
          </p:cNvSpPr>
          <p:nvPr/>
        </p:nvSpPr>
        <p:spPr bwMode="auto">
          <a:xfrm>
            <a:off x="7845679" y="3434665"/>
            <a:ext cx="989013" cy="531813"/>
          </a:xfrm>
          <a:prstGeom prst="rect">
            <a:avLst/>
          </a:prstGeom>
          <a:solidFill>
            <a:srgbClr val="CCECFF"/>
          </a:solidFill>
          <a:ln w="9525">
            <a:solidFill>
              <a:schemeClr val="accent2">
                <a:lumMod val="60000"/>
                <a:lumOff val="40000"/>
              </a:schemeClr>
            </a:solid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chemeClr val="bg2"/>
              </a:solidFill>
              <a:latin typeface="+mj-lt"/>
            </a:endParaRPr>
          </a:p>
        </p:txBody>
      </p:sp>
      <p:sp>
        <p:nvSpPr>
          <p:cNvPr id="6" name="Footer Placeholder 5"/>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0834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07169" y="3909164"/>
            <a:ext cx="1778000" cy="943713"/>
          </a:xfrm>
          <a:prstGeom prst="rect">
            <a:avLst/>
          </a:prstGeom>
          <a:solidFill>
            <a:srgbClr val="FFFF99"/>
          </a:solidFill>
          <a:ln w="9525">
            <a:solidFill>
              <a:schemeClr val="bg2"/>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1800">
              <a:solidFill>
                <a:schemeClr val="bg2"/>
              </a:solidFill>
              <a:latin typeface="+mj-lt"/>
            </a:endParaRPr>
          </a:p>
        </p:txBody>
      </p:sp>
      <p:sp>
        <p:nvSpPr>
          <p:cNvPr id="91139" name="Rectangle 3"/>
          <p:cNvSpPr>
            <a:spLocks noChangeArrowheads="1"/>
          </p:cNvSpPr>
          <p:nvPr/>
        </p:nvSpPr>
        <p:spPr bwMode="auto">
          <a:xfrm>
            <a:off x="1981200" y="1599366"/>
            <a:ext cx="1371600" cy="1824351"/>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1800">
              <a:solidFill>
                <a:schemeClr val="bg2"/>
              </a:solidFill>
              <a:latin typeface="+mj-lt"/>
            </a:endParaRPr>
          </a:p>
        </p:txBody>
      </p:sp>
      <p:sp>
        <p:nvSpPr>
          <p:cNvPr id="91140" name="Rectangle 4"/>
          <p:cNvSpPr>
            <a:spLocks noChangeArrowheads="1"/>
          </p:cNvSpPr>
          <p:nvPr/>
        </p:nvSpPr>
        <p:spPr bwMode="auto">
          <a:xfrm>
            <a:off x="4953000" y="1599366"/>
            <a:ext cx="1371600" cy="1824351"/>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1800">
              <a:solidFill>
                <a:schemeClr val="bg2"/>
              </a:solidFill>
              <a:latin typeface="+mj-lt"/>
            </a:endParaRPr>
          </a:p>
        </p:txBody>
      </p:sp>
      <p:sp>
        <p:nvSpPr>
          <p:cNvPr id="91141" name="Rectangle 5"/>
          <p:cNvSpPr>
            <a:spLocks noChangeArrowheads="1"/>
          </p:cNvSpPr>
          <p:nvPr/>
        </p:nvSpPr>
        <p:spPr bwMode="auto">
          <a:xfrm>
            <a:off x="6629400" y="1599366"/>
            <a:ext cx="1371600" cy="1824351"/>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1800">
              <a:solidFill>
                <a:schemeClr val="bg2"/>
              </a:solidFill>
              <a:latin typeface="+mj-lt"/>
            </a:endParaRPr>
          </a:p>
        </p:txBody>
      </p:sp>
      <p:sp>
        <p:nvSpPr>
          <p:cNvPr id="91142" name="Rectangle 6"/>
          <p:cNvSpPr>
            <a:spLocks noChangeArrowheads="1"/>
          </p:cNvSpPr>
          <p:nvPr/>
        </p:nvSpPr>
        <p:spPr bwMode="auto">
          <a:xfrm>
            <a:off x="304800" y="1599366"/>
            <a:ext cx="1371600" cy="1824351"/>
          </a:xfrm>
          <a:prstGeom prst="rect">
            <a:avLst/>
          </a:prstGeom>
          <a:solidFill>
            <a:srgbClr val="CCFF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sz="1800">
              <a:solidFill>
                <a:schemeClr val="bg2"/>
              </a:solidFill>
              <a:latin typeface="+mj-lt"/>
            </a:endParaRPr>
          </a:p>
        </p:txBody>
      </p:sp>
      <p:sp>
        <p:nvSpPr>
          <p:cNvPr id="91143" name="Text Box 7"/>
          <p:cNvSpPr txBox="1">
            <a:spLocks noChangeArrowheads="1"/>
          </p:cNvSpPr>
          <p:nvPr/>
        </p:nvSpPr>
        <p:spPr bwMode="auto">
          <a:xfrm flipH="1">
            <a:off x="1978025" y="1523166"/>
            <a:ext cx="1350963" cy="646331"/>
          </a:xfrm>
          <a:prstGeom prst="rect">
            <a:avLst/>
          </a:prstGeom>
          <a:noFill/>
          <a:ln w="9525">
            <a:noFill/>
            <a:miter lim="800000"/>
            <a:headEnd/>
            <a:tailEnd/>
          </a:ln>
          <a:effectLst/>
        </p:spPr>
        <p:txBody>
          <a:bodyPr>
            <a:spAutoFit/>
          </a:bodyPr>
          <a:lstStyle/>
          <a:p>
            <a:pPr algn="ctr">
              <a:spcBef>
                <a:spcPct val="50000"/>
              </a:spcBef>
            </a:pPr>
            <a:r>
              <a:rPr lang="en-GB" sz="1800">
                <a:solidFill>
                  <a:schemeClr val="bg2"/>
                </a:solidFill>
                <a:latin typeface="+mj-lt"/>
              </a:rPr>
              <a:t>First tier supplier</a:t>
            </a:r>
            <a:endParaRPr lang="en-US" sz="1800">
              <a:solidFill>
                <a:schemeClr val="bg2"/>
              </a:solidFill>
              <a:latin typeface="+mj-lt"/>
            </a:endParaRPr>
          </a:p>
        </p:txBody>
      </p:sp>
      <p:sp>
        <p:nvSpPr>
          <p:cNvPr id="91144" name="Freeform 8"/>
          <p:cNvSpPr>
            <a:spLocks/>
          </p:cNvSpPr>
          <p:nvPr/>
        </p:nvSpPr>
        <p:spPr bwMode="auto">
          <a:xfrm>
            <a:off x="2171700" y="2210553"/>
            <a:ext cx="838200" cy="998538"/>
          </a:xfrm>
          <a:custGeom>
            <a:avLst/>
            <a:gdLst/>
            <a:ahLst/>
            <a:cxnLst>
              <a:cxn ang="0">
                <a:pos x="3" y="1008"/>
              </a:cxn>
              <a:cxn ang="0">
                <a:pos x="192" y="1008"/>
              </a:cxn>
              <a:cxn ang="0">
                <a:pos x="192" y="624"/>
              </a:cxn>
              <a:cxn ang="0">
                <a:pos x="483" y="1021"/>
              </a:cxn>
              <a:cxn ang="0">
                <a:pos x="476" y="624"/>
              </a:cxn>
              <a:cxn ang="0">
                <a:pos x="777" y="1014"/>
              </a:cxn>
              <a:cxn ang="0">
                <a:pos x="760" y="624"/>
              </a:cxn>
              <a:cxn ang="0">
                <a:pos x="1116" y="1008"/>
              </a:cxn>
              <a:cxn ang="0">
                <a:pos x="1123" y="10"/>
              </a:cxn>
              <a:cxn ang="0">
                <a:pos x="1281" y="0"/>
              </a:cxn>
              <a:cxn ang="0">
                <a:pos x="1281" y="1584"/>
              </a:cxn>
              <a:cxn ang="0">
                <a:pos x="3" y="1584"/>
              </a:cxn>
              <a:cxn ang="0">
                <a:pos x="0" y="1021"/>
              </a:cxn>
            </a:cxnLst>
            <a:rect l="0" t="0" r="r" b="b"/>
            <a:pathLst>
              <a:path w="1281" h="1584">
                <a:moveTo>
                  <a:pt x="3" y="1008"/>
                </a:moveTo>
                <a:lnTo>
                  <a:pt x="192" y="1008"/>
                </a:lnTo>
                <a:lnTo>
                  <a:pt x="192" y="624"/>
                </a:lnTo>
                <a:lnTo>
                  <a:pt x="483" y="1021"/>
                </a:lnTo>
                <a:lnTo>
                  <a:pt x="476" y="624"/>
                </a:lnTo>
                <a:cubicBezTo>
                  <a:pt x="525" y="623"/>
                  <a:pt x="730" y="1014"/>
                  <a:pt x="777" y="1014"/>
                </a:cubicBezTo>
                <a:lnTo>
                  <a:pt x="760" y="624"/>
                </a:lnTo>
                <a:lnTo>
                  <a:pt x="1116" y="1008"/>
                </a:lnTo>
                <a:lnTo>
                  <a:pt x="1123" y="10"/>
                </a:lnTo>
                <a:lnTo>
                  <a:pt x="1281" y="0"/>
                </a:lnTo>
                <a:lnTo>
                  <a:pt x="1281" y="1584"/>
                </a:lnTo>
                <a:lnTo>
                  <a:pt x="3" y="1584"/>
                </a:lnTo>
                <a:lnTo>
                  <a:pt x="0" y="1021"/>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800">
              <a:solidFill>
                <a:schemeClr val="bg2"/>
              </a:solidFill>
              <a:latin typeface="+mj-lt"/>
            </a:endParaRPr>
          </a:p>
        </p:txBody>
      </p:sp>
      <p:sp>
        <p:nvSpPr>
          <p:cNvPr id="91145" name="Freeform 9"/>
          <p:cNvSpPr>
            <a:spLocks/>
          </p:cNvSpPr>
          <p:nvPr/>
        </p:nvSpPr>
        <p:spPr bwMode="auto">
          <a:xfrm>
            <a:off x="533400" y="2667753"/>
            <a:ext cx="1001713" cy="555625"/>
          </a:xfrm>
          <a:custGeom>
            <a:avLst/>
            <a:gdLst/>
            <a:ahLst/>
            <a:cxnLst>
              <a:cxn ang="0">
                <a:pos x="1" y="252"/>
              </a:cxn>
              <a:cxn ang="0">
                <a:pos x="1" y="139"/>
              </a:cxn>
              <a:cxn ang="0">
                <a:pos x="94" y="136"/>
              </a:cxn>
              <a:cxn ang="0">
                <a:pos x="90" y="50"/>
              </a:cxn>
              <a:cxn ang="0">
                <a:pos x="236" y="50"/>
              </a:cxn>
              <a:cxn ang="0">
                <a:pos x="241" y="127"/>
              </a:cxn>
              <a:cxn ang="0">
                <a:pos x="308" y="127"/>
              </a:cxn>
              <a:cxn ang="0">
                <a:pos x="308" y="55"/>
              </a:cxn>
              <a:cxn ang="0">
                <a:pos x="359" y="50"/>
              </a:cxn>
              <a:cxn ang="0">
                <a:pos x="356" y="0"/>
              </a:cxn>
              <a:cxn ang="0">
                <a:pos x="630" y="0"/>
              </a:cxn>
              <a:cxn ang="0">
                <a:pos x="630" y="427"/>
              </a:cxn>
              <a:cxn ang="0">
                <a:pos x="1" y="427"/>
              </a:cxn>
              <a:cxn ang="0">
                <a:pos x="0" y="256"/>
              </a:cxn>
            </a:cxnLst>
            <a:rect l="0" t="0" r="r" b="b"/>
            <a:pathLst>
              <a:path w="630" h="427">
                <a:moveTo>
                  <a:pt x="1" y="252"/>
                </a:moveTo>
                <a:lnTo>
                  <a:pt x="1" y="139"/>
                </a:lnTo>
                <a:lnTo>
                  <a:pt x="94" y="136"/>
                </a:lnTo>
                <a:lnTo>
                  <a:pt x="90" y="50"/>
                </a:lnTo>
                <a:lnTo>
                  <a:pt x="236" y="50"/>
                </a:lnTo>
                <a:lnTo>
                  <a:pt x="241" y="127"/>
                </a:lnTo>
                <a:lnTo>
                  <a:pt x="308" y="127"/>
                </a:lnTo>
                <a:lnTo>
                  <a:pt x="308" y="55"/>
                </a:lnTo>
                <a:lnTo>
                  <a:pt x="359" y="50"/>
                </a:lnTo>
                <a:lnTo>
                  <a:pt x="356" y="0"/>
                </a:lnTo>
                <a:lnTo>
                  <a:pt x="630" y="0"/>
                </a:lnTo>
                <a:lnTo>
                  <a:pt x="630" y="427"/>
                </a:lnTo>
                <a:lnTo>
                  <a:pt x="1" y="427"/>
                </a:lnTo>
                <a:lnTo>
                  <a:pt x="0" y="256"/>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800">
              <a:solidFill>
                <a:schemeClr val="bg2"/>
              </a:solidFill>
              <a:latin typeface="+mj-lt"/>
            </a:endParaRPr>
          </a:p>
        </p:txBody>
      </p:sp>
      <p:sp>
        <p:nvSpPr>
          <p:cNvPr id="91146" name="Freeform 10"/>
          <p:cNvSpPr>
            <a:spLocks/>
          </p:cNvSpPr>
          <p:nvPr/>
        </p:nvSpPr>
        <p:spPr bwMode="auto">
          <a:xfrm>
            <a:off x="3581400" y="2582028"/>
            <a:ext cx="1008063" cy="627063"/>
          </a:xfrm>
          <a:custGeom>
            <a:avLst/>
            <a:gdLst/>
            <a:ahLst/>
            <a:cxnLst>
              <a:cxn ang="0">
                <a:pos x="1" y="173"/>
              </a:cxn>
              <a:cxn ang="0">
                <a:pos x="1" y="109"/>
              </a:cxn>
              <a:cxn ang="0">
                <a:pos x="94" y="107"/>
              </a:cxn>
              <a:cxn ang="0">
                <a:pos x="179" y="29"/>
              </a:cxn>
              <a:cxn ang="0">
                <a:pos x="256" y="96"/>
              </a:cxn>
              <a:cxn ang="0">
                <a:pos x="289" y="98"/>
              </a:cxn>
              <a:cxn ang="0">
                <a:pos x="311" y="101"/>
              </a:cxn>
              <a:cxn ang="0">
                <a:pos x="308" y="62"/>
              </a:cxn>
              <a:cxn ang="0">
                <a:pos x="359" y="59"/>
              </a:cxn>
              <a:cxn ang="0">
                <a:pos x="488" y="0"/>
              </a:cxn>
              <a:cxn ang="0">
                <a:pos x="635" y="67"/>
              </a:cxn>
              <a:cxn ang="0">
                <a:pos x="630" y="271"/>
              </a:cxn>
              <a:cxn ang="0">
                <a:pos x="1" y="271"/>
              </a:cxn>
              <a:cxn ang="0">
                <a:pos x="0" y="175"/>
              </a:cxn>
            </a:cxnLst>
            <a:rect l="0" t="0" r="r" b="b"/>
            <a:pathLst>
              <a:path w="635" h="271">
                <a:moveTo>
                  <a:pt x="1" y="173"/>
                </a:moveTo>
                <a:lnTo>
                  <a:pt x="1" y="109"/>
                </a:lnTo>
                <a:lnTo>
                  <a:pt x="94" y="107"/>
                </a:lnTo>
                <a:lnTo>
                  <a:pt x="179" y="29"/>
                </a:lnTo>
                <a:lnTo>
                  <a:pt x="256" y="96"/>
                </a:lnTo>
                <a:lnTo>
                  <a:pt x="289" y="98"/>
                </a:lnTo>
                <a:lnTo>
                  <a:pt x="311" y="101"/>
                </a:lnTo>
                <a:lnTo>
                  <a:pt x="308" y="62"/>
                </a:lnTo>
                <a:lnTo>
                  <a:pt x="359" y="59"/>
                </a:lnTo>
                <a:lnTo>
                  <a:pt x="488" y="0"/>
                </a:lnTo>
                <a:lnTo>
                  <a:pt x="635" y="67"/>
                </a:lnTo>
                <a:lnTo>
                  <a:pt x="630" y="271"/>
                </a:lnTo>
                <a:lnTo>
                  <a:pt x="1" y="271"/>
                </a:lnTo>
                <a:lnTo>
                  <a:pt x="0" y="175"/>
                </a:lnTo>
              </a:path>
            </a:pathLst>
          </a:custGeom>
          <a:solidFill>
            <a:schemeClr val="accent2">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800">
              <a:solidFill>
                <a:schemeClr val="bg2"/>
              </a:solidFill>
              <a:latin typeface="+mj-lt"/>
            </a:endParaRPr>
          </a:p>
        </p:txBody>
      </p:sp>
      <p:grpSp>
        <p:nvGrpSpPr>
          <p:cNvPr id="91147" name="Group 11"/>
          <p:cNvGrpSpPr>
            <a:grpSpLocks/>
          </p:cNvGrpSpPr>
          <p:nvPr/>
        </p:nvGrpSpPr>
        <p:grpSpPr bwMode="auto">
          <a:xfrm>
            <a:off x="6819900" y="2640766"/>
            <a:ext cx="914400" cy="582612"/>
            <a:chOff x="1920" y="1428"/>
            <a:chExt cx="576" cy="252"/>
          </a:xfrm>
          <a:solidFill>
            <a:schemeClr val="accent2">
              <a:lumMod val="60000"/>
              <a:lumOff val="40000"/>
            </a:schemeClr>
          </a:solidFill>
          <a:scene3d>
            <a:camera prst="orthographicFront">
              <a:rot lat="0" lon="0" rev="0"/>
            </a:camera>
            <a:lightRig rig="balanced" dir="t">
              <a:rot lat="0" lon="0" rev="8700000"/>
            </a:lightRig>
          </a:scene3d>
        </p:grpSpPr>
        <p:grpSp>
          <p:nvGrpSpPr>
            <p:cNvPr id="91148" name="Group 12"/>
            <p:cNvGrpSpPr>
              <a:grpSpLocks/>
            </p:cNvGrpSpPr>
            <p:nvPr/>
          </p:nvGrpSpPr>
          <p:grpSpPr bwMode="auto">
            <a:xfrm>
              <a:off x="1920" y="1440"/>
              <a:ext cx="576" cy="240"/>
              <a:chOff x="1920" y="1392"/>
              <a:chExt cx="576" cy="288"/>
            </a:xfrm>
            <a:grpFill/>
          </p:grpSpPr>
          <p:sp>
            <p:nvSpPr>
              <p:cNvPr id="91149" name="Rectangle 13"/>
              <p:cNvSpPr>
                <a:spLocks noChangeArrowheads="1"/>
              </p:cNvSpPr>
              <p:nvPr/>
            </p:nvSpPr>
            <p:spPr bwMode="auto">
              <a:xfrm>
                <a:off x="1920" y="1632"/>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0" name="Rectangle 14"/>
              <p:cNvSpPr>
                <a:spLocks noChangeArrowheads="1"/>
              </p:cNvSpPr>
              <p:nvPr/>
            </p:nvSpPr>
            <p:spPr bwMode="auto">
              <a:xfrm>
                <a:off x="1920" y="1440"/>
                <a:ext cx="576"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1" name="Rectangle 15"/>
              <p:cNvSpPr>
                <a:spLocks noChangeArrowheads="1"/>
              </p:cNvSpPr>
              <p:nvPr/>
            </p:nvSpPr>
            <p:spPr bwMode="auto">
              <a:xfrm>
                <a:off x="1938"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2" name="Rectangle 16"/>
              <p:cNvSpPr>
                <a:spLocks noChangeArrowheads="1"/>
              </p:cNvSpPr>
              <p:nvPr/>
            </p:nvSpPr>
            <p:spPr bwMode="auto">
              <a:xfrm>
                <a:off x="2430" y="1488"/>
                <a:ext cx="48"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3" name="Rectangle 17"/>
              <p:cNvSpPr>
                <a:spLocks noChangeArrowheads="1"/>
              </p:cNvSpPr>
              <p:nvPr/>
            </p:nvSpPr>
            <p:spPr bwMode="auto">
              <a:xfrm>
                <a:off x="2016"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4" name="Rectangle 18"/>
              <p:cNvSpPr>
                <a:spLocks noChangeArrowheads="1"/>
              </p:cNvSpPr>
              <p:nvPr/>
            </p:nvSpPr>
            <p:spPr bwMode="auto">
              <a:xfrm>
                <a:off x="2158"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5" name="Rectangle 19"/>
              <p:cNvSpPr>
                <a:spLocks noChangeArrowheads="1"/>
              </p:cNvSpPr>
              <p:nvPr/>
            </p:nvSpPr>
            <p:spPr bwMode="auto">
              <a:xfrm>
                <a:off x="2300" y="1488"/>
                <a:ext cx="100" cy="144"/>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6" name="Rectangle 20"/>
              <p:cNvSpPr>
                <a:spLocks noChangeArrowheads="1"/>
              </p:cNvSpPr>
              <p:nvPr/>
            </p:nvSpPr>
            <p:spPr bwMode="auto">
              <a:xfrm>
                <a:off x="1968" y="1392"/>
                <a:ext cx="480"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grpSp>
        <p:sp>
          <p:nvSpPr>
            <p:cNvPr id="91157" name="Rectangle 21"/>
            <p:cNvSpPr>
              <a:spLocks noChangeArrowheads="1"/>
            </p:cNvSpPr>
            <p:nvPr/>
          </p:nvSpPr>
          <p:spPr bwMode="auto">
            <a:xfrm>
              <a:off x="2016"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8" name="Rectangle 22"/>
            <p:cNvSpPr>
              <a:spLocks noChangeArrowheads="1"/>
            </p:cNvSpPr>
            <p:nvPr/>
          </p:nvSpPr>
          <p:spPr bwMode="auto">
            <a:xfrm>
              <a:off x="2182"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59" name="Rectangle 23"/>
            <p:cNvSpPr>
              <a:spLocks noChangeArrowheads="1"/>
            </p:cNvSpPr>
            <p:nvPr/>
          </p:nvSpPr>
          <p:spPr bwMode="auto">
            <a:xfrm>
              <a:off x="2340" y="1428"/>
              <a:ext cx="48" cy="48"/>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60" name="Rectangle 24"/>
            <p:cNvSpPr>
              <a:spLocks noChangeArrowheads="1"/>
            </p:cNvSpPr>
            <p:nvPr/>
          </p:nvSpPr>
          <p:spPr bwMode="auto">
            <a:xfrm>
              <a:off x="2112"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61" name="Rectangle 25"/>
            <p:cNvSpPr>
              <a:spLocks noChangeArrowheads="1"/>
            </p:cNvSpPr>
            <p:nvPr/>
          </p:nvSpPr>
          <p:spPr bwMode="auto">
            <a:xfrm>
              <a:off x="2256" y="1536"/>
              <a:ext cx="48"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62" name="Rectangle 26"/>
            <p:cNvSpPr>
              <a:spLocks noChangeArrowheads="1"/>
            </p:cNvSpPr>
            <p:nvPr/>
          </p:nvSpPr>
          <p:spPr bwMode="auto">
            <a:xfrm>
              <a:off x="2160" y="1536"/>
              <a:ext cx="96" cy="130"/>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63" name="Rectangle 27"/>
            <p:cNvSpPr>
              <a:spLocks noChangeArrowheads="1"/>
            </p:cNvSpPr>
            <p:nvPr/>
          </p:nvSpPr>
          <p:spPr bwMode="auto">
            <a:xfrm>
              <a:off x="2160" y="1571"/>
              <a:ext cx="96" cy="47"/>
            </a:xfrm>
            <a:prstGeom prst="rect">
              <a:avLst/>
            </a:prstGeom>
            <a:grp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endParaRPr lang="en-GB" sz="1800">
                <a:solidFill>
                  <a:schemeClr val="bg2"/>
                </a:solidFill>
                <a:latin typeface="+mj-lt"/>
              </a:endParaRPr>
            </a:p>
          </p:txBody>
        </p:sp>
        <p:sp>
          <p:nvSpPr>
            <p:cNvPr id="91164" name="Line 28"/>
            <p:cNvSpPr>
              <a:spLocks noChangeShapeType="1"/>
            </p:cNvSpPr>
            <p:nvPr/>
          </p:nvSpPr>
          <p:spPr bwMode="auto">
            <a:xfrm>
              <a:off x="2208" y="1549"/>
              <a:ext cx="1" cy="117"/>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endParaRPr lang="en-GB" sz="1800">
                <a:solidFill>
                  <a:schemeClr val="bg2"/>
                </a:solidFill>
                <a:latin typeface="+mj-lt"/>
              </a:endParaRPr>
            </a:p>
          </p:txBody>
        </p:sp>
      </p:grpSp>
      <p:grpSp>
        <p:nvGrpSpPr>
          <p:cNvPr id="91165" name="Group 29"/>
          <p:cNvGrpSpPr>
            <a:grpSpLocks/>
          </p:cNvGrpSpPr>
          <p:nvPr/>
        </p:nvGrpSpPr>
        <p:grpSpPr bwMode="auto">
          <a:xfrm>
            <a:off x="5143500" y="2570916"/>
            <a:ext cx="914400" cy="735012"/>
            <a:chOff x="1152" y="2448"/>
            <a:chExt cx="432" cy="288"/>
          </a:xfrm>
          <a:solidFill>
            <a:schemeClr val="accent2">
              <a:lumMod val="60000"/>
              <a:lumOff val="40000"/>
            </a:schemeClr>
          </a:solidFill>
          <a:scene3d>
            <a:camera prst="orthographicFront">
              <a:rot lat="0" lon="0" rev="0"/>
            </a:camera>
            <a:lightRig rig="balanced" dir="t">
              <a:rot lat="0" lon="0" rev="8700000"/>
            </a:lightRig>
          </a:scene3d>
        </p:grpSpPr>
        <p:sp>
          <p:nvSpPr>
            <p:cNvPr id="91166" name="Freeform 30"/>
            <p:cNvSpPr>
              <a:spLocks/>
            </p:cNvSpPr>
            <p:nvPr/>
          </p:nvSpPr>
          <p:spPr bwMode="auto">
            <a:xfrm>
              <a:off x="1152" y="2448"/>
              <a:ext cx="432" cy="281"/>
            </a:xfrm>
            <a:custGeom>
              <a:avLst/>
              <a:gdLst/>
              <a:ahLst/>
              <a:cxnLst>
                <a:cxn ang="0">
                  <a:pos x="0" y="240"/>
                </a:cxn>
                <a:cxn ang="0">
                  <a:pos x="0" y="192"/>
                </a:cxn>
                <a:cxn ang="0">
                  <a:pos x="0" y="96"/>
                </a:cxn>
                <a:cxn ang="0">
                  <a:pos x="240" y="0"/>
                </a:cxn>
                <a:cxn ang="0">
                  <a:pos x="432" y="96"/>
                </a:cxn>
                <a:cxn ang="0">
                  <a:pos x="432" y="240"/>
                </a:cxn>
                <a:cxn ang="0">
                  <a:pos x="242" y="281"/>
                </a:cxn>
                <a:cxn ang="0">
                  <a:pos x="0" y="240"/>
                </a:cxn>
              </a:cxnLst>
              <a:rect l="0" t="0" r="r" b="b"/>
              <a:pathLst>
                <a:path w="432" h="281">
                  <a:moveTo>
                    <a:pt x="0" y="240"/>
                  </a:moveTo>
                  <a:lnTo>
                    <a:pt x="0" y="192"/>
                  </a:lnTo>
                  <a:lnTo>
                    <a:pt x="0" y="96"/>
                  </a:lnTo>
                  <a:lnTo>
                    <a:pt x="240" y="0"/>
                  </a:lnTo>
                  <a:lnTo>
                    <a:pt x="432" y="96"/>
                  </a:lnTo>
                  <a:lnTo>
                    <a:pt x="432" y="240"/>
                  </a:lnTo>
                  <a:lnTo>
                    <a:pt x="242" y="281"/>
                  </a:lnTo>
                  <a:lnTo>
                    <a:pt x="0" y="240"/>
                  </a:lnTo>
                  <a:close/>
                </a:path>
              </a:pathLst>
            </a:custGeom>
            <a:grpFill/>
            <a:ln w="9525">
              <a:noFill/>
              <a:round/>
              <a:headEnd/>
              <a:tailEnd/>
            </a:ln>
            <a:effectLst>
              <a:outerShdw blurRad="44450" dist="27940" dir="5400000" algn="ctr">
                <a:srgbClr val="000000">
                  <a:alpha val="32000"/>
                </a:srgbClr>
              </a:outerShdw>
            </a:effectLst>
            <a:sp3d>
              <a:bevelT w="190500" h="38100"/>
            </a:sp3d>
          </p:spPr>
          <p:txBody>
            <a:bodyPr/>
            <a:lstStyle/>
            <a:p>
              <a:endParaRPr lang="en-GB" sz="1800">
                <a:solidFill>
                  <a:schemeClr val="bg2"/>
                </a:solidFill>
                <a:latin typeface="+mj-lt"/>
              </a:endParaRPr>
            </a:p>
          </p:txBody>
        </p:sp>
        <p:sp>
          <p:nvSpPr>
            <p:cNvPr id="91167" name="Line 31"/>
            <p:cNvSpPr>
              <a:spLocks noChangeShapeType="1"/>
            </p:cNvSpPr>
            <p:nvPr/>
          </p:nvSpPr>
          <p:spPr bwMode="auto">
            <a:xfrm>
              <a:off x="1152" y="2640"/>
              <a:ext cx="432" cy="0"/>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endParaRPr lang="en-GB" sz="1800">
                <a:solidFill>
                  <a:schemeClr val="bg2"/>
                </a:solidFill>
                <a:latin typeface="+mj-lt"/>
              </a:endParaRPr>
            </a:p>
          </p:txBody>
        </p:sp>
        <p:sp>
          <p:nvSpPr>
            <p:cNvPr id="91168" name="Line 32"/>
            <p:cNvSpPr>
              <a:spLocks noChangeShapeType="1"/>
            </p:cNvSpPr>
            <p:nvPr/>
          </p:nvSpPr>
          <p:spPr bwMode="auto">
            <a:xfrm>
              <a:off x="1392" y="2448"/>
              <a:ext cx="0" cy="28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endParaRPr lang="en-GB" sz="1800">
                <a:solidFill>
                  <a:schemeClr val="bg2"/>
                </a:solidFill>
                <a:latin typeface="+mj-lt"/>
              </a:endParaRPr>
            </a:p>
          </p:txBody>
        </p:sp>
        <p:sp>
          <p:nvSpPr>
            <p:cNvPr id="91169" name="Line 33"/>
            <p:cNvSpPr>
              <a:spLocks noChangeShapeType="1"/>
            </p:cNvSpPr>
            <p:nvPr/>
          </p:nvSpPr>
          <p:spPr bwMode="auto">
            <a:xfrm flipV="1">
              <a:off x="1152" y="2544"/>
              <a:ext cx="240"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endParaRPr lang="en-GB" sz="1800">
                <a:solidFill>
                  <a:schemeClr val="bg2"/>
                </a:solidFill>
                <a:latin typeface="+mj-lt"/>
              </a:endParaRPr>
            </a:p>
          </p:txBody>
        </p:sp>
        <p:sp>
          <p:nvSpPr>
            <p:cNvPr id="91170" name="Line 34"/>
            <p:cNvSpPr>
              <a:spLocks noChangeShapeType="1"/>
            </p:cNvSpPr>
            <p:nvPr/>
          </p:nvSpPr>
          <p:spPr bwMode="auto">
            <a:xfrm>
              <a:off x="1392" y="2544"/>
              <a:ext cx="192" cy="48"/>
            </a:xfrm>
            <a:prstGeom prst="line">
              <a:avLst/>
            </a:prstGeom>
            <a:grpFill/>
            <a:ln w="9525">
              <a:noFill/>
              <a:round/>
              <a:headEnd/>
              <a:tailEnd/>
            </a:ln>
            <a:effectLst>
              <a:outerShdw blurRad="44450" dist="27940" dir="5400000" algn="ctr">
                <a:srgbClr val="000000">
                  <a:alpha val="32000"/>
                </a:srgbClr>
              </a:outerShdw>
            </a:effectLst>
            <a:sp3d>
              <a:bevelT w="190500" h="38100"/>
            </a:sp3d>
          </p:spPr>
          <p:txBody>
            <a:bodyPr/>
            <a:lstStyle/>
            <a:p>
              <a:endParaRPr lang="en-GB" sz="1800">
                <a:solidFill>
                  <a:schemeClr val="bg2"/>
                </a:solidFill>
                <a:latin typeface="+mj-lt"/>
              </a:endParaRPr>
            </a:p>
          </p:txBody>
        </p:sp>
      </p:grpSp>
      <p:grpSp>
        <p:nvGrpSpPr>
          <p:cNvPr id="91171" name="Group 35"/>
          <p:cNvGrpSpPr>
            <a:grpSpLocks/>
          </p:cNvGrpSpPr>
          <p:nvPr/>
        </p:nvGrpSpPr>
        <p:grpSpPr bwMode="auto">
          <a:xfrm>
            <a:off x="8420100" y="2266116"/>
            <a:ext cx="419100" cy="1443037"/>
            <a:chOff x="840" y="2640"/>
            <a:chExt cx="486" cy="1092"/>
          </a:xfrm>
        </p:grpSpPr>
        <p:sp>
          <p:nvSpPr>
            <p:cNvPr id="91172" name="Oval 36"/>
            <p:cNvSpPr>
              <a:spLocks noChangeArrowheads="1"/>
            </p:cNvSpPr>
            <p:nvPr/>
          </p:nvSpPr>
          <p:spPr bwMode="auto">
            <a:xfrm>
              <a:off x="960" y="2640"/>
              <a:ext cx="240" cy="240"/>
            </a:xfrm>
            <a:prstGeom prst="ellipse">
              <a:avLst/>
            </a:prstGeom>
            <a:solidFill>
              <a:schemeClr val="folHlink"/>
            </a:solidFill>
            <a:ln w="38100">
              <a:solidFill>
                <a:schemeClr val="tx1"/>
              </a:solidFill>
              <a:round/>
              <a:headEnd/>
              <a:tailEnd/>
            </a:ln>
            <a:effectLst/>
          </p:spPr>
          <p:txBody>
            <a:bodyPr wrap="none" anchor="ctr"/>
            <a:lstStyle/>
            <a:p>
              <a:endParaRPr lang="en-GB" sz="1800">
                <a:solidFill>
                  <a:schemeClr val="bg2"/>
                </a:solidFill>
                <a:latin typeface="+mj-lt"/>
              </a:endParaRPr>
            </a:p>
          </p:txBody>
        </p:sp>
        <p:sp>
          <p:nvSpPr>
            <p:cNvPr id="91173" name="Line 37"/>
            <p:cNvSpPr>
              <a:spLocks noChangeShapeType="1"/>
            </p:cNvSpPr>
            <p:nvPr/>
          </p:nvSpPr>
          <p:spPr bwMode="auto">
            <a:xfrm>
              <a:off x="1086" y="2880"/>
              <a:ext cx="0" cy="432"/>
            </a:xfrm>
            <a:prstGeom prst="line">
              <a:avLst/>
            </a:prstGeom>
            <a:noFill/>
            <a:ln w="38100">
              <a:solidFill>
                <a:schemeClr val="tx1"/>
              </a:solidFill>
              <a:round/>
              <a:headEnd/>
              <a:tailEnd/>
            </a:ln>
            <a:effectLst/>
          </p:spPr>
          <p:txBody>
            <a:bodyPr/>
            <a:lstStyle/>
            <a:p>
              <a:endParaRPr lang="en-GB" sz="1800">
                <a:solidFill>
                  <a:schemeClr val="bg2"/>
                </a:solidFill>
                <a:latin typeface="+mj-lt"/>
              </a:endParaRPr>
            </a:p>
          </p:txBody>
        </p:sp>
        <p:sp>
          <p:nvSpPr>
            <p:cNvPr id="91174" name="Line 38"/>
            <p:cNvSpPr>
              <a:spLocks noChangeShapeType="1"/>
            </p:cNvSpPr>
            <p:nvPr/>
          </p:nvSpPr>
          <p:spPr bwMode="auto">
            <a:xfrm flipH="1">
              <a:off x="840" y="3300"/>
              <a:ext cx="240" cy="432"/>
            </a:xfrm>
            <a:prstGeom prst="line">
              <a:avLst/>
            </a:prstGeom>
            <a:noFill/>
            <a:ln w="38100">
              <a:solidFill>
                <a:schemeClr val="tx1"/>
              </a:solidFill>
              <a:round/>
              <a:headEnd/>
              <a:tailEnd/>
            </a:ln>
            <a:effectLst/>
          </p:spPr>
          <p:txBody>
            <a:bodyPr/>
            <a:lstStyle/>
            <a:p>
              <a:endParaRPr lang="en-GB" sz="1800">
                <a:solidFill>
                  <a:schemeClr val="bg2"/>
                </a:solidFill>
                <a:latin typeface="+mj-lt"/>
              </a:endParaRPr>
            </a:p>
          </p:txBody>
        </p:sp>
        <p:sp>
          <p:nvSpPr>
            <p:cNvPr id="91175" name="Line 39"/>
            <p:cNvSpPr>
              <a:spLocks noChangeShapeType="1"/>
            </p:cNvSpPr>
            <p:nvPr/>
          </p:nvSpPr>
          <p:spPr bwMode="auto">
            <a:xfrm>
              <a:off x="1086" y="3300"/>
              <a:ext cx="240" cy="432"/>
            </a:xfrm>
            <a:prstGeom prst="line">
              <a:avLst/>
            </a:prstGeom>
            <a:noFill/>
            <a:ln w="38100">
              <a:solidFill>
                <a:schemeClr val="tx1"/>
              </a:solidFill>
              <a:round/>
              <a:headEnd/>
              <a:tailEnd/>
            </a:ln>
            <a:effectLst/>
          </p:spPr>
          <p:txBody>
            <a:bodyPr/>
            <a:lstStyle/>
            <a:p>
              <a:endParaRPr lang="en-GB" sz="1800">
                <a:solidFill>
                  <a:schemeClr val="bg2"/>
                </a:solidFill>
                <a:latin typeface="+mj-lt"/>
              </a:endParaRPr>
            </a:p>
          </p:txBody>
        </p:sp>
        <p:sp>
          <p:nvSpPr>
            <p:cNvPr id="91176" name="Line 40"/>
            <p:cNvSpPr>
              <a:spLocks noChangeShapeType="1"/>
            </p:cNvSpPr>
            <p:nvPr/>
          </p:nvSpPr>
          <p:spPr bwMode="auto">
            <a:xfrm flipH="1">
              <a:off x="864" y="2928"/>
              <a:ext cx="210" cy="288"/>
            </a:xfrm>
            <a:prstGeom prst="line">
              <a:avLst/>
            </a:prstGeom>
            <a:noFill/>
            <a:ln w="38100">
              <a:solidFill>
                <a:schemeClr val="tx1"/>
              </a:solidFill>
              <a:round/>
              <a:headEnd/>
              <a:tailEnd/>
            </a:ln>
            <a:effectLst/>
          </p:spPr>
          <p:txBody>
            <a:bodyPr/>
            <a:lstStyle/>
            <a:p>
              <a:endParaRPr lang="en-GB" sz="1800">
                <a:solidFill>
                  <a:schemeClr val="bg2"/>
                </a:solidFill>
                <a:latin typeface="+mj-lt"/>
              </a:endParaRPr>
            </a:p>
          </p:txBody>
        </p:sp>
        <p:sp>
          <p:nvSpPr>
            <p:cNvPr id="91177" name="Line 41"/>
            <p:cNvSpPr>
              <a:spLocks noChangeShapeType="1"/>
            </p:cNvSpPr>
            <p:nvPr/>
          </p:nvSpPr>
          <p:spPr bwMode="auto">
            <a:xfrm>
              <a:off x="1080" y="2928"/>
              <a:ext cx="216" cy="288"/>
            </a:xfrm>
            <a:prstGeom prst="line">
              <a:avLst/>
            </a:prstGeom>
            <a:noFill/>
            <a:ln w="38100">
              <a:solidFill>
                <a:schemeClr val="tx1"/>
              </a:solidFill>
              <a:round/>
              <a:headEnd/>
              <a:tailEnd/>
            </a:ln>
            <a:effectLst/>
          </p:spPr>
          <p:txBody>
            <a:bodyPr/>
            <a:lstStyle/>
            <a:p>
              <a:endParaRPr lang="en-GB" sz="1800">
                <a:solidFill>
                  <a:schemeClr val="bg2"/>
                </a:solidFill>
                <a:latin typeface="+mj-lt"/>
              </a:endParaRPr>
            </a:p>
          </p:txBody>
        </p:sp>
      </p:grpSp>
      <p:sp>
        <p:nvSpPr>
          <p:cNvPr id="91182" name="Line 46"/>
          <p:cNvSpPr>
            <a:spLocks noChangeShapeType="1"/>
          </p:cNvSpPr>
          <p:nvPr/>
        </p:nvSpPr>
        <p:spPr bwMode="auto">
          <a:xfrm>
            <a:off x="7859713" y="2931278"/>
            <a:ext cx="457200" cy="3175"/>
          </a:xfrm>
          <a:prstGeom prst="line">
            <a:avLst/>
          </a:prstGeom>
          <a:noFill/>
          <a:ln w="57150">
            <a:solidFill>
              <a:schemeClr val="bg2"/>
            </a:solidFill>
            <a:round/>
            <a:headEnd/>
            <a:tailEnd type="triangle" w="med" len="med"/>
          </a:ln>
          <a:effectLst/>
        </p:spPr>
        <p:txBody>
          <a:bodyPr/>
          <a:lstStyle/>
          <a:p>
            <a:endParaRPr lang="en-GB" sz="1800">
              <a:solidFill>
                <a:schemeClr val="bg2"/>
              </a:solidFill>
              <a:latin typeface="+mj-lt"/>
            </a:endParaRPr>
          </a:p>
        </p:txBody>
      </p:sp>
      <p:sp>
        <p:nvSpPr>
          <p:cNvPr id="91184" name="Text Box 48"/>
          <p:cNvSpPr txBox="1">
            <a:spLocks noChangeArrowheads="1"/>
          </p:cNvSpPr>
          <p:nvPr/>
        </p:nvSpPr>
        <p:spPr bwMode="auto">
          <a:xfrm flipH="1">
            <a:off x="307975" y="1523166"/>
            <a:ext cx="1350963" cy="646331"/>
          </a:xfrm>
          <a:prstGeom prst="rect">
            <a:avLst/>
          </a:prstGeom>
          <a:noFill/>
          <a:ln w="9525">
            <a:noFill/>
            <a:miter lim="800000"/>
            <a:headEnd/>
            <a:tailEnd/>
          </a:ln>
          <a:effectLst/>
        </p:spPr>
        <p:txBody>
          <a:bodyPr>
            <a:spAutoFit/>
          </a:bodyPr>
          <a:lstStyle/>
          <a:p>
            <a:pPr algn="ctr">
              <a:spcBef>
                <a:spcPct val="50000"/>
              </a:spcBef>
            </a:pPr>
            <a:r>
              <a:rPr lang="en-GB" sz="1800">
                <a:solidFill>
                  <a:schemeClr val="bg2"/>
                </a:solidFill>
                <a:latin typeface="+mj-lt"/>
              </a:rPr>
              <a:t>Second tier supplier</a:t>
            </a:r>
            <a:endParaRPr lang="en-US" sz="1800">
              <a:solidFill>
                <a:schemeClr val="bg2"/>
              </a:solidFill>
              <a:latin typeface="+mj-lt"/>
            </a:endParaRPr>
          </a:p>
        </p:txBody>
      </p:sp>
      <p:sp>
        <p:nvSpPr>
          <p:cNvPr id="91185" name="Text Box 49"/>
          <p:cNvSpPr txBox="1">
            <a:spLocks noChangeArrowheads="1"/>
          </p:cNvSpPr>
          <p:nvPr/>
        </p:nvSpPr>
        <p:spPr bwMode="auto">
          <a:xfrm flipH="1">
            <a:off x="4960938" y="1523166"/>
            <a:ext cx="1347787" cy="646331"/>
          </a:xfrm>
          <a:prstGeom prst="rect">
            <a:avLst/>
          </a:prstGeom>
          <a:noFill/>
          <a:ln w="9525">
            <a:noFill/>
            <a:miter lim="800000"/>
            <a:headEnd/>
            <a:tailEnd/>
          </a:ln>
          <a:effectLst/>
        </p:spPr>
        <p:txBody>
          <a:bodyPr>
            <a:spAutoFit/>
          </a:bodyPr>
          <a:lstStyle/>
          <a:p>
            <a:pPr algn="ctr">
              <a:spcBef>
                <a:spcPct val="50000"/>
              </a:spcBef>
            </a:pPr>
            <a:r>
              <a:rPr lang="en-GB" sz="1800">
                <a:solidFill>
                  <a:schemeClr val="bg2"/>
                </a:solidFill>
                <a:latin typeface="+mj-lt"/>
              </a:rPr>
              <a:t>First tier customer</a:t>
            </a:r>
            <a:endParaRPr lang="en-US" sz="1800">
              <a:solidFill>
                <a:schemeClr val="bg2"/>
              </a:solidFill>
              <a:latin typeface="+mj-lt"/>
            </a:endParaRPr>
          </a:p>
        </p:txBody>
      </p:sp>
      <p:sp>
        <p:nvSpPr>
          <p:cNvPr id="91186" name="Text Box 50"/>
          <p:cNvSpPr txBox="1">
            <a:spLocks noChangeArrowheads="1"/>
          </p:cNvSpPr>
          <p:nvPr/>
        </p:nvSpPr>
        <p:spPr bwMode="auto">
          <a:xfrm flipH="1">
            <a:off x="6561138" y="1523166"/>
            <a:ext cx="1500187" cy="646331"/>
          </a:xfrm>
          <a:prstGeom prst="rect">
            <a:avLst/>
          </a:prstGeom>
          <a:noFill/>
          <a:ln w="9525">
            <a:noFill/>
            <a:miter lim="800000"/>
            <a:headEnd/>
            <a:tailEnd/>
          </a:ln>
          <a:effectLst/>
        </p:spPr>
        <p:txBody>
          <a:bodyPr>
            <a:spAutoFit/>
          </a:bodyPr>
          <a:lstStyle/>
          <a:p>
            <a:pPr algn="ctr">
              <a:spcBef>
                <a:spcPct val="50000"/>
              </a:spcBef>
            </a:pPr>
            <a:r>
              <a:rPr lang="en-GB" sz="1800">
                <a:solidFill>
                  <a:schemeClr val="bg2"/>
                </a:solidFill>
                <a:latin typeface="+mj-lt"/>
              </a:rPr>
              <a:t>Second tier customer</a:t>
            </a:r>
            <a:endParaRPr lang="en-US" sz="1800">
              <a:solidFill>
                <a:schemeClr val="bg2"/>
              </a:solidFill>
              <a:latin typeface="+mj-lt"/>
            </a:endParaRPr>
          </a:p>
        </p:txBody>
      </p:sp>
      <p:sp>
        <p:nvSpPr>
          <p:cNvPr id="91187" name="Text Box 51"/>
          <p:cNvSpPr txBox="1">
            <a:spLocks noChangeArrowheads="1"/>
          </p:cNvSpPr>
          <p:nvPr/>
        </p:nvSpPr>
        <p:spPr bwMode="auto">
          <a:xfrm flipH="1">
            <a:off x="7920037" y="1523166"/>
            <a:ext cx="1223962" cy="646331"/>
          </a:xfrm>
          <a:prstGeom prst="rect">
            <a:avLst/>
          </a:prstGeom>
          <a:noFill/>
          <a:ln w="9525">
            <a:noFill/>
            <a:miter lim="800000"/>
            <a:headEnd/>
            <a:tailEnd/>
          </a:ln>
          <a:effectLst/>
        </p:spPr>
        <p:txBody>
          <a:bodyPr wrap="square">
            <a:spAutoFit/>
          </a:bodyPr>
          <a:lstStyle/>
          <a:p>
            <a:pPr algn="ctr">
              <a:spcBef>
                <a:spcPct val="50000"/>
              </a:spcBef>
            </a:pPr>
            <a:r>
              <a:rPr lang="en-GB" sz="1800" dirty="0">
                <a:solidFill>
                  <a:schemeClr val="bg2"/>
                </a:solidFill>
                <a:latin typeface="+mj-lt"/>
              </a:rPr>
              <a:t>End customer</a:t>
            </a:r>
            <a:endParaRPr lang="en-US" sz="1800" dirty="0">
              <a:solidFill>
                <a:schemeClr val="bg2"/>
              </a:solidFill>
              <a:latin typeface="+mj-lt"/>
            </a:endParaRPr>
          </a:p>
        </p:txBody>
      </p:sp>
      <p:sp>
        <p:nvSpPr>
          <p:cNvPr id="91188" name="Text Box 52"/>
          <p:cNvSpPr txBox="1">
            <a:spLocks noChangeArrowheads="1"/>
          </p:cNvSpPr>
          <p:nvPr/>
        </p:nvSpPr>
        <p:spPr bwMode="auto">
          <a:xfrm flipH="1">
            <a:off x="5571129" y="3462034"/>
            <a:ext cx="1906790" cy="369332"/>
          </a:xfrm>
          <a:prstGeom prst="rect">
            <a:avLst/>
          </a:prstGeom>
          <a:noFill/>
          <a:ln w="9525">
            <a:noFill/>
            <a:miter lim="800000"/>
            <a:headEnd/>
            <a:tailEnd/>
          </a:ln>
          <a:effectLst/>
        </p:spPr>
        <p:txBody>
          <a:bodyPr wrap="square">
            <a:spAutoFit/>
          </a:bodyPr>
          <a:lstStyle/>
          <a:p>
            <a:pPr algn="ctr">
              <a:spcBef>
                <a:spcPct val="50000"/>
              </a:spcBef>
            </a:pPr>
            <a:r>
              <a:rPr lang="en-GB" sz="1800" dirty="0">
                <a:solidFill>
                  <a:srgbClr val="FFFFFF"/>
                </a:solidFill>
                <a:latin typeface="+mj-lt"/>
              </a:rPr>
              <a:t>Demand side</a:t>
            </a:r>
            <a:endParaRPr lang="en-US" sz="1800" dirty="0">
              <a:solidFill>
                <a:srgbClr val="FFFFFF"/>
              </a:solidFill>
              <a:latin typeface="+mj-lt"/>
            </a:endParaRPr>
          </a:p>
        </p:txBody>
      </p:sp>
      <p:sp>
        <p:nvSpPr>
          <p:cNvPr id="91189" name="Text Box 53"/>
          <p:cNvSpPr txBox="1">
            <a:spLocks noChangeArrowheads="1"/>
          </p:cNvSpPr>
          <p:nvPr/>
        </p:nvSpPr>
        <p:spPr bwMode="auto">
          <a:xfrm flipH="1">
            <a:off x="755575" y="3456649"/>
            <a:ext cx="1737593" cy="369332"/>
          </a:xfrm>
          <a:prstGeom prst="rect">
            <a:avLst/>
          </a:prstGeom>
          <a:noFill/>
          <a:ln w="9525">
            <a:noFill/>
            <a:miter lim="800000"/>
            <a:headEnd/>
            <a:tailEnd/>
          </a:ln>
          <a:effectLst/>
        </p:spPr>
        <p:txBody>
          <a:bodyPr wrap="square">
            <a:spAutoFit/>
          </a:bodyPr>
          <a:lstStyle/>
          <a:p>
            <a:pPr algn="ctr">
              <a:spcBef>
                <a:spcPct val="50000"/>
              </a:spcBef>
            </a:pPr>
            <a:r>
              <a:rPr lang="en-GB" sz="1800" dirty="0">
                <a:solidFill>
                  <a:srgbClr val="FFFFFF"/>
                </a:solidFill>
                <a:latin typeface="+mj-lt"/>
              </a:rPr>
              <a:t>Supply side</a:t>
            </a:r>
            <a:endParaRPr lang="en-US" sz="1800" dirty="0">
              <a:solidFill>
                <a:srgbClr val="FFFFFF"/>
              </a:solidFill>
              <a:latin typeface="+mj-lt"/>
            </a:endParaRPr>
          </a:p>
        </p:txBody>
      </p:sp>
      <p:grpSp>
        <p:nvGrpSpPr>
          <p:cNvPr id="91211" name="Group 75"/>
          <p:cNvGrpSpPr>
            <a:grpSpLocks/>
          </p:cNvGrpSpPr>
          <p:nvPr/>
        </p:nvGrpSpPr>
        <p:grpSpPr bwMode="auto">
          <a:xfrm>
            <a:off x="2281387" y="3849650"/>
            <a:ext cx="1905000" cy="839788"/>
            <a:chOff x="1349" y="1984"/>
            <a:chExt cx="1200" cy="529"/>
          </a:xfrm>
        </p:grpSpPr>
        <p:sp>
          <p:nvSpPr>
            <p:cNvPr id="91190" name="Line 54"/>
            <p:cNvSpPr>
              <a:spLocks noChangeShapeType="1"/>
            </p:cNvSpPr>
            <p:nvPr/>
          </p:nvSpPr>
          <p:spPr bwMode="auto">
            <a:xfrm>
              <a:off x="1440" y="2340"/>
              <a:ext cx="1056" cy="1"/>
            </a:xfrm>
            <a:prstGeom prst="line">
              <a:avLst/>
            </a:prstGeom>
            <a:noFill/>
            <a:ln w="28575">
              <a:solidFill>
                <a:schemeClr val="bg2"/>
              </a:solidFill>
              <a:round/>
              <a:headEnd type="triangle" w="med" len="med"/>
              <a:tailEnd type="triangle" w="med" len="med"/>
            </a:ln>
            <a:effectLst/>
          </p:spPr>
          <p:txBody>
            <a:bodyPr/>
            <a:lstStyle/>
            <a:p>
              <a:endParaRPr lang="en-GB" sz="1800">
                <a:solidFill>
                  <a:srgbClr val="FFFFFF"/>
                </a:solidFill>
                <a:latin typeface="+mj-lt"/>
              </a:endParaRPr>
            </a:p>
          </p:txBody>
        </p:sp>
        <p:sp>
          <p:nvSpPr>
            <p:cNvPr id="91196" name="Text Box 60"/>
            <p:cNvSpPr txBox="1">
              <a:spLocks noChangeArrowheads="1"/>
            </p:cNvSpPr>
            <p:nvPr/>
          </p:nvSpPr>
          <p:spPr bwMode="auto">
            <a:xfrm flipH="1">
              <a:off x="1349" y="1984"/>
              <a:ext cx="1200" cy="529"/>
            </a:xfrm>
            <a:prstGeom prst="rect">
              <a:avLst/>
            </a:prstGeom>
            <a:noFill/>
            <a:ln w="9525">
              <a:solidFill>
                <a:schemeClr val="bg2"/>
              </a:solidFill>
              <a:miter lim="800000"/>
              <a:headEnd/>
              <a:tailEnd/>
            </a:ln>
            <a:effectLst/>
          </p:spPr>
          <p:txBody>
            <a:bodyPr>
              <a:spAutoFit/>
            </a:bodyPr>
            <a:lstStyle/>
            <a:p>
              <a:pPr algn="ctr">
                <a:lnSpc>
                  <a:spcPct val="90000"/>
                </a:lnSpc>
                <a:spcBef>
                  <a:spcPct val="50000"/>
                </a:spcBef>
              </a:pPr>
              <a:r>
                <a:rPr lang="en-GB" sz="1800" dirty="0">
                  <a:solidFill>
                    <a:srgbClr val="FFFFFF"/>
                  </a:solidFill>
                  <a:latin typeface="+mj-lt"/>
                </a:rPr>
                <a:t>Purchasing and supply management</a:t>
              </a:r>
              <a:endParaRPr lang="en-US" sz="1800" dirty="0">
                <a:solidFill>
                  <a:srgbClr val="FFFFFF"/>
                </a:solidFill>
                <a:latin typeface="+mj-lt"/>
              </a:endParaRPr>
            </a:p>
          </p:txBody>
        </p:sp>
      </p:grpSp>
      <p:grpSp>
        <p:nvGrpSpPr>
          <p:cNvPr id="91212" name="Group 76"/>
          <p:cNvGrpSpPr>
            <a:grpSpLocks/>
          </p:cNvGrpSpPr>
          <p:nvPr/>
        </p:nvGrpSpPr>
        <p:grpSpPr bwMode="auto">
          <a:xfrm>
            <a:off x="5106380" y="3909164"/>
            <a:ext cx="2574925" cy="590550"/>
            <a:chOff x="2629" y="2159"/>
            <a:chExt cx="1622" cy="372"/>
          </a:xfrm>
        </p:grpSpPr>
        <p:sp>
          <p:nvSpPr>
            <p:cNvPr id="91191" name="Line 55"/>
            <p:cNvSpPr>
              <a:spLocks noChangeShapeType="1"/>
            </p:cNvSpPr>
            <p:nvPr/>
          </p:nvSpPr>
          <p:spPr bwMode="auto">
            <a:xfrm>
              <a:off x="2832" y="2340"/>
              <a:ext cx="1056" cy="1"/>
            </a:xfrm>
            <a:prstGeom prst="line">
              <a:avLst/>
            </a:prstGeom>
            <a:noFill/>
            <a:ln w="28575">
              <a:solidFill>
                <a:schemeClr val="bg2"/>
              </a:solidFill>
              <a:round/>
              <a:headEnd type="triangle" w="med" len="med"/>
              <a:tailEnd type="triangle" w="med" len="med"/>
            </a:ln>
            <a:effectLst/>
          </p:spPr>
          <p:txBody>
            <a:bodyPr/>
            <a:lstStyle/>
            <a:p>
              <a:endParaRPr lang="en-GB" sz="1800">
                <a:solidFill>
                  <a:srgbClr val="FFFFFF"/>
                </a:solidFill>
                <a:latin typeface="+mj-lt"/>
              </a:endParaRPr>
            </a:p>
          </p:txBody>
        </p:sp>
        <p:sp>
          <p:nvSpPr>
            <p:cNvPr id="91197" name="Text Box 61"/>
            <p:cNvSpPr txBox="1">
              <a:spLocks noChangeArrowheads="1"/>
            </p:cNvSpPr>
            <p:nvPr/>
          </p:nvSpPr>
          <p:spPr bwMode="auto">
            <a:xfrm flipH="1">
              <a:off x="2629" y="2159"/>
              <a:ext cx="1622" cy="372"/>
            </a:xfrm>
            <a:prstGeom prst="rect">
              <a:avLst/>
            </a:prstGeom>
            <a:noFill/>
            <a:ln w="9525">
              <a:solidFill>
                <a:schemeClr val="bg2"/>
              </a:solidFill>
              <a:miter lim="800000"/>
              <a:headEnd/>
              <a:tailEnd/>
            </a:ln>
            <a:effectLst/>
          </p:spPr>
          <p:txBody>
            <a:bodyPr>
              <a:spAutoFit/>
            </a:bodyPr>
            <a:lstStyle/>
            <a:p>
              <a:pPr algn="ctr">
                <a:lnSpc>
                  <a:spcPct val="90000"/>
                </a:lnSpc>
                <a:spcBef>
                  <a:spcPct val="50000"/>
                </a:spcBef>
              </a:pPr>
              <a:r>
                <a:rPr lang="en-GB" sz="1800">
                  <a:solidFill>
                    <a:srgbClr val="FFFFFF"/>
                  </a:solidFill>
                  <a:latin typeface="+mj-lt"/>
                </a:rPr>
                <a:t>Physical distribution management</a:t>
              </a:r>
              <a:endParaRPr lang="en-US" sz="1800">
                <a:solidFill>
                  <a:srgbClr val="FFFFFF"/>
                </a:solidFill>
                <a:latin typeface="+mj-lt"/>
              </a:endParaRPr>
            </a:p>
          </p:txBody>
        </p:sp>
      </p:grpSp>
      <p:grpSp>
        <p:nvGrpSpPr>
          <p:cNvPr id="91213" name="Group 77"/>
          <p:cNvGrpSpPr>
            <a:grpSpLocks/>
          </p:cNvGrpSpPr>
          <p:nvPr/>
        </p:nvGrpSpPr>
        <p:grpSpPr bwMode="auto">
          <a:xfrm>
            <a:off x="2281387" y="4721908"/>
            <a:ext cx="6414864" cy="341313"/>
            <a:chOff x="2832" y="2484"/>
            <a:chExt cx="2592" cy="215"/>
          </a:xfrm>
        </p:grpSpPr>
        <p:sp>
          <p:nvSpPr>
            <p:cNvPr id="91192" name="Line 56"/>
            <p:cNvSpPr>
              <a:spLocks noChangeShapeType="1"/>
            </p:cNvSpPr>
            <p:nvPr/>
          </p:nvSpPr>
          <p:spPr bwMode="auto">
            <a:xfrm>
              <a:off x="2832" y="2689"/>
              <a:ext cx="2160" cy="2"/>
            </a:xfrm>
            <a:prstGeom prst="line">
              <a:avLst/>
            </a:prstGeom>
            <a:noFill/>
            <a:ln w="28575">
              <a:solidFill>
                <a:schemeClr val="bg2"/>
              </a:solidFill>
              <a:round/>
              <a:headEnd type="triangle" w="med" len="med"/>
              <a:tailEnd type="triangle" w="med" len="med"/>
            </a:ln>
            <a:effectLst/>
          </p:spPr>
          <p:txBody>
            <a:bodyPr/>
            <a:lstStyle/>
            <a:p>
              <a:endParaRPr lang="en-GB" sz="1800">
                <a:solidFill>
                  <a:srgbClr val="FFFFFF"/>
                </a:solidFill>
                <a:latin typeface="+mj-lt"/>
              </a:endParaRPr>
            </a:p>
          </p:txBody>
        </p:sp>
        <p:sp>
          <p:nvSpPr>
            <p:cNvPr id="91195" name="Line 59"/>
            <p:cNvSpPr>
              <a:spLocks noChangeShapeType="1"/>
            </p:cNvSpPr>
            <p:nvPr/>
          </p:nvSpPr>
          <p:spPr bwMode="auto">
            <a:xfrm>
              <a:off x="4896" y="2689"/>
              <a:ext cx="528" cy="2"/>
            </a:xfrm>
            <a:prstGeom prst="line">
              <a:avLst/>
            </a:prstGeom>
            <a:noFill/>
            <a:ln w="28575">
              <a:solidFill>
                <a:schemeClr val="bg2"/>
              </a:solidFill>
              <a:prstDash val="sysDot"/>
              <a:round/>
              <a:headEnd/>
              <a:tailEnd type="triangle" w="med" len="med"/>
            </a:ln>
            <a:effectLst/>
          </p:spPr>
          <p:txBody>
            <a:bodyPr/>
            <a:lstStyle/>
            <a:p>
              <a:endParaRPr lang="en-GB" sz="1800">
                <a:solidFill>
                  <a:srgbClr val="FFFFFF"/>
                </a:solidFill>
                <a:latin typeface="+mj-lt"/>
              </a:endParaRPr>
            </a:p>
          </p:txBody>
        </p:sp>
        <p:sp>
          <p:nvSpPr>
            <p:cNvPr id="91198" name="Text Box 62"/>
            <p:cNvSpPr txBox="1">
              <a:spLocks noChangeArrowheads="1"/>
            </p:cNvSpPr>
            <p:nvPr/>
          </p:nvSpPr>
          <p:spPr bwMode="auto">
            <a:xfrm flipH="1">
              <a:off x="3454" y="2484"/>
              <a:ext cx="851" cy="215"/>
            </a:xfrm>
            <a:prstGeom prst="rect">
              <a:avLst/>
            </a:prstGeom>
            <a:noFill/>
            <a:ln w="9525">
              <a:solidFill>
                <a:schemeClr val="bg2"/>
              </a:solidFill>
              <a:miter lim="800000"/>
              <a:headEnd/>
              <a:tailEnd/>
            </a:ln>
            <a:effectLst/>
          </p:spPr>
          <p:txBody>
            <a:bodyPr>
              <a:spAutoFit/>
            </a:bodyPr>
            <a:lstStyle/>
            <a:p>
              <a:pPr algn="ctr">
                <a:lnSpc>
                  <a:spcPct val="90000"/>
                </a:lnSpc>
                <a:spcBef>
                  <a:spcPct val="50000"/>
                </a:spcBef>
              </a:pPr>
              <a:r>
                <a:rPr lang="en-GB" sz="1800">
                  <a:solidFill>
                    <a:srgbClr val="FFFFFF"/>
                  </a:solidFill>
                  <a:latin typeface="+mj-lt"/>
                </a:rPr>
                <a:t>Logistics</a:t>
              </a:r>
              <a:endParaRPr lang="en-US" sz="1800">
                <a:solidFill>
                  <a:srgbClr val="FFFFFF"/>
                </a:solidFill>
                <a:latin typeface="+mj-lt"/>
              </a:endParaRPr>
            </a:p>
          </p:txBody>
        </p:sp>
      </p:grpSp>
      <p:grpSp>
        <p:nvGrpSpPr>
          <p:cNvPr id="91214" name="Group 78"/>
          <p:cNvGrpSpPr>
            <a:grpSpLocks/>
          </p:cNvGrpSpPr>
          <p:nvPr/>
        </p:nvGrpSpPr>
        <p:grpSpPr bwMode="auto">
          <a:xfrm>
            <a:off x="3028156" y="5121036"/>
            <a:ext cx="2590800" cy="590551"/>
            <a:chOff x="1776" y="2844"/>
            <a:chExt cx="1632" cy="372"/>
          </a:xfrm>
        </p:grpSpPr>
        <p:sp>
          <p:nvSpPr>
            <p:cNvPr id="91193" name="Line 57"/>
            <p:cNvSpPr>
              <a:spLocks noChangeShapeType="1"/>
            </p:cNvSpPr>
            <p:nvPr/>
          </p:nvSpPr>
          <p:spPr bwMode="auto">
            <a:xfrm>
              <a:off x="1776" y="3039"/>
              <a:ext cx="1632" cy="1"/>
            </a:xfrm>
            <a:prstGeom prst="line">
              <a:avLst/>
            </a:prstGeom>
            <a:noFill/>
            <a:ln w="28575">
              <a:solidFill>
                <a:schemeClr val="bg2"/>
              </a:solidFill>
              <a:round/>
              <a:headEnd type="triangle" w="med" len="med"/>
              <a:tailEnd type="triangle" w="med" len="med"/>
            </a:ln>
            <a:effectLst/>
          </p:spPr>
          <p:txBody>
            <a:bodyPr/>
            <a:lstStyle/>
            <a:p>
              <a:endParaRPr lang="en-GB" sz="1800">
                <a:solidFill>
                  <a:srgbClr val="FFFFFF"/>
                </a:solidFill>
                <a:latin typeface="+mj-lt"/>
              </a:endParaRPr>
            </a:p>
          </p:txBody>
        </p:sp>
        <p:sp>
          <p:nvSpPr>
            <p:cNvPr id="91199" name="Text Box 63"/>
            <p:cNvSpPr txBox="1">
              <a:spLocks noChangeArrowheads="1"/>
            </p:cNvSpPr>
            <p:nvPr/>
          </p:nvSpPr>
          <p:spPr bwMode="auto">
            <a:xfrm flipH="1">
              <a:off x="1882" y="2844"/>
              <a:ext cx="1489" cy="372"/>
            </a:xfrm>
            <a:prstGeom prst="rect">
              <a:avLst/>
            </a:prstGeom>
            <a:noFill/>
            <a:ln w="9525">
              <a:solidFill>
                <a:schemeClr val="bg2"/>
              </a:solidFill>
              <a:miter lim="800000"/>
              <a:headEnd/>
              <a:tailEnd/>
            </a:ln>
            <a:effectLst/>
          </p:spPr>
          <p:txBody>
            <a:bodyPr>
              <a:spAutoFit/>
            </a:bodyPr>
            <a:lstStyle/>
            <a:p>
              <a:pPr algn="ctr">
                <a:lnSpc>
                  <a:spcPct val="90000"/>
                </a:lnSpc>
                <a:spcBef>
                  <a:spcPct val="50000"/>
                </a:spcBef>
              </a:pPr>
              <a:r>
                <a:rPr lang="en-GB" sz="1800">
                  <a:solidFill>
                    <a:srgbClr val="FFFFFF"/>
                  </a:solidFill>
                  <a:latin typeface="+mj-lt"/>
                </a:rPr>
                <a:t>Materials management</a:t>
              </a:r>
              <a:endParaRPr lang="en-US" sz="1800">
                <a:solidFill>
                  <a:srgbClr val="FFFFFF"/>
                </a:solidFill>
                <a:latin typeface="+mj-lt"/>
              </a:endParaRPr>
            </a:p>
          </p:txBody>
        </p:sp>
      </p:grpSp>
      <p:grpSp>
        <p:nvGrpSpPr>
          <p:cNvPr id="91215" name="Group 79"/>
          <p:cNvGrpSpPr>
            <a:grpSpLocks/>
          </p:cNvGrpSpPr>
          <p:nvPr/>
        </p:nvGrpSpPr>
        <p:grpSpPr bwMode="auto">
          <a:xfrm>
            <a:off x="623589" y="5761968"/>
            <a:ext cx="8077200" cy="341313"/>
            <a:chOff x="336" y="3256"/>
            <a:chExt cx="5088" cy="215"/>
          </a:xfrm>
        </p:grpSpPr>
        <p:sp>
          <p:nvSpPr>
            <p:cNvPr id="91194" name="Line 58"/>
            <p:cNvSpPr>
              <a:spLocks noChangeShapeType="1"/>
            </p:cNvSpPr>
            <p:nvPr/>
          </p:nvSpPr>
          <p:spPr bwMode="auto">
            <a:xfrm>
              <a:off x="336" y="3459"/>
              <a:ext cx="5088" cy="1"/>
            </a:xfrm>
            <a:prstGeom prst="line">
              <a:avLst/>
            </a:prstGeom>
            <a:noFill/>
            <a:ln w="28575">
              <a:solidFill>
                <a:schemeClr val="bg2"/>
              </a:solidFill>
              <a:round/>
              <a:headEnd type="triangle" w="med" len="med"/>
              <a:tailEnd type="triangle" w="med" len="med"/>
            </a:ln>
            <a:effectLst/>
          </p:spPr>
          <p:txBody>
            <a:bodyPr/>
            <a:lstStyle/>
            <a:p>
              <a:endParaRPr lang="en-GB" sz="1800">
                <a:solidFill>
                  <a:srgbClr val="FFFFFF"/>
                </a:solidFill>
                <a:latin typeface="+mj-lt"/>
              </a:endParaRPr>
            </a:p>
          </p:txBody>
        </p:sp>
        <p:sp>
          <p:nvSpPr>
            <p:cNvPr id="91200" name="Text Box 64"/>
            <p:cNvSpPr txBox="1">
              <a:spLocks noChangeArrowheads="1"/>
            </p:cNvSpPr>
            <p:nvPr/>
          </p:nvSpPr>
          <p:spPr bwMode="auto">
            <a:xfrm flipH="1">
              <a:off x="1730" y="3256"/>
              <a:ext cx="1907" cy="215"/>
            </a:xfrm>
            <a:prstGeom prst="rect">
              <a:avLst/>
            </a:prstGeom>
            <a:noFill/>
            <a:ln w="9525">
              <a:solidFill>
                <a:schemeClr val="bg2"/>
              </a:solidFill>
              <a:miter lim="800000"/>
              <a:headEnd/>
              <a:tailEnd/>
            </a:ln>
            <a:effectLst/>
          </p:spPr>
          <p:txBody>
            <a:bodyPr>
              <a:spAutoFit/>
            </a:bodyPr>
            <a:lstStyle/>
            <a:p>
              <a:pPr algn="ctr">
                <a:lnSpc>
                  <a:spcPct val="90000"/>
                </a:lnSpc>
                <a:spcBef>
                  <a:spcPct val="50000"/>
                </a:spcBef>
              </a:pPr>
              <a:r>
                <a:rPr lang="en-GB" sz="1800">
                  <a:solidFill>
                    <a:srgbClr val="FFFFFF"/>
                  </a:solidFill>
                  <a:latin typeface="+mj-lt"/>
                </a:rPr>
                <a:t>Supply chain management</a:t>
              </a:r>
              <a:endParaRPr lang="en-US" sz="1800">
                <a:solidFill>
                  <a:srgbClr val="FFFFFF"/>
                </a:solidFill>
                <a:latin typeface="+mj-lt"/>
              </a:endParaRPr>
            </a:p>
          </p:txBody>
        </p:sp>
      </p:grpSp>
      <p:grpSp>
        <p:nvGrpSpPr>
          <p:cNvPr id="91210" name="Group 74"/>
          <p:cNvGrpSpPr>
            <a:grpSpLocks/>
          </p:cNvGrpSpPr>
          <p:nvPr/>
        </p:nvGrpSpPr>
        <p:grpSpPr bwMode="auto">
          <a:xfrm>
            <a:off x="215900" y="1797830"/>
            <a:ext cx="6946900" cy="2627313"/>
            <a:chOff x="136" y="941"/>
            <a:chExt cx="4376" cy="1655"/>
          </a:xfrm>
        </p:grpSpPr>
        <p:sp>
          <p:nvSpPr>
            <p:cNvPr id="91201" name="Freeform 65"/>
            <p:cNvSpPr>
              <a:spLocks/>
            </p:cNvSpPr>
            <p:nvPr/>
          </p:nvSpPr>
          <p:spPr bwMode="auto">
            <a:xfrm>
              <a:off x="3600" y="941"/>
              <a:ext cx="912" cy="210"/>
            </a:xfrm>
            <a:custGeom>
              <a:avLst/>
              <a:gdLst/>
              <a:ahLst/>
              <a:cxnLst>
                <a:cxn ang="0">
                  <a:pos x="0" y="192"/>
                </a:cxn>
                <a:cxn ang="0">
                  <a:pos x="90" y="91"/>
                </a:cxn>
                <a:cxn ang="0">
                  <a:pos x="337" y="12"/>
                </a:cxn>
                <a:cxn ang="0">
                  <a:pos x="674" y="18"/>
                </a:cxn>
                <a:cxn ang="0">
                  <a:pos x="862" y="76"/>
                </a:cxn>
                <a:cxn ang="0">
                  <a:pos x="947" y="122"/>
                </a:cxn>
                <a:cxn ang="0">
                  <a:pos x="1008" y="192"/>
                </a:cxn>
              </a:cxnLst>
              <a:rect l="0" t="0" r="r" b="b"/>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57150" cap="flat" cmpd="sng">
              <a:solidFill>
                <a:srgbClr val="FF0000"/>
              </a:solidFill>
              <a:prstDash val="sysDot"/>
              <a:round/>
              <a:headEnd type="triangle" w="med" len="med"/>
              <a:tailEnd type="none" w="med" len="med"/>
            </a:ln>
            <a:effectLst/>
          </p:spPr>
          <p:txBody>
            <a:bodyPr/>
            <a:lstStyle/>
            <a:p>
              <a:endParaRPr lang="en-GB" sz="1800">
                <a:solidFill>
                  <a:schemeClr val="bg2"/>
                </a:solidFill>
                <a:latin typeface="+mj-lt"/>
              </a:endParaRPr>
            </a:p>
          </p:txBody>
        </p:sp>
        <p:sp>
          <p:nvSpPr>
            <p:cNvPr id="91202" name="Freeform 66"/>
            <p:cNvSpPr>
              <a:spLocks/>
            </p:cNvSpPr>
            <p:nvPr/>
          </p:nvSpPr>
          <p:spPr bwMode="auto">
            <a:xfrm>
              <a:off x="2640" y="941"/>
              <a:ext cx="912" cy="210"/>
            </a:xfrm>
            <a:custGeom>
              <a:avLst/>
              <a:gdLst/>
              <a:ahLst/>
              <a:cxnLst>
                <a:cxn ang="0">
                  <a:pos x="0" y="192"/>
                </a:cxn>
                <a:cxn ang="0">
                  <a:pos x="90" y="91"/>
                </a:cxn>
                <a:cxn ang="0">
                  <a:pos x="337" y="12"/>
                </a:cxn>
                <a:cxn ang="0">
                  <a:pos x="674" y="18"/>
                </a:cxn>
                <a:cxn ang="0">
                  <a:pos x="862" y="76"/>
                </a:cxn>
                <a:cxn ang="0">
                  <a:pos x="947" y="122"/>
                </a:cxn>
                <a:cxn ang="0">
                  <a:pos x="1008" y="192"/>
                </a:cxn>
              </a:cxnLst>
              <a:rect l="0" t="0" r="r" b="b"/>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57150" cap="flat" cmpd="sng">
              <a:solidFill>
                <a:srgbClr val="FF0000"/>
              </a:solidFill>
              <a:prstDash val="sysDot"/>
              <a:round/>
              <a:headEnd type="triangle" w="med" len="med"/>
              <a:tailEnd type="none" w="med" len="med"/>
            </a:ln>
            <a:effectLst/>
          </p:spPr>
          <p:txBody>
            <a:bodyPr/>
            <a:lstStyle/>
            <a:p>
              <a:endParaRPr lang="en-GB" sz="1800">
                <a:solidFill>
                  <a:schemeClr val="bg2"/>
                </a:solidFill>
                <a:latin typeface="+mj-lt"/>
              </a:endParaRPr>
            </a:p>
          </p:txBody>
        </p:sp>
        <p:sp>
          <p:nvSpPr>
            <p:cNvPr id="91203" name="Freeform 67"/>
            <p:cNvSpPr>
              <a:spLocks/>
            </p:cNvSpPr>
            <p:nvPr/>
          </p:nvSpPr>
          <p:spPr bwMode="auto">
            <a:xfrm>
              <a:off x="1584" y="941"/>
              <a:ext cx="912" cy="210"/>
            </a:xfrm>
            <a:custGeom>
              <a:avLst/>
              <a:gdLst/>
              <a:ahLst/>
              <a:cxnLst>
                <a:cxn ang="0">
                  <a:pos x="0" y="192"/>
                </a:cxn>
                <a:cxn ang="0">
                  <a:pos x="90" y="91"/>
                </a:cxn>
                <a:cxn ang="0">
                  <a:pos x="337" y="12"/>
                </a:cxn>
                <a:cxn ang="0">
                  <a:pos x="674" y="18"/>
                </a:cxn>
                <a:cxn ang="0">
                  <a:pos x="862" y="76"/>
                </a:cxn>
                <a:cxn ang="0">
                  <a:pos x="947" y="122"/>
                </a:cxn>
                <a:cxn ang="0">
                  <a:pos x="1008" y="192"/>
                </a:cxn>
              </a:cxnLst>
              <a:rect l="0" t="0" r="r" b="b"/>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57150" cap="flat" cmpd="sng">
              <a:solidFill>
                <a:srgbClr val="FF0000"/>
              </a:solidFill>
              <a:prstDash val="sysDot"/>
              <a:round/>
              <a:headEnd type="triangle" w="med" len="med"/>
              <a:tailEnd type="none" w="med" len="med"/>
            </a:ln>
            <a:effectLst/>
          </p:spPr>
          <p:txBody>
            <a:bodyPr/>
            <a:lstStyle/>
            <a:p>
              <a:endParaRPr lang="en-GB" sz="1800">
                <a:solidFill>
                  <a:schemeClr val="bg2"/>
                </a:solidFill>
                <a:latin typeface="+mj-lt"/>
              </a:endParaRPr>
            </a:p>
          </p:txBody>
        </p:sp>
        <p:sp>
          <p:nvSpPr>
            <p:cNvPr id="91204" name="Freeform 68"/>
            <p:cNvSpPr>
              <a:spLocks/>
            </p:cNvSpPr>
            <p:nvPr/>
          </p:nvSpPr>
          <p:spPr bwMode="auto">
            <a:xfrm>
              <a:off x="624" y="941"/>
              <a:ext cx="912" cy="210"/>
            </a:xfrm>
            <a:custGeom>
              <a:avLst/>
              <a:gdLst/>
              <a:ahLst/>
              <a:cxnLst>
                <a:cxn ang="0">
                  <a:pos x="0" y="192"/>
                </a:cxn>
                <a:cxn ang="0">
                  <a:pos x="90" y="91"/>
                </a:cxn>
                <a:cxn ang="0">
                  <a:pos x="337" y="12"/>
                </a:cxn>
                <a:cxn ang="0">
                  <a:pos x="674" y="18"/>
                </a:cxn>
                <a:cxn ang="0">
                  <a:pos x="862" y="76"/>
                </a:cxn>
                <a:cxn ang="0">
                  <a:pos x="947" y="122"/>
                </a:cxn>
                <a:cxn ang="0">
                  <a:pos x="1008" y="192"/>
                </a:cxn>
              </a:cxnLst>
              <a:rect l="0" t="0" r="r" b="b"/>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57150" cap="flat" cmpd="sng">
              <a:solidFill>
                <a:srgbClr val="FF0000"/>
              </a:solidFill>
              <a:prstDash val="sysDot"/>
              <a:round/>
              <a:headEnd type="triangle" w="med" len="med"/>
              <a:tailEnd type="none" w="med" len="med"/>
            </a:ln>
            <a:effectLst/>
          </p:spPr>
          <p:txBody>
            <a:bodyPr/>
            <a:lstStyle/>
            <a:p>
              <a:endParaRPr lang="en-GB" sz="1800">
                <a:solidFill>
                  <a:schemeClr val="bg2"/>
                </a:solidFill>
                <a:latin typeface="+mj-lt"/>
              </a:endParaRPr>
            </a:p>
          </p:txBody>
        </p:sp>
        <p:sp>
          <p:nvSpPr>
            <p:cNvPr id="91205" name="Freeform 69"/>
            <p:cNvSpPr>
              <a:spLocks/>
            </p:cNvSpPr>
            <p:nvPr/>
          </p:nvSpPr>
          <p:spPr bwMode="auto">
            <a:xfrm>
              <a:off x="136" y="2409"/>
              <a:ext cx="480" cy="140"/>
            </a:xfrm>
            <a:custGeom>
              <a:avLst/>
              <a:gdLst/>
              <a:ahLst/>
              <a:cxnLst>
                <a:cxn ang="0">
                  <a:pos x="0" y="192"/>
                </a:cxn>
                <a:cxn ang="0">
                  <a:pos x="90" y="91"/>
                </a:cxn>
                <a:cxn ang="0">
                  <a:pos x="337" y="12"/>
                </a:cxn>
                <a:cxn ang="0">
                  <a:pos x="674" y="18"/>
                </a:cxn>
                <a:cxn ang="0">
                  <a:pos x="862" y="76"/>
                </a:cxn>
                <a:cxn ang="0">
                  <a:pos x="947" y="122"/>
                </a:cxn>
                <a:cxn ang="0">
                  <a:pos x="1008" y="192"/>
                </a:cxn>
              </a:cxnLst>
              <a:rect l="0" t="0" r="r" b="b"/>
              <a:pathLst>
                <a:path w="1008" h="192">
                  <a:moveTo>
                    <a:pt x="0" y="192"/>
                  </a:moveTo>
                  <a:cubicBezTo>
                    <a:pt x="15" y="176"/>
                    <a:pt x="34" y="121"/>
                    <a:pt x="90" y="91"/>
                  </a:cubicBezTo>
                  <a:cubicBezTo>
                    <a:pt x="146" y="62"/>
                    <a:pt x="240" y="25"/>
                    <a:pt x="337" y="12"/>
                  </a:cubicBezTo>
                  <a:cubicBezTo>
                    <a:pt x="435" y="0"/>
                    <a:pt x="587" y="7"/>
                    <a:pt x="674" y="18"/>
                  </a:cubicBezTo>
                  <a:cubicBezTo>
                    <a:pt x="761" y="29"/>
                    <a:pt x="817" y="59"/>
                    <a:pt x="862" y="76"/>
                  </a:cubicBezTo>
                  <a:cubicBezTo>
                    <a:pt x="907" y="93"/>
                    <a:pt x="923" y="103"/>
                    <a:pt x="947" y="122"/>
                  </a:cubicBezTo>
                  <a:cubicBezTo>
                    <a:pt x="971" y="141"/>
                    <a:pt x="995" y="178"/>
                    <a:pt x="1008" y="192"/>
                  </a:cubicBezTo>
                </a:path>
              </a:pathLst>
            </a:custGeom>
            <a:noFill/>
            <a:ln w="57150" cap="flat" cmpd="sng">
              <a:solidFill>
                <a:srgbClr val="FF0000"/>
              </a:solidFill>
              <a:prstDash val="sysDot"/>
              <a:round/>
              <a:headEnd type="triangle" w="med" len="med"/>
              <a:tailEnd type="none" w="med" len="med"/>
            </a:ln>
            <a:effectLst/>
          </p:spPr>
          <p:txBody>
            <a:bodyPr/>
            <a:lstStyle/>
            <a:p>
              <a:endParaRPr lang="en-GB" sz="1800" dirty="0">
                <a:solidFill>
                  <a:schemeClr val="bg2"/>
                </a:solidFill>
                <a:latin typeface="+mj-lt"/>
              </a:endParaRPr>
            </a:p>
          </p:txBody>
        </p:sp>
        <p:sp>
          <p:nvSpPr>
            <p:cNvPr id="91207" name="Text Box 71"/>
            <p:cNvSpPr txBox="1">
              <a:spLocks noChangeArrowheads="1"/>
            </p:cNvSpPr>
            <p:nvPr/>
          </p:nvSpPr>
          <p:spPr bwMode="auto">
            <a:xfrm flipH="1">
              <a:off x="578" y="2325"/>
              <a:ext cx="805" cy="271"/>
            </a:xfrm>
            <a:prstGeom prst="rect">
              <a:avLst/>
            </a:prstGeom>
            <a:noFill/>
            <a:ln w="9525">
              <a:noFill/>
              <a:miter lim="800000"/>
              <a:headEnd/>
              <a:tailEnd/>
            </a:ln>
            <a:effectLst/>
          </p:spPr>
          <p:txBody>
            <a:bodyPr wrap="square">
              <a:spAutoFit/>
            </a:bodyPr>
            <a:lstStyle/>
            <a:p>
              <a:pPr>
                <a:spcBef>
                  <a:spcPct val="50000"/>
                </a:spcBef>
              </a:pPr>
              <a:r>
                <a:rPr lang="en-GB" sz="1100" dirty="0" smtClean="0">
                  <a:solidFill>
                    <a:schemeClr val="bg2"/>
                  </a:solidFill>
                  <a:latin typeface="+mj-lt"/>
                </a:rPr>
                <a:t>Information &amp; Finance </a:t>
              </a:r>
              <a:r>
                <a:rPr lang="en-GB" sz="1100" dirty="0">
                  <a:solidFill>
                    <a:schemeClr val="bg2"/>
                  </a:solidFill>
                  <a:latin typeface="+mj-lt"/>
                </a:rPr>
                <a:t>flow</a:t>
              </a:r>
              <a:endParaRPr lang="en-US" sz="1100" dirty="0">
                <a:solidFill>
                  <a:schemeClr val="bg2"/>
                </a:solidFill>
                <a:latin typeface="+mj-lt"/>
              </a:endParaRPr>
            </a:p>
          </p:txBody>
        </p:sp>
      </p:grpSp>
      <p:grpSp>
        <p:nvGrpSpPr>
          <p:cNvPr id="91209" name="Group 73"/>
          <p:cNvGrpSpPr>
            <a:grpSpLocks/>
          </p:cNvGrpSpPr>
          <p:nvPr/>
        </p:nvGrpSpPr>
        <p:grpSpPr bwMode="auto">
          <a:xfrm>
            <a:off x="304800" y="2628789"/>
            <a:ext cx="6413500" cy="2224088"/>
            <a:chOff x="184" y="1474"/>
            <a:chExt cx="4040" cy="1401"/>
          </a:xfrm>
        </p:grpSpPr>
        <p:sp>
          <p:nvSpPr>
            <p:cNvPr id="91178" name="Line 42"/>
            <p:cNvSpPr>
              <a:spLocks noChangeShapeType="1"/>
            </p:cNvSpPr>
            <p:nvPr/>
          </p:nvSpPr>
          <p:spPr bwMode="auto">
            <a:xfrm>
              <a:off x="1008" y="1474"/>
              <a:ext cx="288" cy="2"/>
            </a:xfrm>
            <a:prstGeom prst="line">
              <a:avLst/>
            </a:prstGeom>
            <a:noFill/>
            <a:ln w="57150">
              <a:solidFill>
                <a:srgbClr val="FF0000"/>
              </a:solidFill>
              <a:round/>
              <a:headEnd/>
              <a:tailEnd type="triangle" w="med" len="med"/>
            </a:ln>
            <a:effectLst/>
          </p:spPr>
          <p:txBody>
            <a:bodyPr/>
            <a:lstStyle/>
            <a:p>
              <a:endParaRPr lang="en-GB" sz="1800">
                <a:solidFill>
                  <a:schemeClr val="bg2"/>
                </a:solidFill>
                <a:latin typeface="+mj-lt"/>
              </a:endParaRPr>
            </a:p>
          </p:txBody>
        </p:sp>
        <p:sp>
          <p:nvSpPr>
            <p:cNvPr id="91179" name="Line 43"/>
            <p:cNvSpPr>
              <a:spLocks noChangeShapeType="1"/>
            </p:cNvSpPr>
            <p:nvPr/>
          </p:nvSpPr>
          <p:spPr bwMode="auto">
            <a:xfrm>
              <a:off x="1927" y="1474"/>
              <a:ext cx="288" cy="2"/>
            </a:xfrm>
            <a:prstGeom prst="line">
              <a:avLst/>
            </a:prstGeom>
            <a:noFill/>
            <a:ln w="57150">
              <a:solidFill>
                <a:srgbClr val="FF0000"/>
              </a:solidFill>
              <a:round/>
              <a:headEnd/>
              <a:tailEnd type="triangle" w="med" len="med"/>
            </a:ln>
            <a:effectLst/>
          </p:spPr>
          <p:txBody>
            <a:bodyPr/>
            <a:lstStyle/>
            <a:p>
              <a:endParaRPr lang="en-GB" sz="1800">
                <a:solidFill>
                  <a:schemeClr val="bg2"/>
                </a:solidFill>
                <a:latin typeface="+mj-lt"/>
              </a:endParaRPr>
            </a:p>
          </p:txBody>
        </p:sp>
        <p:sp>
          <p:nvSpPr>
            <p:cNvPr id="91180" name="Line 44"/>
            <p:cNvSpPr>
              <a:spLocks noChangeShapeType="1"/>
            </p:cNvSpPr>
            <p:nvPr/>
          </p:nvSpPr>
          <p:spPr bwMode="auto">
            <a:xfrm>
              <a:off x="2928" y="1474"/>
              <a:ext cx="288" cy="2"/>
            </a:xfrm>
            <a:prstGeom prst="line">
              <a:avLst/>
            </a:prstGeom>
            <a:noFill/>
            <a:ln w="57150">
              <a:solidFill>
                <a:srgbClr val="FF0000"/>
              </a:solidFill>
              <a:round/>
              <a:headEnd/>
              <a:tailEnd type="triangle" w="med" len="med"/>
            </a:ln>
            <a:effectLst/>
          </p:spPr>
          <p:txBody>
            <a:bodyPr/>
            <a:lstStyle/>
            <a:p>
              <a:endParaRPr lang="en-GB" sz="1800">
                <a:solidFill>
                  <a:schemeClr val="bg2"/>
                </a:solidFill>
                <a:latin typeface="+mj-lt"/>
              </a:endParaRPr>
            </a:p>
          </p:txBody>
        </p:sp>
        <p:sp>
          <p:nvSpPr>
            <p:cNvPr id="91181" name="Line 45"/>
            <p:cNvSpPr>
              <a:spLocks noChangeShapeType="1"/>
            </p:cNvSpPr>
            <p:nvPr/>
          </p:nvSpPr>
          <p:spPr bwMode="auto">
            <a:xfrm>
              <a:off x="3936" y="1474"/>
              <a:ext cx="288" cy="2"/>
            </a:xfrm>
            <a:prstGeom prst="line">
              <a:avLst/>
            </a:prstGeom>
            <a:noFill/>
            <a:ln w="57150">
              <a:solidFill>
                <a:srgbClr val="FF0000"/>
              </a:solidFill>
              <a:round/>
              <a:headEnd/>
              <a:tailEnd type="triangle" w="med" len="med"/>
            </a:ln>
            <a:effectLst/>
          </p:spPr>
          <p:txBody>
            <a:bodyPr/>
            <a:lstStyle/>
            <a:p>
              <a:endParaRPr lang="en-GB" sz="1800">
                <a:solidFill>
                  <a:schemeClr val="bg2"/>
                </a:solidFill>
                <a:latin typeface="+mj-lt"/>
              </a:endParaRPr>
            </a:p>
          </p:txBody>
        </p:sp>
        <p:sp>
          <p:nvSpPr>
            <p:cNvPr id="91206" name="Line 70"/>
            <p:cNvSpPr>
              <a:spLocks noChangeShapeType="1"/>
            </p:cNvSpPr>
            <p:nvPr/>
          </p:nvSpPr>
          <p:spPr bwMode="auto">
            <a:xfrm>
              <a:off x="184" y="2820"/>
              <a:ext cx="432" cy="2"/>
            </a:xfrm>
            <a:prstGeom prst="line">
              <a:avLst/>
            </a:prstGeom>
            <a:noFill/>
            <a:ln w="57150">
              <a:solidFill>
                <a:srgbClr val="FF0000"/>
              </a:solidFill>
              <a:round/>
              <a:headEnd/>
              <a:tailEnd type="triangle" w="med" len="med"/>
            </a:ln>
            <a:effectLst/>
          </p:spPr>
          <p:txBody>
            <a:bodyPr/>
            <a:lstStyle/>
            <a:p>
              <a:endParaRPr lang="en-GB" sz="1800">
                <a:solidFill>
                  <a:schemeClr val="bg2"/>
                </a:solidFill>
                <a:latin typeface="+mj-lt"/>
              </a:endParaRPr>
            </a:p>
          </p:txBody>
        </p:sp>
        <p:sp>
          <p:nvSpPr>
            <p:cNvPr id="91208" name="Text Box 72"/>
            <p:cNvSpPr txBox="1">
              <a:spLocks noChangeArrowheads="1"/>
            </p:cNvSpPr>
            <p:nvPr/>
          </p:nvSpPr>
          <p:spPr bwMode="auto">
            <a:xfrm flipH="1">
              <a:off x="576" y="2710"/>
              <a:ext cx="632" cy="165"/>
            </a:xfrm>
            <a:prstGeom prst="rect">
              <a:avLst/>
            </a:prstGeom>
            <a:noFill/>
            <a:ln w="9525">
              <a:noFill/>
              <a:miter lim="800000"/>
              <a:headEnd/>
              <a:tailEnd/>
            </a:ln>
            <a:effectLst/>
          </p:spPr>
          <p:txBody>
            <a:bodyPr>
              <a:spAutoFit/>
            </a:bodyPr>
            <a:lstStyle/>
            <a:p>
              <a:pPr>
                <a:spcBef>
                  <a:spcPct val="50000"/>
                </a:spcBef>
              </a:pPr>
              <a:r>
                <a:rPr lang="en-GB" sz="1100">
                  <a:solidFill>
                    <a:schemeClr val="bg2"/>
                  </a:solidFill>
                  <a:latin typeface="+mj-lt"/>
                </a:rPr>
                <a:t>Physical flow</a:t>
              </a:r>
              <a:endParaRPr lang="en-US" sz="1100">
                <a:solidFill>
                  <a:schemeClr val="bg2"/>
                </a:solidFill>
                <a:latin typeface="+mj-lt"/>
              </a:endParaRPr>
            </a:p>
          </p:txBody>
        </p:sp>
      </p:grpSp>
      <p:sp>
        <p:nvSpPr>
          <p:cNvPr id="79" name="Rectangle 4"/>
          <p:cNvSpPr>
            <a:spLocks noChangeArrowheads="1"/>
          </p:cNvSpPr>
          <p:nvPr/>
        </p:nvSpPr>
        <p:spPr bwMode="auto">
          <a:xfrm>
            <a:off x="471392" y="874899"/>
            <a:ext cx="6357950" cy="582211"/>
          </a:xfrm>
          <a:prstGeom prst="rect">
            <a:avLst/>
          </a:prstGeom>
          <a:noFill/>
          <a:ln w="12700">
            <a:noFill/>
            <a:miter lim="800000"/>
            <a:headEnd/>
            <a:tailEnd/>
          </a:ln>
        </p:spPr>
        <p:txBody>
          <a:bodyPr wrap="square" lIns="90488" tIns="44450" rIns="90488" bIns="44450">
            <a:spAutoFit/>
          </a:bodyPr>
          <a:lstStyle/>
          <a:p>
            <a:r>
              <a:rPr lang="en-US" sz="3200" b="1" dirty="0" smtClean="0">
                <a:solidFill>
                  <a:srgbClr val="FFFFFF"/>
                </a:solidFill>
                <a:latin typeface="+mj-lt"/>
              </a:rPr>
              <a:t>Supply chain dimensions</a:t>
            </a:r>
            <a:endParaRPr lang="en-GB" sz="3200" b="1" dirty="0">
              <a:solidFill>
                <a:srgbClr val="FFFFFF"/>
              </a:solidFill>
              <a:latin typeface="+mj-lt"/>
            </a:endParaRP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2653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209"/>
                                        </p:tgtEl>
                                        <p:attrNameLst>
                                          <p:attrName>style.visibility</p:attrName>
                                        </p:attrNameLst>
                                      </p:cBhvr>
                                      <p:to>
                                        <p:strVal val="visible"/>
                                      </p:to>
                                    </p:set>
                                    <p:animEffect transition="in" filter="wipe(left)">
                                      <p:cBhvr>
                                        <p:cTn id="7" dur="1000"/>
                                        <p:tgtEl>
                                          <p:spTgt spid="91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1210"/>
                                        </p:tgtEl>
                                        <p:attrNameLst>
                                          <p:attrName>style.visibility</p:attrName>
                                        </p:attrNameLst>
                                      </p:cBhvr>
                                      <p:to>
                                        <p:strVal val="visible"/>
                                      </p:to>
                                    </p:set>
                                    <p:animEffect transition="in" filter="wipe(right)">
                                      <p:cBhvr>
                                        <p:cTn id="12" dur="1000"/>
                                        <p:tgtEl>
                                          <p:spTgt spid="912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1212"/>
                                        </p:tgtEl>
                                        <p:attrNameLst>
                                          <p:attrName>style.visibility</p:attrName>
                                        </p:attrNameLst>
                                      </p:cBhvr>
                                      <p:to>
                                        <p:strVal val="visible"/>
                                      </p:to>
                                    </p:set>
                                    <p:animEffect transition="in" filter="dissolve">
                                      <p:cBhvr>
                                        <p:cTn id="17" dur="500"/>
                                        <p:tgtEl>
                                          <p:spTgt spid="912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1211"/>
                                        </p:tgtEl>
                                        <p:attrNameLst>
                                          <p:attrName>style.visibility</p:attrName>
                                        </p:attrNameLst>
                                      </p:cBhvr>
                                      <p:to>
                                        <p:strVal val="visible"/>
                                      </p:to>
                                    </p:set>
                                    <p:animEffect transition="in" filter="dissolve">
                                      <p:cBhvr>
                                        <p:cTn id="22" dur="500"/>
                                        <p:tgtEl>
                                          <p:spTgt spid="912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1213"/>
                                        </p:tgtEl>
                                        <p:attrNameLst>
                                          <p:attrName>style.visibility</p:attrName>
                                        </p:attrNameLst>
                                      </p:cBhvr>
                                      <p:to>
                                        <p:strVal val="visible"/>
                                      </p:to>
                                    </p:set>
                                    <p:animEffect transition="in" filter="dissolve">
                                      <p:cBhvr>
                                        <p:cTn id="27" dur="500"/>
                                        <p:tgtEl>
                                          <p:spTgt spid="912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1214"/>
                                        </p:tgtEl>
                                        <p:attrNameLst>
                                          <p:attrName>style.visibility</p:attrName>
                                        </p:attrNameLst>
                                      </p:cBhvr>
                                      <p:to>
                                        <p:strVal val="visible"/>
                                      </p:to>
                                    </p:set>
                                    <p:animEffect transition="in" filter="dissolve">
                                      <p:cBhvr>
                                        <p:cTn id="32" dur="500"/>
                                        <p:tgtEl>
                                          <p:spTgt spid="912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1215"/>
                                        </p:tgtEl>
                                        <p:attrNameLst>
                                          <p:attrName>style.visibility</p:attrName>
                                        </p:attrNameLst>
                                      </p:cBhvr>
                                      <p:to>
                                        <p:strVal val="visible"/>
                                      </p:to>
                                    </p:set>
                                    <p:animEffect transition="in" filter="dissolve">
                                      <p:cBhvr>
                                        <p:cTn id="37" dur="500"/>
                                        <p:tgtEl>
                                          <p:spTgt spid="91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7" name="Group 116"/>
          <p:cNvGrpSpPr/>
          <p:nvPr/>
        </p:nvGrpSpPr>
        <p:grpSpPr>
          <a:xfrm>
            <a:off x="2342081" y="1003683"/>
            <a:ext cx="4826252" cy="3563816"/>
            <a:chOff x="2333282" y="2580118"/>
            <a:chExt cx="4826252" cy="3563816"/>
          </a:xfrm>
        </p:grpSpPr>
        <p:sp>
          <p:nvSpPr>
            <p:cNvPr id="97312" name="Rectangle 32"/>
            <p:cNvSpPr>
              <a:spLocks noChangeArrowheads="1"/>
            </p:cNvSpPr>
            <p:nvPr/>
          </p:nvSpPr>
          <p:spPr bwMode="auto">
            <a:xfrm>
              <a:off x="4786314" y="4357694"/>
              <a:ext cx="2373220" cy="1785950"/>
            </a:xfrm>
            <a:prstGeom prst="rect">
              <a:avLst/>
            </a:prstGeom>
            <a:solidFill>
              <a:schemeClr val="bg1">
                <a:lumMod val="95000"/>
              </a:schemeClr>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71" name="Rectangle 32"/>
            <p:cNvSpPr>
              <a:spLocks noChangeArrowheads="1"/>
            </p:cNvSpPr>
            <p:nvPr/>
          </p:nvSpPr>
          <p:spPr bwMode="auto">
            <a:xfrm>
              <a:off x="4786314" y="2580118"/>
              <a:ext cx="2373220" cy="1777286"/>
            </a:xfrm>
            <a:prstGeom prst="rect">
              <a:avLst/>
            </a:prstGeom>
            <a:solidFill>
              <a:schemeClr val="bg1">
                <a:lumMod val="95000"/>
              </a:schemeClr>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72" name="Rectangle 32"/>
            <p:cNvSpPr>
              <a:spLocks noChangeArrowheads="1"/>
            </p:cNvSpPr>
            <p:nvPr/>
          </p:nvSpPr>
          <p:spPr bwMode="auto">
            <a:xfrm>
              <a:off x="2333282" y="4357984"/>
              <a:ext cx="2453032" cy="1785950"/>
            </a:xfrm>
            <a:prstGeom prst="rect">
              <a:avLst/>
            </a:prstGeom>
            <a:solidFill>
              <a:schemeClr val="bg1">
                <a:lumMod val="95000"/>
              </a:schemeClr>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73" name="Rectangle 32"/>
            <p:cNvSpPr>
              <a:spLocks noChangeArrowheads="1"/>
            </p:cNvSpPr>
            <p:nvPr/>
          </p:nvSpPr>
          <p:spPr bwMode="auto">
            <a:xfrm>
              <a:off x="2333282" y="2580408"/>
              <a:ext cx="2453032" cy="1777286"/>
            </a:xfrm>
            <a:prstGeom prst="rect">
              <a:avLst/>
            </a:prstGeom>
            <a:solidFill>
              <a:schemeClr val="bg1">
                <a:lumMod val="95000"/>
              </a:schemeClr>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grpSp>
      <p:pic>
        <p:nvPicPr>
          <p:cNvPr id="99" name="Picture 98" descr="tick.jpg"/>
          <p:cNvPicPr>
            <a:picLocks noChangeAspect="1"/>
          </p:cNvPicPr>
          <p:nvPr/>
        </p:nvPicPr>
        <p:blipFill>
          <a:blip r:embed="rId3" cstate="print"/>
          <a:stretch>
            <a:fillRect/>
          </a:stretch>
        </p:blipFill>
        <p:spPr>
          <a:xfrm>
            <a:off x="5300735" y="1126411"/>
            <a:ext cx="1571636" cy="1367065"/>
          </a:xfrm>
          <a:prstGeom prst="rect">
            <a:avLst/>
          </a:prstGeom>
        </p:spPr>
      </p:pic>
      <p:grpSp>
        <p:nvGrpSpPr>
          <p:cNvPr id="116" name="Group 115"/>
          <p:cNvGrpSpPr/>
          <p:nvPr/>
        </p:nvGrpSpPr>
        <p:grpSpPr>
          <a:xfrm>
            <a:off x="2704152" y="1227677"/>
            <a:ext cx="4151910" cy="3206586"/>
            <a:chOff x="2681038" y="2910979"/>
            <a:chExt cx="4151910" cy="3206586"/>
          </a:xfrm>
        </p:grpSpPr>
        <p:pic>
          <p:nvPicPr>
            <p:cNvPr id="98" name="Picture 97" descr="cross.jpg"/>
            <p:cNvPicPr>
              <a:picLocks noChangeAspect="1"/>
            </p:cNvPicPr>
            <p:nvPr/>
          </p:nvPicPr>
          <p:blipFill>
            <a:blip r:embed="rId4" cstate="print"/>
            <a:stretch>
              <a:fillRect/>
            </a:stretch>
          </p:blipFill>
          <p:spPr>
            <a:xfrm>
              <a:off x="5261312" y="4688805"/>
              <a:ext cx="1571636" cy="1428760"/>
            </a:xfrm>
            <a:prstGeom prst="rect">
              <a:avLst/>
            </a:prstGeom>
          </p:spPr>
        </p:pic>
        <p:pic>
          <p:nvPicPr>
            <p:cNvPr id="100" name="Picture 99" descr="cross.jpg"/>
            <p:cNvPicPr>
              <a:picLocks noChangeAspect="1"/>
            </p:cNvPicPr>
            <p:nvPr/>
          </p:nvPicPr>
          <p:blipFill>
            <a:blip r:embed="rId4" cstate="print"/>
            <a:stretch>
              <a:fillRect/>
            </a:stretch>
          </p:blipFill>
          <p:spPr>
            <a:xfrm>
              <a:off x="2681038" y="2910979"/>
              <a:ext cx="1571636" cy="1428760"/>
            </a:xfrm>
            <a:prstGeom prst="rect">
              <a:avLst/>
            </a:prstGeom>
          </p:spPr>
        </p:pic>
      </p:grpSp>
      <p:pic>
        <p:nvPicPr>
          <p:cNvPr id="101" name="Picture 100" descr="tick.jpg"/>
          <p:cNvPicPr>
            <a:picLocks noChangeAspect="1"/>
          </p:cNvPicPr>
          <p:nvPr/>
        </p:nvPicPr>
        <p:blipFill>
          <a:blip r:embed="rId3" cstate="print"/>
          <a:stretch>
            <a:fillRect/>
          </a:stretch>
        </p:blipFill>
        <p:spPr>
          <a:xfrm>
            <a:off x="2726237" y="3131986"/>
            <a:ext cx="1571636" cy="1367065"/>
          </a:xfrm>
          <a:prstGeom prst="rect">
            <a:avLst/>
          </a:prstGeom>
        </p:spPr>
      </p:pic>
      <p:sp>
        <p:nvSpPr>
          <p:cNvPr id="97335" name="Text Box 55"/>
          <p:cNvSpPr txBox="1">
            <a:spLocks noChangeArrowheads="1"/>
          </p:cNvSpPr>
          <p:nvPr/>
        </p:nvSpPr>
        <p:spPr bwMode="auto">
          <a:xfrm>
            <a:off x="4358216" y="188640"/>
            <a:ext cx="4647969" cy="705450"/>
          </a:xfrm>
          <a:prstGeom prst="rect">
            <a:avLst/>
          </a:prstGeom>
          <a:noFill/>
          <a:ln w="12700">
            <a:noFill/>
            <a:miter lim="800000"/>
            <a:headEnd/>
            <a:tailEnd type="none" w="sm" len="sm"/>
          </a:ln>
          <a:effectLst/>
        </p:spPr>
        <p:txBody>
          <a:bodyPr wrap="square">
            <a:spAutoFit/>
          </a:bodyPr>
          <a:lstStyle/>
          <a:p>
            <a:pPr algn="r" eaLnBrk="0" hangingPunct="0">
              <a:lnSpc>
                <a:spcPct val="75000"/>
              </a:lnSpc>
              <a:spcBef>
                <a:spcPct val="50000"/>
              </a:spcBef>
            </a:pPr>
            <a:r>
              <a:rPr lang="en-GB" sz="2600" dirty="0">
                <a:solidFill>
                  <a:srgbClr val="FFFFFF"/>
                </a:solidFill>
                <a:latin typeface="+mj-lt"/>
              </a:rPr>
              <a:t>Matching the supply chain with market requirements</a:t>
            </a:r>
            <a:endParaRPr lang="en-US" sz="2600" dirty="0">
              <a:solidFill>
                <a:srgbClr val="FFFFFF"/>
              </a:solidFill>
              <a:latin typeface="+mj-lt"/>
            </a:endParaRPr>
          </a:p>
        </p:txBody>
      </p:sp>
      <p:grpSp>
        <p:nvGrpSpPr>
          <p:cNvPr id="74" name="Group 73"/>
          <p:cNvGrpSpPr/>
          <p:nvPr/>
        </p:nvGrpSpPr>
        <p:grpSpPr>
          <a:xfrm>
            <a:off x="2342081" y="4749656"/>
            <a:ext cx="4870439" cy="1910178"/>
            <a:chOff x="3500430" y="733004"/>
            <a:chExt cx="4870439" cy="1910178"/>
          </a:xfrm>
        </p:grpSpPr>
        <p:sp>
          <p:nvSpPr>
            <p:cNvPr id="75" name="Rectangle 2"/>
            <p:cNvSpPr>
              <a:spLocks noChangeArrowheads="1"/>
            </p:cNvSpPr>
            <p:nvPr/>
          </p:nvSpPr>
          <p:spPr bwMode="auto">
            <a:xfrm>
              <a:off x="3500430" y="1357403"/>
              <a:ext cx="4870439" cy="1285779"/>
            </a:xfrm>
            <a:prstGeom prst="rect">
              <a:avLst/>
            </a:prstGeom>
            <a:solidFill>
              <a:srgbClr val="CCECFF"/>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76" name="Rectangle 4"/>
            <p:cNvSpPr>
              <a:spLocks noChangeArrowheads="1"/>
            </p:cNvSpPr>
            <p:nvPr/>
          </p:nvSpPr>
          <p:spPr bwMode="auto">
            <a:xfrm>
              <a:off x="3500430" y="776378"/>
              <a:ext cx="4870439" cy="569913"/>
            </a:xfrm>
            <a:prstGeom prst="rect">
              <a:avLst/>
            </a:prstGeom>
            <a:solidFill>
              <a:srgbClr val="66CCFF"/>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77" name="Text Box 5"/>
            <p:cNvSpPr txBox="1">
              <a:spLocks noChangeArrowheads="1"/>
            </p:cNvSpPr>
            <p:nvPr/>
          </p:nvSpPr>
          <p:spPr bwMode="auto">
            <a:xfrm>
              <a:off x="3544883" y="733004"/>
              <a:ext cx="4825986" cy="369332"/>
            </a:xfrm>
            <a:prstGeom prst="rect">
              <a:avLst/>
            </a:prstGeom>
            <a:noFill/>
            <a:ln w="12700">
              <a:noFill/>
              <a:miter lim="800000"/>
              <a:headEnd/>
              <a:tailEnd type="none" w="sm" len="sm"/>
            </a:ln>
            <a:effectLst/>
          </p:spPr>
          <p:txBody>
            <a:bodyPr wrap="square">
              <a:spAutoFit/>
            </a:bodyPr>
            <a:lstStyle/>
            <a:p>
              <a:pPr algn="ctr" eaLnBrk="0" hangingPunct="0">
                <a:spcBef>
                  <a:spcPct val="50000"/>
                </a:spcBef>
              </a:pPr>
              <a:r>
                <a:rPr lang="en-US" sz="1800" b="1" dirty="0" smtClean="0">
                  <a:solidFill>
                    <a:schemeClr val="bg2"/>
                  </a:solidFill>
                  <a:latin typeface="+mj-lt"/>
                </a:rPr>
                <a:t>Nature </a:t>
              </a:r>
              <a:r>
                <a:rPr lang="en-US" sz="1800" b="1" dirty="0">
                  <a:solidFill>
                    <a:schemeClr val="bg2"/>
                  </a:solidFill>
                  <a:latin typeface="+mj-lt"/>
                </a:rPr>
                <a:t>of </a:t>
              </a:r>
              <a:r>
                <a:rPr lang="en-US" sz="1800" b="1" dirty="0" smtClean="0">
                  <a:solidFill>
                    <a:schemeClr val="bg2"/>
                  </a:solidFill>
                  <a:latin typeface="+mj-lt"/>
                </a:rPr>
                <a:t>demand/Market requirement</a:t>
              </a:r>
              <a:endParaRPr lang="en-US" sz="1800" b="1" dirty="0">
                <a:solidFill>
                  <a:schemeClr val="bg2"/>
                </a:solidFill>
                <a:latin typeface="+mj-lt"/>
              </a:endParaRPr>
            </a:p>
          </p:txBody>
        </p:sp>
        <p:sp>
          <p:nvSpPr>
            <p:cNvPr id="78" name="Text Box 57"/>
            <p:cNvSpPr txBox="1">
              <a:spLocks noChangeArrowheads="1"/>
            </p:cNvSpPr>
            <p:nvPr/>
          </p:nvSpPr>
          <p:spPr bwMode="auto">
            <a:xfrm>
              <a:off x="3544883" y="1012106"/>
              <a:ext cx="2313001" cy="369332"/>
            </a:xfrm>
            <a:prstGeom prst="rect">
              <a:avLst/>
            </a:prstGeom>
            <a:noFill/>
            <a:ln w="9525">
              <a:noFill/>
              <a:miter lim="800000"/>
              <a:headEnd/>
              <a:tailEnd/>
            </a:ln>
            <a:effectLst/>
          </p:spPr>
          <p:txBody>
            <a:bodyPr wrap="square">
              <a:spAutoFit/>
            </a:bodyPr>
            <a:lstStyle/>
            <a:p>
              <a:pPr algn="ctr">
                <a:spcBef>
                  <a:spcPct val="50000"/>
                </a:spcBef>
              </a:pPr>
              <a:r>
                <a:rPr lang="en-GB" sz="1800" dirty="0">
                  <a:solidFill>
                    <a:schemeClr val="bg2"/>
                  </a:solidFill>
                  <a:latin typeface="+mj-lt"/>
                </a:rPr>
                <a:t>Functional products</a:t>
              </a:r>
              <a:endParaRPr lang="en-US" sz="1800" dirty="0">
                <a:solidFill>
                  <a:schemeClr val="bg2"/>
                </a:solidFill>
                <a:latin typeface="+mj-lt"/>
              </a:endParaRPr>
            </a:p>
          </p:txBody>
        </p:sp>
        <p:sp>
          <p:nvSpPr>
            <p:cNvPr id="79" name="Text Box 58"/>
            <p:cNvSpPr txBox="1">
              <a:spLocks noChangeArrowheads="1"/>
            </p:cNvSpPr>
            <p:nvPr/>
          </p:nvSpPr>
          <p:spPr bwMode="auto">
            <a:xfrm>
              <a:off x="6070601" y="1017460"/>
              <a:ext cx="2216176" cy="371370"/>
            </a:xfrm>
            <a:prstGeom prst="rect">
              <a:avLst/>
            </a:prstGeom>
            <a:noFill/>
            <a:ln w="9525">
              <a:noFill/>
              <a:miter lim="800000"/>
              <a:headEnd/>
              <a:tailEnd/>
            </a:ln>
            <a:effectLst/>
          </p:spPr>
          <p:txBody>
            <a:bodyPr wrap="square">
              <a:spAutoFit/>
            </a:bodyPr>
            <a:lstStyle/>
            <a:p>
              <a:pPr algn="ctr">
                <a:spcBef>
                  <a:spcPct val="50000"/>
                </a:spcBef>
              </a:pPr>
              <a:r>
                <a:rPr lang="en-GB" sz="1800" dirty="0">
                  <a:solidFill>
                    <a:schemeClr val="bg2"/>
                  </a:solidFill>
                  <a:latin typeface="+mj-lt"/>
                </a:rPr>
                <a:t>Innovative products</a:t>
              </a:r>
              <a:endParaRPr lang="en-US" sz="1800" dirty="0">
                <a:solidFill>
                  <a:schemeClr val="bg2"/>
                </a:solidFill>
                <a:latin typeface="+mj-lt"/>
              </a:endParaRPr>
            </a:p>
          </p:txBody>
        </p:sp>
        <p:sp>
          <p:nvSpPr>
            <p:cNvPr id="80" name="Text Box 63"/>
            <p:cNvSpPr txBox="1">
              <a:spLocks noChangeArrowheads="1"/>
            </p:cNvSpPr>
            <p:nvPr/>
          </p:nvSpPr>
          <p:spPr bwMode="auto">
            <a:xfrm>
              <a:off x="4429124" y="1460268"/>
              <a:ext cx="3313112" cy="200055"/>
            </a:xfrm>
            <a:prstGeom prst="rect">
              <a:avLst/>
            </a:prstGeom>
            <a:noFill/>
            <a:ln w="9525">
              <a:noFill/>
              <a:miter lim="800000"/>
              <a:headEnd/>
              <a:tailEnd/>
            </a:ln>
            <a:effectLst/>
          </p:spPr>
          <p:txBody>
            <a:bodyPr wrap="square">
              <a:spAutoFit/>
            </a:bodyPr>
            <a:lstStyle/>
            <a:p>
              <a:pPr algn="ctr">
                <a:lnSpc>
                  <a:spcPct val="50000"/>
                </a:lnSpc>
                <a:spcBef>
                  <a:spcPct val="30000"/>
                </a:spcBef>
              </a:pPr>
              <a:r>
                <a:rPr lang="en-US" sz="1400" dirty="0" smtClean="0">
                  <a:solidFill>
                    <a:schemeClr val="bg2"/>
                  </a:solidFill>
                  <a:latin typeface="+mj-lt"/>
                </a:rPr>
                <a:t>Predictable     –     Unpredictable</a:t>
              </a:r>
              <a:endParaRPr lang="en-GB" sz="1400" dirty="0">
                <a:solidFill>
                  <a:schemeClr val="bg2"/>
                </a:solidFill>
                <a:latin typeface="+mj-lt"/>
              </a:endParaRPr>
            </a:p>
          </p:txBody>
        </p:sp>
        <p:sp>
          <p:nvSpPr>
            <p:cNvPr id="81" name="Text Box 63"/>
            <p:cNvSpPr txBox="1">
              <a:spLocks noChangeArrowheads="1"/>
            </p:cNvSpPr>
            <p:nvPr/>
          </p:nvSpPr>
          <p:spPr bwMode="auto">
            <a:xfrm>
              <a:off x="4457832" y="1674582"/>
              <a:ext cx="3170236" cy="200055"/>
            </a:xfrm>
            <a:prstGeom prst="rect">
              <a:avLst/>
            </a:prstGeom>
            <a:noFill/>
            <a:ln w="9525">
              <a:noFill/>
              <a:miter lim="800000"/>
              <a:headEnd/>
              <a:tailEnd/>
            </a:ln>
            <a:effectLst/>
          </p:spPr>
          <p:txBody>
            <a:bodyPr wrap="square">
              <a:spAutoFit/>
            </a:bodyPr>
            <a:lstStyle/>
            <a:p>
              <a:pPr algn="ctr">
                <a:lnSpc>
                  <a:spcPct val="50000"/>
                </a:lnSpc>
                <a:spcBef>
                  <a:spcPct val="30000"/>
                </a:spcBef>
              </a:pPr>
              <a:r>
                <a:rPr lang="en-GB" sz="1400" dirty="0" smtClean="0">
                  <a:solidFill>
                    <a:schemeClr val="bg2"/>
                  </a:solidFill>
                  <a:latin typeface="+mj-lt"/>
                </a:rPr>
                <a:t>Few changes    –     Many changes</a:t>
              </a:r>
              <a:endParaRPr lang="en-GB" sz="1400" dirty="0">
                <a:solidFill>
                  <a:schemeClr val="bg2"/>
                </a:solidFill>
                <a:latin typeface="+mj-lt"/>
              </a:endParaRPr>
            </a:p>
          </p:txBody>
        </p:sp>
        <p:sp>
          <p:nvSpPr>
            <p:cNvPr id="82" name="Text Box 63"/>
            <p:cNvSpPr txBox="1">
              <a:spLocks noChangeArrowheads="1"/>
            </p:cNvSpPr>
            <p:nvPr/>
          </p:nvSpPr>
          <p:spPr bwMode="auto">
            <a:xfrm>
              <a:off x="4500562" y="1865738"/>
              <a:ext cx="2955922" cy="200055"/>
            </a:xfrm>
            <a:prstGeom prst="rect">
              <a:avLst/>
            </a:prstGeom>
            <a:noFill/>
            <a:ln w="9525">
              <a:noFill/>
              <a:miter lim="800000"/>
              <a:headEnd/>
              <a:tailEnd/>
            </a:ln>
            <a:effectLst/>
          </p:spPr>
          <p:txBody>
            <a:bodyPr wrap="square">
              <a:spAutoFit/>
            </a:bodyPr>
            <a:lstStyle/>
            <a:p>
              <a:pPr algn="ctr">
                <a:lnSpc>
                  <a:spcPct val="50000"/>
                </a:lnSpc>
                <a:spcBef>
                  <a:spcPct val="30000"/>
                </a:spcBef>
              </a:pPr>
              <a:r>
                <a:rPr lang="en-GB" sz="1400" dirty="0" smtClean="0">
                  <a:solidFill>
                    <a:schemeClr val="bg2"/>
                  </a:solidFill>
                  <a:latin typeface="+mj-lt"/>
                </a:rPr>
                <a:t>Low variety     –     High variety</a:t>
              </a:r>
              <a:endParaRPr lang="en-GB" sz="1400" dirty="0">
                <a:solidFill>
                  <a:schemeClr val="bg2"/>
                </a:solidFill>
                <a:latin typeface="+mj-lt"/>
              </a:endParaRPr>
            </a:p>
          </p:txBody>
        </p:sp>
        <p:sp>
          <p:nvSpPr>
            <p:cNvPr id="83" name="Text Box 63"/>
            <p:cNvSpPr txBox="1">
              <a:spLocks noChangeArrowheads="1"/>
            </p:cNvSpPr>
            <p:nvPr/>
          </p:nvSpPr>
          <p:spPr bwMode="auto">
            <a:xfrm>
              <a:off x="4572000" y="2064286"/>
              <a:ext cx="3241674" cy="200055"/>
            </a:xfrm>
            <a:prstGeom prst="rect">
              <a:avLst/>
            </a:prstGeom>
            <a:noFill/>
            <a:ln w="9525">
              <a:noFill/>
              <a:miter lim="800000"/>
              <a:headEnd/>
              <a:tailEnd/>
            </a:ln>
            <a:effectLst/>
          </p:spPr>
          <p:txBody>
            <a:bodyPr wrap="square">
              <a:spAutoFit/>
            </a:bodyPr>
            <a:lstStyle/>
            <a:p>
              <a:pPr algn="ctr">
                <a:lnSpc>
                  <a:spcPct val="50000"/>
                </a:lnSpc>
                <a:spcBef>
                  <a:spcPct val="30000"/>
                </a:spcBef>
              </a:pPr>
              <a:r>
                <a:rPr lang="en-GB" sz="1400" dirty="0" smtClean="0">
                  <a:solidFill>
                    <a:schemeClr val="bg2"/>
                  </a:solidFill>
                  <a:latin typeface="+mj-lt"/>
                </a:rPr>
                <a:t>Price stable    –     Price markdowns</a:t>
              </a:r>
              <a:endParaRPr lang="en-GB" sz="1400" dirty="0">
                <a:solidFill>
                  <a:schemeClr val="bg2"/>
                </a:solidFill>
                <a:latin typeface="+mj-lt"/>
              </a:endParaRPr>
            </a:p>
          </p:txBody>
        </p:sp>
        <p:sp>
          <p:nvSpPr>
            <p:cNvPr id="84" name="Text Box 63"/>
            <p:cNvSpPr txBox="1">
              <a:spLocks noChangeArrowheads="1"/>
            </p:cNvSpPr>
            <p:nvPr/>
          </p:nvSpPr>
          <p:spPr bwMode="auto">
            <a:xfrm>
              <a:off x="4174904" y="2246086"/>
              <a:ext cx="3598864" cy="200055"/>
            </a:xfrm>
            <a:prstGeom prst="rect">
              <a:avLst/>
            </a:prstGeom>
            <a:noFill/>
            <a:ln w="9525">
              <a:noFill/>
              <a:miter lim="800000"/>
              <a:headEnd/>
              <a:tailEnd/>
            </a:ln>
            <a:effectLst/>
          </p:spPr>
          <p:txBody>
            <a:bodyPr wrap="square">
              <a:spAutoFit/>
            </a:bodyPr>
            <a:lstStyle/>
            <a:p>
              <a:pPr algn="ctr">
                <a:lnSpc>
                  <a:spcPct val="50000"/>
                </a:lnSpc>
                <a:spcBef>
                  <a:spcPct val="30000"/>
                </a:spcBef>
              </a:pPr>
              <a:r>
                <a:rPr lang="en-GB" sz="1400" dirty="0" smtClean="0">
                  <a:solidFill>
                    <a:schemeClr val="bg2"/>
                  </a:solidFill>
                  <a:latin typeface="+mj-lt"/>
                </a:rPr>
                <a:t>Long lead-times     –     Short lead-times</a:t>
              </a:r>
              <a:endParaRPr lang="en-GB" sz="1400" dirty="0">
                <a:solidFill>
                  <a:schemeClr val="bg2"/>
                </a:solidFill>
                <a:latin typeface="+mj-lt"/>
              </a:endParaRPr>
            </a:p>
          </p:txBody>
        </p:sp>
        <p:sp>
          <p:nvSpPr>
            <p:cNvPr id="85" name="Text Box 63"/>
            <p:cNvSpPr txBox="1">
              <a:spLocks noChangeArrowheads="1"/>
            </p:cNvSpPr>
            <p:nvPr/>
          </p:nvSpPr>
          <p:spPr bwMode="auto">
            <a:xfrm>
              <a:off x="4472107" y="2436260"/>
              <a:ext cx="3155961" cy="200055"/>
            </a:xfrm>
            <a:prstGeom prst="rect">
              <a:avLst/>
            </a:prstGeom>
            <a:noFill/>
            <a:ln w="9525">
              <a:noFill/>
              <a:miter lim="800000"/>
              <a:headEnd/>
              <a:tailEnd/>
            </a:ln>
            <a:effectLst/>
          </p:spPr>
          <p:txBody>
            <a:bodyPr wrap="square">
              <a:spAutoFit/>
            </a:bodyPr>
            <a:lstStyle/>
            <a:p>
              <a:pPr algn="ctr">
                <a:lnSpc>
                  <a:spcPct val="50000"/>
                </a:lnSpc>
                <a:spcBef>
                  <a:spcPct val="30000"/>
                </a:spcBef>
              </a:pPr>
              <a:r>
                <a:rPr lang="en-GB" sz="1400" dirty="0" smtClean="0">
                  <a:solidFill>
                    <a:schemeClr val="bg2"/>
                  </a:solidFill>
                  <a:latin typeface="+mj-lt"/>
                </a:rPr>
                <a:t>Low margin    –     High margins</a:t>
              </a:r>
              <a:endParaRPr lang="en-GB" sz="1400" dirty="0">
                <a:solidFill>
                  <a:schemeClr val="bg2"/>
                </a:solidFill>
                <a:latin typeface="+mj-lt"/>
              </a:endParaRPr>
            </a:p>
          </p:txBody>
        </p:sp>
      </p:grpSp>
      <p:grpSp>
        <p:nvGrpSpPr>
          <p:cNvPr id="86" name="Group 85"/>
          <p:cNvGrpSpPr/>
          <p:nvPr/>
        </p:nvGrpSpPr>
        <p:grpSpPr>
          <a:xfrm rot="16200000">
            <a:off x="-332236" y="1976401"/>
            <a:ext cx="3643341" cy="1643078"/>
            <a:chOff x="3540336" y="3571876"/>
            <a:chExt cx="3812321" cy="1643078"/>
          </a:xfrm>
        </p:grpSpPr>
        <p:sp>
          <p:nvSpPr>
            <p:cNvPr id="87" name="Rectangle 30"/>
            <p:cNvSpPr>
              <a:spLocks noChangeArrowheads="1"/>
            </p:cNvSpPr>
            <p:nvPr/>
          </p:nvSpPr>
          <p:spPr bwMode="auto">
            <a:xfrm rot="5400000">
              <a:off x="5011165" y="2873464"/>
              <a:ext cx="959809" cy="3723171"/>
            </a:xfrm>
            <a:prstGeom prst="rect">
              <a:avLst/>
            </a:prstGeom>
            <a:solidFill>
              <a:srgbClr val="CCECFF"/>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grpSp>
          <p:nvGrpSpPr>
            <p:cNvPr id="88" name="Group 7"/>
            <p:cNvGrpSpPr/>
            <p:nvPr/>
          </p:nvGrpSpPr>
          <p:grpSpPr>
            <a:xfrm>
              <a:off x="3646623" y="3571876"/>
              <a:ext cx="3706034" cy="700748"/>
              <a:chOff x="4988816" y="3214686"/>
              <a:chExt cx="3392011" cy="700748"/>
            </a:xfrm>
          </p:grpSpPr>
          <p:sp>
            <p:nvSpPr>
              <p:cNvPr id="94" name="Rectangle 30"/>
              <p:cNvSpPr>
                <a:spLocks noChangeArrowheads="1"/>
              </p:cNvSpPr>
              <p:nvPr/>
            </p:nvSpPr>
            <p:spPr bwMode="auto">
              <a:xfrm rot="5400000">
                <a:off x="6383513" y="1876083"/>
                <a:ext cx="602617" cy="3392011"/>
              </a:xfrm>
              <a:prstGeom prst="rect">
                <a:avLst/>
              </a:prstGeom>
              <a:solidFill>
                <a:srgbClr val="66CCFF"/>
              </a:solidFill>
              <a:ln w="12700">
                <a:noFill/>
                <a:miter lim="800000"/>
                <a:headEnd/>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GB">
                  <a:solidFill>
                    <a:schemeClr val="bg2"/>
                  </a:solidFill>
                  <a:latin typeface="+mj-lt"/>
                </a:endParaRPr>
              </a:p>
            </p:txBody>
          </p:sp>
          <p:sp>
            <p:nvSpPr>
              <p:cNvPr id="95" name="Text Box 31"/>
              <p:cNvSpPr txBox="1">
                <a:spLocks noChangeArrowheads="1"/>
              </p:cNvSpPr>
              <p:nvPr/>
            </p:nvSpPr>
            <p:spPr bwMode="auto">
              <a:xfrm>
                <a:off x="5143504" y="3214686"/>
                <a:ext cx="3114541" cy="366713"/>
              </a:xfrm>
              <a:prstGeom prst="rect">
                <a:avLst/>
              </a:prstGeom>
              <a:noFill/>
              <a:ln w="12700">
                <a:noFill/>
                <a:miter lim="800000"/>
                <a:headEnd/>
                <a:tailEnd type="none" w="sm" len="sm"/>
              </a:ln>
              <a:effectLst/>
            </p:spPr>
            <p:txBody>
              <a:bodyPr>
                <a:spAutoFit/>
              </a:bodyPr>
              <a:lstStyle/>
              <a:p>
                <a:pPr algn="ctr" eaLnBrk="0" hangingPunct="0"/>
                <a:r>
                  <a:rPr lang="en-US" sz="1800" b="1" dirty="0">
                    <a:solidFill>
                      <a:schemeClr val="bg2"/>
                    </a:solidFill>
                    <a:latin typeface="+mj-lt"/>
                  </a:rPr>
                  <a:t>Supply </a:t>
                </a:r>
                <a:r>
                  <a:rPr lang="en-US" sz="1800" b="1" dirty="0" smtClean="0">
                    <a:solidFill>
                      <a:schemeClr val="bg2"/>
                    </a:solidFill>
                    <a:latin typeface="+mj-lt"/>
                  </a:rPr>
                  <a:t> network resources</a:t>
                </a:r>
                <a:endParaRPr lang="en-US" sz="1800" b="1" dirty="0">
                  <a:solidFill>
                    <a:schemeClr val="bg2"/>
                  </a:solidFill>
                  <a:latin typeface="+mj-lt"/>
                </a:endParaRPr>
              </a:p>
            </p:txBody>
          </p:sp>
          <p:sp>
            <p:nvSpPr>
              <p:cNvPr id="96" name="Text Box 59"/>
              <p:cNvSpPr txBox="1">
                <a:spLocks noChangeArrowheads="1"/>
              </p:cNvSpPr>
              <p:nvPr/>
            </p:nvSpPr>
            <p:spPr bwMode="auto">
              <a:xfrm>
                <a:off x="6707023" y="3548721"/>
                <a:ext cx="1620798" cy="366713"/>
              </a:xfrm>
              <a:prstGeom prst="rect">
                <a:avLst/>
              </a:prstGeom>
              <a:noFill/>
              <a:ln w="12700">
                <a:noFill/>
                <a:miter lim="800000"/>
                <a:headEnd/>
                <a:tailEnd type="none" w="sm" len="sm"/>
              </a:ln>
              <a:effectLst/>
            </p:spPr>
            <p:txBody>
              <a:bodyPr>
                <a:spAutoFit/>
              </a:bodyPr>
              <a:lstStyle/>
              <a:p>
                <a:pPr algn="ctr" eaLnBrk="0" hangingPunct="0"/>
                <a:r>
                  <a:rPr lang="en-GB" sz="1800" dirty="0">
                    <a:solidFill>
                      <a:schemeClr val="bg2"/>
                    </a:solidFill>
                    <a:latin typeface="+mj-lt"/>
                  </a:rPr>
                  <a:t>Responsive</a:t>
                </a:r>
                <a:endParaRPr lang="en-US" sz="1800" dirty="0">
                  <a:solidFill>
                    <a:schemeClr val="bg2"/>
                  </a:solidFill>
                  <a:latin typeface="+mj-lt"/>
                </a:endParaRPr>
              </a:p>
            </p:txBody>
          </p:sp>
          <p:sp>
            <p:nvSpPr>
              <p:cNvPr id="97" name="Text Box 60"/>
              <p:cNvSpPr txBox="1">
                <a:spLocks noChangeArrowheads="1"/>
              </p:cNvSpPr>
              <p:nvPr/>
            </p:nvSpPr>
            <p:spPr bwMode="auto">
              <a:xfrm>
                <a:off x="5000628" y="3548718"/>
                <a:ext cx="1313464" cy="366713"/>
              </a:xfrm>
              <a:prstGeom prst="rect">
                <a:avLst/>
              </a:prstGeom>
              <a:noFill/>
              <a:ln w="12700">
                <a:noFill/>
                <a:miter lim="800000"/>
                <a:headEnd/>
                <a:tailEnd type="none" w="sm" len="sm"/>
              </a:ln>
              <a:effectLst/>
            </p:spPr>
            <p:txBody>
              <a:bodyPr>
                <a:spAutoFit/>
              </a:bodyPr>
              <a:lstStyle/>
              <a:p>
                <a:pPr algn="ctr" eaLnBrk="0" hangingPunct="0"/>
                <a:r>
                  <a:rPr lang="en-GB" sz="1800" dirty="0">
                    <a:solidFill>
                      <a:schemeClr val="bg2"/>
                    </a:solidFill>
                    <a:latin typeface="+mj-lt"/>
                  </a:rPr>
                  <a:t>Efficient</a:t>
                </a:r>
                <a:endParaRPr lang="en-US" sz="1800" dirty="0">
                  <a:solidFill>
                    <a:schemeClr val="bg2"/>
                  </a:solidFill>
                  <a:latin typeface="+mj-lt"/>
                </a:endParaRPr>
              </a:p>
            </p:txBody>
          </p:sp>
        </p:grpSp>
        <p:grpSp>
          <p:nvGrpSpPr>
            <p:cNvPr id="89" name="Group 46"/>
            <p:cNvGrpSpPr/>
            <p:nvPr/>
          </p:nvGrpSpPr>
          <p:grpSpPr>
            <a:xfrm>
              <a:off x="3540336" y="4230588"/>
              <a:ext cx="3707893" cy="968596"/>
              <a:chOff x="1024240" y="4960734"/>
              <a:chExt cx="3707893" cy="968596"/>
            </a:xfrm>
          </p:grpSpPr>
          <p:sp>
            <p:nvSpPr>
              <p:cNvPr id="90" name="Text Box 65"/>
              <p:cNvSpPr txBox="1">
                <a:spLocks noChangeArrowheads="1"/>
              </p:cNvSpPr>
              <p:nvPr/>
            </p:nvSpPr>
            <p:spPr bwMode="auto">
              <a:xfrm>
                <a:off x="1407583" y="4960734"/>
                <a:ext cx="3200436" cy="28575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90000"/>
                  </a:lnSpc>
                  <a:spcBef>
                    <a:spcPct val="30000"/>
                  </a:spcBef>
                </a:pPr>
                <a:r>
                  <a:rPr lang="en-GB" sz="1400" dirty="0" smtClean="0">
                    <a:solidFill>
                      <a:schemeClr val="bg2"/>
                    </a:solidFill>
                    <a:latin typeface="+mj-lt"/>
                  </a:rPr>
                  <a:t> Low  cost  – Fast response</a:t>
                </a:r>
                <a:endParaRPr lang="en-GB" sz="1400" dirty="0">
                  <a:solidFill>
                    <a:schemeClr val="bg2"/>
                  </a:solidFill>
                  <a:latin typeface="+mj-lt"/>
                </a:endParaRPr>
              </a:p>
            </p:txBody>
          </p:sp>
          <p:sp>
            <p:nvSpPr>
              <p:cNvPr id="91" name="Text Box 65"/>
              <p:cNvSpPr txBox="1">
                <a:spLocks noChangeArrowheads="1"/>
              </p:cNvSpPr>
              <p:nvPr/>
            </p:nvSpPr>
            <p:spPr bwMode="auto">
              <a:xfrm>
                <a:off x="1254320" y="5206576"/>
                <a:ext cx="3200434" cy="28575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90000"/>
                  </a:lnSpc>
                  <a:spcBef>
                    <a:spcPct val="30000"/>
                  </a:spcBef>
                </a:pPr>
                <a:r>
                  <a:rPr lang="en-GB" sz="1400" dirty="0" smtClean="0">
                    <a:solidFill>
                      <a:schemeClr val="bg2"/>
                    </a:solidFill>
                    <a:latin typeface="+mj-lt"/>
                  </a:rPr>
                  <a:t>High utilization – Low  TP/utilization</a:t>
                </a:r>
                <a:endParaRPr lang="en-GB" sz="1400" dirty="0">
                  <a:solidFill>
                    <a:schemeClr val="bg2"/>
                  </a:solidFill>
                  <a:latin typeface="+mj-lt"/>
                </a:endParaRPr>
              </a:p>
            </p:txBody>
          </p:sp>
          <p:sp>
            <p:nvSpPr>
              <p:cNvPr id="92" name="Text Box 65"/>
              <p:cNvSpPr txBox="1">
                <a:spLocks noChangeArrowheads="1"/>
              </p:cNvSpPr>
              <p:nvPr/>
            </p:nvSpPr>
            <p:spPr bwMode="auto">
              <a:xfrm>
                <a:off x="1031632" y="5419908"/>
                <a:ext cx="3700501" cy="28575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90000"/>
                  </a:lnSpc>
                  <a:spcBef>
                    <a:spcPct val="30000"/>
                  </a:spcBef>
                </a:pPr>
                <a:r>
                  <a:rPr lang="en-GB" sz="1400" dirty="0" smtClean="0">
                    <a:solidFill>
                      <a:schemeClr val="bg2"/>
                    </a:solidFill>
                    <a:latin typeface="+mj-lt"/>
                  </a:rPr>
                  <a:t>Minimum inventory – Deployed inventory</a:t>
                </a:r>
                <a:endParaRPr lang="en-GB" sz="1400" dirty="0">
                  <a:solidFill>
                    <a:schemeClr val="bg2"/>
                  </a:solidFill>
                  <a:latin typeface="+mj-lt"/>
                </a:endParaRPr>
              </a:p>
            </p:txBody>
          </p:sp>
          <p:sp>
            <p:nvSpPr>
              <p:cNvPr id="93" name="Text Box 65"/>
              <p:cNvSpPr txBox="1">
                <a:spLocks noChangeArrowheads="1"/>
              </p:cNvSpPr>
              <p:nvPr/>
            </p:nvSpPr>
            <p:spPr bwMode="auto">
              <a:xfrm>
                <a:off x="1024240" y="5643578"/>
                <a:ext cx="3557625" cy="28575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90000"/>
                  </a:lnSpc>
                  <a:spcBef>
                    <a:spcPct val="30000"/>
                  </a:spcBef>
                </a:pPr>
                <a:r>
                  <a:rPr lang="en-GB" sz="1400" dirty="0" smtClean="0">
                    <a:solidFill>
                      <a:schemeClr val="bg2"/>
                    </a:solidFill>
                    <a:latin typeface="+mj-lt"/>
                  </a:rPr>
                  <a:t>Low </a:t>
                </a:r>
                <a:r>
                  <a:rPr lang="en-GB" sz="1400" dirty="0">
                    <a:solidFill>
                      <a:schemeClr val="bg2"/>
                    </a:solidFill>
                    <a:latin typeface="+mj-lt"/>
                  </a:rPr>
                  <a:t>cost </a:t>
                </a:r>
                <a:r>
                  <a:rPr lang="en-GB" sz="1400" dirty="0" smtClean="0">
                    <a:solidFill>
                      <a:schemeClr val="bg2"/>
                    </a:solidFill>
                    <a:latin typeface="+mj-lt"/>
                  </a:rPr>
                  <a:t>suppliers – Flexible suppliers</a:t>
                </a:r>
                <a:endParaRPr lang="en-GB" sz="1400" dirty="0">
                  <a:solidFill>
                    <a:schemeClr val="bg2"/>
                  </a:solidFill>
                  <a:latin typeface="+mj-lt"/>
                </a:endParaRPr>
              </a:p>
            </p:txBody>
          </p:sp>
        </p:grpSp>
      </p:grpSp>
      <p:grpSp>
        <p:nvGrpSpPr>
          <p:cNvPr id="115" name="Group 114"/>
          <p:cNvGrpSpPr/>
          <p:nvPr/>
        </p:nvGrpSpPr>
        <p:grpSpPr>
          <a:xfrm>
            <a:off x="2726237" y="1126411"/>
            <a:ext cx="4319367" cy="3331522"/>
            <a:chOff x="2637454" y="2743108"/>
            <a:chExt cx="4319367" cy="3331522"/>
          </a:xfrm>
        </p:grpSpPr>
        <p:grpSp>
          <p:nvGrpSpPr>
            <p:cNvPr id="103" name="Group 102"/>
            <p:cNvGrpSpPr/>
            <p:nvPr/>
          </p:nvGrpSpPr>
          <p:grpSpPr>
            <a:xfrm>
              <a:off x="5170871" y="4574432"/>
              <a:ext cx="1785950" cy="1500198"/>
              <a:chOff x="6973569" y="4772980"/>
              <a:chExt cx="1785950" cy="1500198"/>
            </a:xfrm>
            <a:solidFill>
              <a:schemeClr val="bg1">
                <a:lumMod val="95000"/>
                <a:alpha val="54902"/>
              </a:schemeClr>
            </a:solidFill>
          </p:grpSpPr>
          <p:sp>
            <p:nvSpPr>
              <p:cNvPr id="102" name="Rectangle 101"/>
              <p:cNvSpPr/>
              <p:nvPr/>
            </p:nvSpPr>
            <p:spPr>
              <a:xfrm>
                <a:off x="6973569" y="4772980"/>
                <a:ext cx="1785950" cy="1500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mj-lt"/>
                </a:endParaRPr>
              </a:p>
            </p:txBody>
          </p:sp>
          <p:sp>
            <p:nvSpPr>
              <p:cNvPr id="97333" name="Text Box 53"/>
              <p:cNvSpPr txBox="1">
                <a:spLocks noChangeArrowheads="1"/>
              </p:cNvSpPr>
              <p:nvPr/>
            </p:nvSpPr>
            <p:spPr bwMode="auto">
              <a:xfrm>
                <a:off x="7095840" y="5319890"/>
                <a:ext cx="1490446" cy="369332"/>
              </a:xfrm>
              <a:prstGeom prst="rect">
                <a:avLst/>
              </a:prstGeom>
              <a:grpFill/>
              <a:ln w="12700">
                <a:noFill/>
                <a:miter lim="800000"/>
                <a:headEnd/>
                <a:tailEnd type="none" w="sm" len="sm"/>
              </a:ln>
              <a:effectLst/>
            </p:spPr>
            <p:txBody>
              <a:bodyPr>
                <a:spAutoFit/>
              </a:bodyPr>
              <a:lstStyle/>
              <a:p>
                <a:pPr algn="ctr" eaLnBrk="0" hangingPunct="0">
                  <a:spcBef>
                    <a:spcPct val="50000"/>
                  </a:spcBef>
                </a:pPr>
                <a:r>
                  <a:rPr lang="en-US" sz="1800" dirty="0">
                    <a:latin typeface="+mj-lt"/>
                  </a:rPr>
                  <a:t>Mismatch</a:t>
                </a:r>
              </a:p>
            </p:txBody>
          </p:sp>
        </p:grpSp>
        <p:grpSp>
          <p:nvGrpSpPr>
            <p:cNvPr id="104" name="Group 103"/>
            <p:cNvGrpSpPr/>
            <p:nvPr/>
          </p:nvGrpSpPr>
          <p:grpSpPr>
            <a:xfrm>
              <a:off x="2637454" y="2743108"/>
              <a:ext cx="1785950" cy="1500198"/>
              <a:chOff x="6917324" y="1172454"/>
              <a:chExt cx="1785950" cy="1500198"/>
            </a:xfrm>
            <a:solidFill>
              <a:schemeClr val="bg1">
                <a:lumMod val="95000"/>
                <a:alpha val="54902"/>
              </a:schemeClr>
            </a:solidFill>
          </p:grpSpPr>
          <p:sp>
            <p:nvSpPr>
              <p:cNvPr id="105" name="Rectangle 104"/>
              <p:cNvSpPr/>
              <p:nvPr/>
            </p:nvSpPr>
            <p:spPr>
              <a:xfrm>
                <a:off x="6917324" y="1172454"/>
                <a:ext cx="1785950" cy="1500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mj-lt"/>
                </a:endParaRPr>
              </a:p>
            </p:txBody>
          </p:sp>
          <p:sp>
            <p:nvSpPr>
              <p:cNvPr id="106" name="Text Box 53"/>
              <p:cNvSpPr txBox="1">
                <a:spLocks noChangeArrowheads="1"/>
              </p:cNvSpPr>
              <p:nvPr/>
            </p:nvSpPr>
            <p:spPr bwMode="auto">
              <a:xfrm>
                <a:off x="6998514" y="1737887"/>
                <a:ext cx="1490446" cy="369332"/>
              </a:xfrm>
              <a:prstGeom prst="rect">
                <a:avLst/>
              </a:prstGeom>
              <a:grpFill/>
              <a:ln w="12700">
                <a:noFill/>
                <a:miter lim="800000"/>
                <a:headEnd/>
                <a:tailEnd type="none" w="sm" len="sm"/>
              </a:ln>
              <a:effectLst/>
            </p:spPr>
            <p:txBody>
              <a:bodyPr>
                <a:spAutoFit/>
              </a:bodyPr>
              <a:lstStyle/>
              <a:p>
                <a:pPr algn="ctr" eaLnBrk="0" hangingPunct="0">
                  <a:spcBef>
                    <a:spcPct val="50000"/>
                  </a:spcBef>
                </a:pPr>
                <a:r>
                  <a:rPr lang="en-US" sz="1800" dirty="0">
                    <a:latin typeface="+mj-lt"/>
                  </a:rPr>
                  <a:t>Mismatch</a:t>
                </a:r>
              </a:p>
            </p:txBody>
          </p:sp>
        </p:grpSp>
      </p:grpSp>
      <p:grpSp>
        <p:nvGrpSpPr>
          <p:cNvPr id="110" name="Group 109"/>
          <p:cNvGrpSpPr/>
          <p:nvPr/>
        </p:nvGrpSpPr>
        <p:grpSpPr>
          <a:xfrm>
            <a:off x="5177269" y="1142517"/>
            <a:ext cx="1785950" cy="1500198"/>
            <a:chOff x="7358050" y="2786058"/>
            <a:chExt cx="1785950" cy="1500198"/>
          </a:xfrm>
          <a:solidFill>
            <a:schemeClr val="bg1">
              <a:lumMod val="95000"/>
              <a:alpha val="54902"/>
            </a:schemeClr>
          </a:solidFill>
        </p:grpSpPr>
        <p:sp>
          <p:nvSpPr>
            <p:cNvPr id="108" name="Rectangle 107"/>
            <p:cNvSpPr/>
            <p:nvPr/>
          </p:nvSpPr>
          <p:spPr>
            <a:xfrm>
              <a:off x="7358050" y="2786058"/>
              <a:ext cx="1785950" cy="1500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latin typeface="+mj-lt"/>
              </a:endParaRPr>
            </a:p>
          </p:txBody>
        </p:sp>
        <p:sp>
          <p:nvSpPr>
            <p:cNvPr id="97341" name="Text Box 61"/>
            <p:cNvSpPr txBox="1">
              <a:spLocks noChangeArrowheads="1"/>
            </p:cNvSpPr>
            <p:nvPr/>
          </p:nvSpPr>
          <p:spPr bwMode="auto">
            <a:xfrm>
              <a:off x="7483986" y="3021502"/>
              <a:ext cx="1644248" cy="923330"/>
            </a:xfrm>
            <a:prstGeom prst="rect">
              <a:avLst/>
            </a:prstGeom>
            <a:grpFill/>
            <a:ln w="12700">
              <a:noFill/>
              <a:miter lim="800000"/>
              <a:headEnd/>
              <a:tailEnd type="none" w="sm" len="sm"/>
            </a:ln>
            <a:effectLst/>
          </p:spPr>
          <p:txBody>
            <a:bodyPr wrap="square">
              <a:spAutoFit/>
            </a:bodyPr>
            <a:lstStyle/>
            <a:p>
              <a:pPr algn="ctr" eaLnBrk="0" hangingPunct="0">
                <a:spcBef>
                  <a:spcPct val="50000"/>
                </a:spcBef>
              </a:pPr>
              <a:r>
                <a:rPr lang="en-GB" sz="1800" dirty="0">
                  <a:latin typeface="+mj-lt"/>
                </a:rPr>
                <a:t>Agile supply chain management</a:t>
              </a:r>
              <a:endParaRPr lang="en-US" sz="1800" dirty="0">
                <a:latin typeface="+mj-lt"/>
              </a:endParaRPr>
            </a:p>
          </p:txBody>
        </p:sp>
      </p:grpSp>
      <p:grpSp>
        <p:nvGrpSpPr>
          <p:cNvPr id="114" name="Group 113"/>
          <p:cNvGrpSpPr/>
          <p:nvPr/>
        </p:nvGrpSpPr>
        <p:grpSpPr>
          <a:xfrm>
            <a:off x="2662191" y="3005503"/>
            <a:ext cx="1785950" cy="1500198"/>
            <a:chOff x="7064938" y="4597465"/>
            <a:chExt cx="1785950" cy="1500198"/>
          </a:xfrm>
          <a:solidFill>
            <a:schemeClr val="bg1">
              <a:lumMod val="95000"/>
              <a:alpha val="54902"/>
            </a:schemeClr>
          </a:solidFill>
        </p:grpSpPr>
        <p:sp>
          <p:nvSpPr>
            <p:cNvPr id="112" name="Rectangle 111"/>
            <p:cNvSpPr/>
            <p:nvPr/>
          </p:nvSpPr>
          <p:spPr>
            <a:xfrm>
              <a:off x="7064938" y="4597465"/>
              <a:ext cx="1785950" cy="1500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latin typeface="+mj-lt"/>
              </a:endParaRPr>
            </a:p>
          </p:txBody>
        </p:sp>
        <p:sp>
          <p:nvSpPr>
            <p:cNvPr id="97332" name="Text Box 52"/>
            <p:cNvSpPr txBox="1">
              <a:spLocks noChangeArrowheads="1"/>
            </p:cNvSpPr>
            <p:nvPr/>
          </p:nvSpPr>
          <p:spPr bwMode="auto">
            <a:xfrm>
              <a:off x="7128984" y="4859077"/>
              <a:ext cx="1631979" cy="923330"/>
            </a:xfrm>
            <a:prstGeom prst="rect">
              <a:avLst/>
            </a:prstGeom>
            <a:grpFill/>
            <a:ln w="12700">
              <a:noFill/>
              <a:miter lim="800000"/>
              <a:headEnd/>
              <a:tailEnd type="none" w="sm" len="sm"/>
            </a:ln>
            <a:effectLst/>
          </p:spPr>
          <p:txBody>
            <a:bodyPr wrap="square">
              <a:spAutoFit/>
            </a:bodyPr>
            <a:lstStyle/>
            <a:p>
              <a:pPr algn="ctr" eaLnBrk="0" hangingPunct="0">
                <a:spcBef>
                  <a:spcPct val="50000"/>
                </a:spcBef>
              </a:pPr>
              <a:r>
                <a:rPr lang="en-GB" sz="1800" dirty="0">
                  <a:latin typeface="+mj-lt"/>
                </a:rPr>
                <a:t>Lean supply chain management</a:t>
              </a:r>
              <a:endParaRPr lang="en-US" sz="1800" dirty="0">
                <a:latin typeface="+mj-lt"/>
              </a:endParaRPr>
            </a:p>
          </p:txBody>
        </p:sp>
      </p:gr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4652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fltVal val="0"/>
                                          </p:val>
                                        </p:tav>
                                        <p:tav tm="100000">
                                          <p:val>
                                            <p:strVal val="#ppt_h"/>
                                          </p:val>
                                        </p:tav>
                                      </p:tavLst>
                                    </p:anim>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17"/>
                                        </p:tgtEl>
                                        <p:attrNameLst>
                                          <p:attrName>style.visibility</p:attrName>
                                        </p:attrNameLst>
                                      </p:cBhvr>
                                      <p:to>
                                        <p:strVal val="visible"/>
                                      </p:to>
                                    </p:set>
                                    <p:anim calcmode="lin" valueType="num">
                                      <p:cBhvr>
                                        <p:cTn id="21" dur="500" fill="hold"/>
                                        <p:tgtEl>
                                          <p:spTgt spid="117"/>
                                        </p:tgtEl>
                                        <p:attrNameLst>
                                          <p:attrName>ppt_w</p:attrName>
                                        </p:attrNameLst>
                                      </p:cBhvr>
                                      <p:tavLst>
                                        <p:tav tm="0">
                                          <p:val>
                                            <p:fltVal val="0"/>
                                          </p:val>
                                        </p:tav>
                                        <p:tav tm="100000">
                                          <p:val>
                                            <p:strVal val="#ppt_w"/>
                                          </p:val>
                                        </p:tav>
                                      </p:tavLst>
                                    </p:anim>
                                    <p:anim calcmode="lin" valueType="num">
                                      <p:cBhvr>
                                        <p:cTn id="22" dur="500" fill="hold"/>
                                        <p:tgtEl>
                                          <p:spTgt spid="117"/>
                                        </p:tgtEl>
                                        <p:attrNameLst>
                                          <p:attrName>ppt_h</p:attrName>
                                        </p:attrNameLst>
                                      </p:cBhvr>
                                      <p:tavLst>
                                        <p:tav tm="0">
                                          <p:val>
                                            <p:fltVal val="0"/>
                                          </p:val>
                                        </p:tav>
                                        <p:tav tm="100000">
                                          <p:val>
                                            <p:strVal val="#ppt_h"/>
                                          </p:val>
                                        </p:tav>
                                      </p:tavLst>
                                    </p:anim>
                                    <p:animEffect transition="in" filter="fade">
                                      <p:cBhvr>
                                        <p:cTn id="23" dur="500"/>
                                        <p:tgtEl>
                                          <p:spTgt spid="11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dissolve">
                                      <p:cBhvr>
                                        <p:cTn id="28" dur="500"/>
                                        <p:tgtEl>
                                          <p:spTgt spid="10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dissolve">
                                      <p:cBhvr>
                                        <p:cTn id="33" dur="500"/>
                                        <p:tgtEl>
                                          <p:spTgt spid="9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6"/>
                                        </p:tgtEl>
                                        <p:attrNameLst>
                                          <p:attrName>style.visibility</p:attrName>
                                        </p:attrNameLst>
                                      </p:cBhvr>
                                      <p:to>
                                        <p:strVal val="visible"/>
                                      </p:to>
                                    </p:set>
                                    <p:animEffect transition="in" filter="dissolve">
                                      <p:cBhvr>
                                        <p:cTn id="38" dur="500"/>
                                        <p:tgtEl>
                                          <p:spTgt spid="1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dissolve">
                                      <p:cBhvr>
                                        <p:cTn id="43" dur="500"/>
                                        <p:tgtEl>
                                          <p:spTgt spid="1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0"/>
                                        </p:tgtEl>
                                        <p:attrNameLst>
                                          <p:attrName>style.visibility</p:attrName>
                                        </p:attrNameLst>
                                      </p:cBhvr>
                                      <p:to>
                                        <p:strVal val="visible"/>
                                      </p:to>
                                    </p:set>
                                    <p:animEffect transition="in" filter="dissolve">
                                      <p:cBhvr>
                                        <p:cTn id="48" dur="500"/>
                                        <p:tgtEl>
                                          <p:spTgt spid="11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dissolve">
                                      <p:cBhvr>
                                        <p:cTn id="5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455647" y="1169085"/>
            <a:ext cx="2057400" cy="369332"/>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GB" sz="1800">
                <a:solidFill>
                  <a:schemeClr val="bg2"/>
                </a:solidFill>
                <a:latin typeface="+mj-lt"/>
              </a:rPr>
              <a:t>Quality up</a:t>
            </a:r>
            <a:endParaRPr lang="en-US" sz="1800">
              <a:solidFill>
                <a:schemeClr val="bg2"/>
              </a:solidFill>
              <a:latin typeface="+mj-lt"/>
            </a:endParaRPr>
          </a:p>
        </p:txBody>
      </p:sp>
      <p:sp>
        <p:nvSpPr>
          <p:cNvPr id="45059" name="Text Box 3"/>
          <p:cNvSpPr txBox="1">
            <a:spLocks noChangeArrowheads="1"/>
          </p:cNvSpPr>
          <p:nvPr/>
        </p:nvSpPr>
        <p:spPr bwMode="auto">
          <a:xfrm>
            <a:off x="3413919" y="6298073"/>
            <a:ext cx="2057400" cy="369332"/>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GB" sz="1800">
                <a:solidFill>
                  <a:schemeClr val="bg2"/>
                </a:solidFill>
                <a:latin typeface="+mj-lt"/>
              </a:rPr>
              <a:t>Profits up</a:t>
            </a:r>
            <a:endParaRPr lang="en-US" sz="1800">
              <a:solidFill>
                <a:schemeClr val="bg2"/>
              </a:solidFill>
              <a:latin typeface="+mj-lt"/>
            </a:endParaRPr>
          </a:p>
        </p:txBody>
      </p:sp>
      <p:grpSp>
        <p:nvGrpSpPr>
          <p:cNvPr id="45060" name="Group 4"/>
          <p:cNvGrpSpPr>
            <a:grpSpLocks/>
          </p:cNvGrpSpPr>
          <p:nvPr/>
        </p:nvGrpSpPr>
        <p:grpSpPr bwMode="auto">
          <a:xfrm>
            <a:off x="5495132" y="1295180"/>
            <a:ext cx="3189287" cy="808038"/>
            <a:chOff x="3511" y="750"/>
            <a:chExt cx="2009" cy="509"/>
          </a:xfrm>
        </p:grpSpPr>
        <p:sp>
          <p:nvSpPr>
            <p:cNvPr id="45061" name="Text Box 5"/>
            <p:cNvSpPr txBox="1">
              <a:spLocks noChangeArrowheads="1"/>
            </p:cNvSpPr>
            <p:nvPr/>
          </p:nvSpPr>
          <p:spPr bwMode="auto">
            <a:xfrm>
              <a:off x="4560" y="970"/>
              <a:ext cx="960" cy="289"/>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1400">
                  <a:solidFill>
                    <a:schemeClr val="bg2"/>
                  </a:solidFill>
                  <a:latin typeface="+mj-lt"/>
                </a:rPr>
                <a:t>Processing time down</a:t>
              </a:r>
              <a:endParaRPr lang="en-US" sz="1400">
                <a:solidFill>
                  <a:schemeClr val="bg2"/>
                </a:solidFill>
                <a:latin typeface="+mj-lt"/>
              </a:endParaRPr>
            </a:p>
          </p:txBody>
        </p:sp>
        <p:sp>
          <p:nvSpPr>
            <p:cNvPr id="45062" name="Freeform 6"/>
            <p:cNvSpPr>
              <a:spLocks/>
            </p:cNvSpPr>
            <p:nvPr/>
          </p:nvSpPr>
          <p:spPr bwMode="auto">
            <a:xfrm>
              <a:off x="3511" y="750"/>
              <a:ext cx="1042" cy="356"/>
            </a:xfrm>
            <a:custGeom>
              <a:avLst/>
              <a:gdLst/>
              <a:ahLst/>
              <a:cxnLst>
                <a:cxn ang="0">
                  <a:pos x="0" y="0"/>
                </a:cxn>
                <a:cxn ang="0">
                  <a:pos x="1042" y="356"/>
                </a:cxn>
              </a:cxnLst>
              <a:rect l="0" t="0" r="r" b="b"/>
              <a:pathLst>
                <a:path w="1042" h="356">
                  <a:moveTo>
                    <a:pt x="0" y="0"/>
                  </a:moveTo>
                  <a:lnTo>
                    <a:pt x="1042" y="356"/>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63" name="Group 7"/>
          <p:cNvGrpSpPr>
            <a:grpSpLocks/>
          </p:cNvGrpSpPr>
          <p:nvPr/>
        </p:nvGrpSpPr>
        <p:grpSpPr bwMode="auto">
          <a:xfrm>
            <a:off x="5480844" y="1411067"/>
            <a:ext cx="2336800" cy="1839911"/>
            <a:chOff x="3502" y="823"/>
            <a:chExt cx="1472" cy="1159"/>
          </a:xfrm>
        </p:grpSpPr>
        <p:sp>
          <p:nvSpPr>
            <p:cNvPr id="45064" name="Text Box 8"/>
            <p:cNvSpPr txBox="1">
              <a:spLocks noChangeArrowheads="1"/>
            </p:cNvSpPr>
            <p:nvPr/>
          </p:nvSpPr>
          <p:spPr bwMode="auto">
            <a:xfrm>
              <a:off x="4014" y="1594"/>
              <a:ext cx="960" cy="38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Inventory down</a:t>
              </a:r>
              <a:endParaRPr lang="en-US" sz="2000">
                <a:solidFill>
                  <a:schemeClr val="bg2"/>
                </a:solidFill>
                <a:latin typeface="+mj-lt"/>
              </a:endParaRPr>
            </a:p>
          </p:txBody>
        </p:sp>
        <p:sp>
          <p:nvSpPr>
            <p:cNvPr id="45065" name="Freeform 9"/>
            <p:cNvSpPr>
              <a:spLocks/>
            </p:cNvSpPr>
            <p:nvPr/>
          </p:nvSpPr>
          <p:spPr bwMode="auto">
            <a:xfrm>
              <a:off x="3502" y="823"/>
              <a:ext cx="866" cy="771"/>
            </a:xfrm>
            <a:custGeom>
              <a:avLst/>
              <a:gdLst/>
              <a:ahLst/>
              <a:cxnLst>
                <a:cxn ang="0">
                  <a:pos x="0" y="0"/>
                </a:cxn>
                <a:cxn ang="0">
                  <a:pos x="866" y="771"/>
                </a:cxn>
              </a:cxnLst>
              <a:rect l="0" t="0" r="r" b="b"/>
              <a:pathLst>
                <a:path w="866" h="771">
                  <a:moveTo>
                    <a:pt x="0" y="0"/>
                  </a:moveTo>
                  <a:lnTo>
                    <a:pt x="866" y="771"/>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66" name="Group 10"/>
          <p:cNvGrpSpPr>
            <a:grpSpLocks/>
          </p:cNvGrpSpPr>
          <p:nvPr/>
        </p:nvGrpSpPr>
        <p:grpSpPr bwMode="auto">
          <a:xfrm>
            <a:off x="7230269" y="2177830"/>
            <a:ext cx="1530350" cy="2024063"/>
            <a:chOff x="4604" y="1306"/>
            <a:chExt cx="964" cy="1275"/>
          </a:xfrm>
        </p:grpSpPr>
        <p:sp>
          <p:nvSpPr>
            <p:cNvPr id="45067" name="Text Box 11"/>
            <p:cNvSpPr txBox="1">
              <a:spLocks noChangeArrowheads="1"/>
            </p:cNvSpPr>
            <p:nvPr/>
          </p:nvSpPr>
          <p:spPr bwMode="auto">
            <a:xfrm>
              <a:off x="4608" y="2193"/>
              <a:ext cx="960" cy="38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Capital  costs down</a:t>
              </a:r>
              <a:endParaRPr lang="en-US" sz="2000">
                <a:solidFill>
                  <a:schemeClr val="bg2"/>
                </a:solidFill>
                <a:latin typeface="+mj-lt"/>
              </a:endParaRPr>
            </a:p>
          </p:txBody>
        </p:sp>
        <p:sp>
          <p:nvSpPr>
            <p:cNvPr id="45068" name="Line 12"/>
            <p:cNvSpPr>
              <a:spLocks noChangeShapeType="1"/>
            </p:cNvSpPr>
            <p:nvPr/>
          </p:nvSpPr>
          <p:spPr bwMode="auto">
            <a:xfrm>
              <a:off x="5040" y="1306"/>
              <a:ext cx="48" cy="864"/>
            </a:xfrm>
            <a:prstGeom prst="line">
              <a:avLst/>
            </a:prstGeom>
            <a:noFill/>
            <a:ln w="38100">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069" name="Line 13"/>
            <p:cNvSpPr>
              <a:spLocks noChangeShapeType="1"/>
            </p:cNvSpPr>
            <p:nvPr/>
          </p:nvSpPr>
          <p:spPr bwMode="auto">
            <a:xfrm>
              <a:off x="4604" y="1933"/>
              <a:ext cx="244" cy="257"/>
            </a:xfrm>
            <a:prstGeom prst="line">
              <a:avLst/>
            </a:prstGeom>
            <a:noFill/>
            <a:ln w="38100">
              <a:solidFill>
                <a:srgbClr val="FF0000"/>
              </a:solidFill>
              <a:round/>
              <a:headEnd/>
              <a:tailEnd type="triangle" w="med" len="med"/>
            </a:ln>
            <a:effectLst>
              <a:outerShdw dist="107763" dir="2700000" algn="ctr" rotWithShape="0">
                <a:schemeClr val="bg2">
                  <a:alpha val="50000"/>
                </a:schemeClr>
              </a:outerShdw>
            </a:effectLst>
          </p:spPr>
          <p:txBody>
            <a:bodyPr/>
            <a:lstStyle/>
            <a:p>
              <a:endParaRPr lang="en-GB" sz="2000">
                <a:solidFill>
                  <a:schemeClr val="bg2"/>
                </a:solidFill>
                <a:latin typeface="+mj-lt"/>
              </a:endParaRPr>
            </a:p>
          </p:txBody>
        </p:sp>
      </p:grpSp>
      <p:grpSp>
        <p:nvGrpSpPr>
          <p:cNvPr id="45070" name="Group 14"/>
          <p:cNvGrpSpPr>
            <a:grpSpLocks/>
          </p:cNvGrpSpPr>
          <p:nvPr/>
        </p:nvGrpSpPr>
        <p:grpSpPr bwMode="auto">
          <a:xfrm>
            <a:off x="5180807" y="1484092"/>
            <a:ext cx="1905000" cy="3074987"/>
            <a:chOff x="3313" y="869"/>
            <a:chExt cx="1200" cy="1937"/>
          </a:xfrm>
        </p:grpSpPr>
        <p:sp>
          <p:nvSpPr>
            <p:cNvPr id="45071" name="Text Box 15"/>
            <p:cNvSpPr txBox="1">
              <a:spLocks noChangeArrowheads="1"/>
            </p:cNvSpPr>
            <p:nvPr/>
          </p:nvSpPr>
          <p:spPr bwMode="auto">
            <a:xfrm>
              <a:off x="3313" y="2253"/>
              <a:ext cx="1200" cy="55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Complaint and warranty costs down</a:t>
              </a:r>
              <a:endParaRPr lang="en-US" sz="2000">
                <a:solidFill>
                  <a:schemeClr val="bg2"/>
                </a:solidFill>
                <a:latin typeface="+mj-lt"/>
              </a:endParaRPr>
            </a:p>
          </p:txBody>
        </p:sp>
        <p:sp>
          <p:nvSpPr>
            <p:cNvPr id="45072" name="Freeform 16"/>
            <p:cNvSpPr>
              <a:spLocks/>
            </p:cNvSpPr>
            <p:nvPr/>
          </p:nvSpPr>
          <p:spPr bwMode="auto">
            <a:xfrm>
              <a:off x="3474" y="869"/>
              <a:ext cx="595" cy="1371"/>
            </a:xfrm>
            <a:custGeom>
              <a:avLst/>
              <a:gdLst/>
              <a:ahLst/>
              <a:cxnLst>
                <a:cxn ang="0">
                  <a:pos x="0" y="0"/>
                </a:cxn>
                <a:cxn ang="0">
                  <a:pos x="595" y="1371"/>
                </a:cxn>
              </a:cxnLst>
              <a:rect l="0" t="0" r="r" b="b"/>
              <a:pathLst>
                <a:path w="595" h="1371">
                  <a:moveTo>
                    <a:pt x="0" y="0"/>
                  </a:moveTo>
                  <a:lnTo>
                    <a:pt x="595" y="1371"/>
                  </a:lnTo>
                </a:path>
              </a:pathLst>
            </a:custGeom>
            <a:noFill/>
            <a:ln w="38100" cmpd="sng">
              <a:solidFill>
                <a:srgbClr val="FF0000"/>
              </a:solidFill>
              <a:round/>
              <a:headEnd type="none" w="med" len="med"/>
              <a:tailEnd type="triangle" w="med" len="med"/>
            </a:ln>
            <a:effectLst/>
          </p:spPr>
          <p:txBody>
            <a:bodyPr/>
            <a:lstStyle/>
            <a:p>
              <a:endParaRPr lang="en-GB" sz="2000">
                <a:solidFill>
                  <a:schemeClr val="bg2"/>
                </a:solidFill>
                <a:latin typeface="+mj-lt"/>
              </a:endParaRPr>
            </a:p>
          </p:txBody>
        </p:sp>
      </p:grpSp>
      <p:grpSp>
        <p:nvGrpSpPr>
          <p:cNvPr id="45073" name="Group 17"/>
          <p:cNvGrpSpPr>
            <a:grpSpLocks/>
          </p:cNvGrpSpPr>
          <p:nvPr/>
        </p:nvGrpSpPr>
        <p:grpSpPr bwMode="auto">
          <a:xfrm>
            <a:off x="3988594" y="1445992"/>
            <a:ext cx="1524000" cy="1304925"/>
            <a:chOff x="2562" y="845"/>
            <a:chExt cx="960" cy="822"/>
          </a:xfrm>
        </p:grpSpPr>
        <p:sp>
          <p:nvSpPr>
            <p:cNvPr id="45074" name="Text Box 18"/>
            <p:cNvSpPr txBox="1">
              <a:spLocks noChangeArrowheads="1"/>
            </p:cNvSpPr>
            <p:nvPr/>
          </p:nvSpPr>
          <p:spPr bwMode="auto">
            <a:xfrm>
              <a:off x="2562" y="1114"/>
              <a:ext cx="960" cy="55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Rework and scrap costs down</a:t>
              </a:r>
              <a:endParaRPr lang="en-US" sz="2000">
                <a:solidFill>
                  <a:schemeClr val="bg2"/>
                </a:solidFill>
                <a:latin typeface="+mj-lt"/>
              </a:endParaRPr>
            </a:p>
          </p:txBody>
        </p:sp>
        <p:sp>
          <p:nvSpPr>
            <p:cNvPr id="45075" name="Freeform 19"/>
            <p:cNvSpPr>
              <a:spLocks/>
            </p:cNvSpPr>
            <p:nvPr/>
          </p:nvSpPr>
          <p:spPr bwMode="auto">
            <a:xfrm>
              <a:off x="2971" y="845"/>
              <a:ext cx="45" cy="272"/>
            </a:xfrm>
            <a:custGeom>
              <a:avLst/>
              <a:gdLst/>
              <a:ahLst/>
              <a:cxnLst>
                <a:cxn ang="0">
                  <a:pos x="0" y="0"/>
                </a:cxn>
                <a:cxn ang="0">
                  <a:pos x="137" y="244"/>
                </a:cxn>
              </a:cxnLst>
              <a:rect l="0" t="0" r="r" b="b"/>
              <a:pathLst>
                <a:path w="137" h="244">
                  <a:moveTo>
                    <a:pt x="0" y="0"/>
                  </a:moveTo>
                  <a:lnTo>
                    <a:pt x="137" y="244"/>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76" name="Group 20"/>
          <p:cNvGrpSpPr>
            <a:grpSpLocks/>
          </p:cNvGrpSpPr>
          <p:nvPr/>
        </p:nvGrpSpPr>
        <p:grpSpPr bwMode="auto">
          <a:xfrm>
            <a:off x="3121819" y="1455517"/>
            <a:ext cx="1524000" cy="2209800"/>
            <a:chOff x="2016" y="851"/>
            <a:chExt cx="960" cy="1392"/>
          </a:xfrm>
        </p:grpSpPr>
        <p:sp>
          <p:nvSpPr>
            <p:cNvPr id="45077" name="Text Box 21"/>
            <p:cNvSpPr txBox="1">
              <a:spLocks noChangeArrowheads="1"/>
            </p:cNvSpPr>
            <p:nvPr/>
          </p:nvSpPr>
          <p:spPr bwMode="auto">
            <a:xfrm>
              <a:off x="2016" y="1690"/>
              <a:ext cx="960" cy="55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Inspection and test costs down</a:t>
              </a:r>
              <a:endParaRPr lang="en-US" sz="2000">
                <a:solidFill>
                  <a:schemeClr val="bg2"/>
                </a:solidFill>
                <a:latin typeface="+mj-lt"/>
              </a:endParaRPr>
            </a:p>
          </p:txBody>
        </p:sp>
        <p:sp>
          <p:nvSpPr>
            <p:cNvPr id="45078" name="Freeform 22"/>
            <p:cNvSpPr>
              <a:spLocks/>
            </p:cNvSpPr>
            <p:nvPr/>
          </p:nvSpPr>
          <p:spPr bwMode="auto">
            <a:xfrm>
              <a:off x="2497" y="851"/>
              <a:ext cx="8" cy="839"/>
            </a:xfrm>
            <a:custGeom>
              <a:avLst/>
              <a:gdLst/>
              <a:ahLst/>
              <a:cxnLst>
                <a:cxn ang="0">
                  <a:pos x="8" y="0"/>
                </a:cxn>
                <a:cxn ang="0">
                  <a:pos x="0" y="839"/>
                </a:cxn>
              </a:cxnLst>
              <a:rect l="0" t="0" r="r" b="b"/>
              <a:pathLst>
                <a:path w="8" h="839">
                  <a:moveTo>
                    <a:pt x="8" y="0"/>
                  </a:moveTo>
                  <a:lnTo>
                    <a:pt x="0" y="839"/>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79" name="Group 23"/>
          <p:cNvGrpSpPr>
            <a:grpSpLocks/>
          </p:cNvGrpSpPr>
          <p:nvPr/>
        </p:nvGrpSpPr>
        <p:grpSpPr bwMode="auto">
          <a:xfrm>
            <a:off x="2301082" y="2582415"/>
            <a:ext cx="4352925" cy="3443288"/>
            <a:chOff x="1499" y="1570"/>
            <a:chExt cx="2742" cy="2169"/>
          </a:xfrm>
        </p:grpSpPr>
        <p:sp>
          <p:nvSpPr>
            <p:cNvPr id="45080" name="Text Box 24"/>
            <p:cNvSpPr txBox="1">
              <a:spLocks noChangeArrowheads="1"/>
            </p:cNvSpPr>
            <p:nvPr/>
          </p:nvSpPr>
          <p:spPr bwMode="auto">
            <a:xfrm>
              <a:off x="3289" y="3022"/>
              <a:ext cx="952" cy="38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Productivity up</a:t>
              </a:r>
              <a:endParaRPr lang="en-US" sz="2000">
                <a:solidFill>
                  <a:schemeClr val="bg2"/>
                </a:solidFill>
                <a:latin typeface="+mj-lt"/>
              </a:endParaRPr>
            </a:p>
          </p:txBody>
        </p:sp>
        <p:sp>
          <p:nvSpPr>
            <p:cNvPr id="45081" name="Freeform 25"/>
            <p:cNvSpPr>
              <a:spLocks/>
            </p:cNvSpPr>
            <p:nvPr/>
          </p:nvSpPr>
          <p:spPr bwMode="auto">
            <a:xfrm flipH="1">
              <a:off x="3878" y="2704"/>
              <a:ext cx="91" cy="318"/>
            </a:xfrm>
            <a:custGeom>
              <a:avLst/>
              <a:gdLst/>
              <a:ahLst/>
              <a:cxnLst>
                <a:cxn ang="0">
                  <a:pos x="0" y="0"/>
                </a:cxn>
                <a:cxn ang="0">
                  <a:pos x="173" y="192"/>
                </a:cxn>
              </a:cxnLst>
              <a:rect l="0" t="0" r="r" b="b"/>
              <a:pathLst>
                <a:path w="173" h="192">
                  <a:moveTo>
                    <a:pt x="0" y="0"/>
                  </a:moveTo>
                  <a:lnTo>
                    <a:pt x="173" y="192"/>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082" name="Freeform 26"/>
            <p:cNvSpPr>
              <a:spLocks/>
            </p:cNvSpPr>
            <p:nvPr/>
          </p:nvSpPr>
          <p:spPr bwMode="auto">
            <a:xfrm>
              <a:off x="3011" y="1570"/>
              <a:ext cx="326" cy="1438"/>
            </a:xfrm>
            <a:custGeom>
              <a:avLst/>
              <a:gdLst/>
              <a:ahLst/>
              <a:cxnLst>
                <a:cxn ang="0">
                  <a:pos x="0" y="0"/>
                </a:cxn>
                <a:cxn ang="0">
                  <a:pos x="326" y="1438"/>
                </a:cxn>
              </a:cxnLst>
              <a:rect l="0" t="0" r="r" b="b"/>
              <a:pathLst>
                <a:path w="326" h="1438">
                  <a:moveTo>
                    <a:pt x="0" y="0"/>
                  </a:moveTo>
                  <a:lnTo>
                    <a:pt x="326" y="1438"/>
                  </a:lnTo>
                </a:path>
              </a:pathLst>
            </a:custGeom>
            <a:noFill/>
            <a:ln w="38100" cmpd="sng">
              <a:solidFill>
                <a:srgbClr val="FF0000"/>
              </a:solidFill>
              <a:round/>
              <a:headEnd type="none" w="med" len="med"/>
              <a:tailEnd type="triangle" w="med" len="med"/>
            </a:ln>
            <a:effectLst/>
          </p:spPr>
          <p:txBody>
            <a:bodyPr/>
            <a:lstStyle/>
            <a:p>
              <a:endParaRPr lang="en-GB" sz="2000">
                <a:solidFill>
                  <a:schemeClr val="bg2"/>
                </a:solidFill>
                <a:latin typeface="+mj-lt"/>
              </a:endParaRPr>
            </a:p>
          </p:txBody>
        </p:sp>
        <p:sp>
          <p:nvSpPr>
            <p:cNvPr id="45083" name="Freeform 27"/>
            <p:cNvSpPr>
              <a:spLocks/>
            </p:cNvSpPr>
            <p:nvPr/>
          </p:nvSpPr>
          <p:spPr bwMode="auto">
            <a:xfrm>
              <a:off x="2514" y="2150"/>
              <a:ext cx="1225" cy="1516"/>
            </a:xfrm>
            <a:custGeom>
              <a:avLst/>
              <a:gdLst/>
              <a:ahLst/>
              <a:cxnLst>
                <a:cxn ang="0">
                  <a:pos x="0" y="0"/>
                </a:cxn>
                <a:cxn ang="0">
                  <a:pos x="668" y="1160"/>
                </a:cxn>
                <a:cxn ang="0">
                  <a:pos x="1225" y="1516"/>
                </a:cxn>
              </a:cxnLst>
              <a:rect l="0" t="0" r="r" b="b"/>
              <a:pathLst>
                <a:path w="1225" h="1516">
                  <a:moveTo>
                    <a:pt x="0" y="0"/>
                  </a:moveTo>
                  <a:lnTo>
                    <a:pt x="668" y="1160"/>
                  </a:lnTo>
                  <a:lnTo>
                    <a:pt x="1225" y="1516"/>
                  </a:lnTo>
                </a:path>
              </a:pathLst>
            </a:custGeom>
            <a:noFill/>
            <a:ln w="38100" cmpd="sng">
              <a:solidFill>
                <a:srgbClr val="FF0000"/>
              </a:solidFill>
              <a:round/>
              <a:headEnd type="none" w="med" len="med"/>
              <a:tailEnd type="triangle" w="med" len="med"/>
            </a:ln>
            <a:effectLst/>
          </p:spPr>
          <p:txBody>
            <a:bodyPr/>
            <a:lstStyle/>
            <a:p>
              <a:endParaRPr lang="en-GB" sz="2000">
                <a:solidFill>
                  <a:schemeClr val="bg2"/>
                </a:solidFill>
                <a:latin typeface="+mj-lt"/>
              </a:endParaRPr>
            </a:p>
          </p:txBody>
        </p:sp>
        <p:sp>
          <p:nvSpPr>
            <p:cNvPr id="45084" name="Freeform 28"/>
            <p:cNvSpPr>
              <a:spLocks/>
            </p:cNvSpPr>
            <p:nvPr/>
          </p:nvSpPr>
          <p:spPr bwMode="auto">
            <a:xfrm>
              <a:off x="1499" y="1847"/>
              <a:ext cx="2240" cy="1892"/>
            </a:xfrm>
            <a:custGeom>
              <a:avLst/>
              <a:gdLst/>
              <a:ahLst/>
              <a:cxnLst>
                <a:cxn ang="0">
                  <a:pos x="0" y="0"/>
                </a:cxn>
                <a:cxn ang="0">
                  <a:pos x="1427" y="1399"/>
                </a:cxn>
                <a:cxn ang="0">
                  <a:pos x="2240" y="1892"/>
                </a:cxn>
              </a:cxnLst>
              <a:rect l="0" t="0" r="r" b="b"/>
              <a:pathLst>
                <a:path w="2240" h="1892">
                  <a:moveTo>
                    <a:pt x="0" y="0"/>
                  </a:moveTo>
                  <a:lnTo>
                    <a:pt x="1427" y="1399"/>
                  </a:lnTo>
                  <a:lnTo>
                    <a:pt x="2240" y="1892"/>
                  </a:lnTo>
                </a:path>
              </a:pathLst>
            </a:custGeom>
            <a:noFill/>
            <a:ln w="38100" cmpd="sng">
              <a:solidFill>
                <a:srgbClr val="FF0000"/>
              </a:solidFill>
              <a:round/>
              <a:headEnd type="none" w="med" len="med"/>
              <a:tailEnd type="triangle" w="med" len="med"/>
            </a:ln>
            <a:effectLst/>
          </p:spPr>
          <p:txBody>
            <a:bodyPr/>
            <a:lstStyle/>
            <a:p>
              <a:endParaRPr lang="en-GB" sz="2000">
                <a:solidFill>
                  <a:schemeClr val="bg2"/>
                </a:solidFill>
                <a:latin typeface="+mj-lt"/>
              </a:endParaRPr>
            </a:p>
          </p:txBody>
        </p:sp>
      </p:grpSp>
      <p:grpSp>
        <p:nvGrpSpPr>
          <p:cNvPr id="45088" name="Group 32"/>
          <p:cNvGrpSpPr>
            <a:grpSpLocks/>
          </p:cNvGrpSpPr>
          <p:nvPr/>
        </p:nvGrpSpPr>
        <p:grpSpPr bwMode="auto">
          <a:xfrm>
            <a:off x="683419" y="1339631"/>
            <a:ext cx="2743200" cy="1076326"/>
            <a:chOff x="480" y="778"/>
            <a:chExt cx="1728" cy="678"/>
          </a:xfrm>
        </p:grpSpPr>
        <p:sp>
          <p:nvSpPr>
            <p:cNvPr id="45089" name="Text Box 33"/>
            <p:cNvSpPr txBox="1">
              <a:spLocks noChangeArrowheads="1"/>
            </p:cNvSpPr>
            <p:nvPr/>
          </p:nvSpPr>
          <p:spPr bwMode="auto">
            <a:xfrm>
              <a:off x="480" y="1204"/>
              <a:ext cx="912" cy="252"/>
            </a:xfrm>
            <a:prstGeom prst="rect">
              <a:avLst/>
            </a:prstGeom>
            <a:solidFill>
              <a:srgbClr val="99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GB" sz="2000">
                  <a:solidFill>
                    <a:schemeClr val="bg2"/>
                  </a:solidFill>
                  <a:latin typeface="+mj-lt"/>
                </a:rPr>
                <a:t>Image up</a:t>
              </a:r>
              <a:endParaRPr lang="en-US" sz="2000">
                <a:solidFill>
                  <a:schemeClr val="bg2"/>
                </a:solidFill>
                <a:latin typeface="+mj-lt"/>
              </a:endParaRPr>
            </a:p>
          </p:txBody>
        </p:sp>
        <p:sp>
          <p:nvSpPr>
            <p:cNvPr id="45090" name="Line 34"/>
            <p:cNvSpPr>
              <a:spLocks noChangeShapeType="1"/>
            </p:cNvSpPr>
            <p:nvPr/>
          </p:nvSpPr>
          <p:spPr bwMode="auto">
            <a:xfrm flipH="1">
              <a:off x="1202" y="778"/>
              <a:ext cx="1006" cy="429"/>
            </a:xfrm>
            <a:prstGeom prst="line">
              <a:avLst/>
            </a:prstGeom>
            <a:noFill/>
            <a:ln w="38100">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91" name="Group 35"/>
          <p:cNvGrpSpPr>
            <a:grpSpLocks/>
          </p:cNvGrpSpPr>
          <p:nvPr/>
        </p:nvGrpSpPr>
        <p:grpSpPr bwMode="auto">
          <a:xfrm>
            <a:off x="2189957" y="4038379"/>
            <a:ext cx="1676400" cy="1584326"/>
            <a:chOff x="1429" y="2478"/>
            <a:chExt cx="1056" cy="998"/>
          </a:xfrm>
        </p:grpSpPr>
        <p:sp>
          <p:nvSpPr>
            <p:cNvPr id="45092" name="Text Box 36"/>
            <p:cNvSpPr txBox="1">
              <a:spLocks noChangeArrowheads="1"/>
            </p:cNvSpPr>
            <p:nvPr/>
          </p:nvSpPr>
          <p:spPr bwMode="auto">
            <a:xfrm>
              <a:off x="1429" y="2923"/>
              <a:ext cx="1056" cy="55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Scale economies up</a:t>
              </a:r>
              <a:endParaRPr lang="en-US" sz="2000">
                <a:solidFill>
                  <a:schemeClr val="bg2"/>
                </a:solidFill>
                <a:latin typeface="+mj-lt"/>
              </a:endParaRPr>
            </a:p>
          </p:txBody>
        </p:sp>
        <p:sp>
          <p:nvSpPr>
            <p:cNvPr id="45093" name="Freeform 37"/>
            <p:cNvSpPr>
              <a:spLocks/>
            </p:cNvSpPr>
            <p:nvPr/>
          </p:nvSpPr>
          <p:spPr bwMode="auto">
            <a:xfrm>
              <a:off x="1474" y="2478"/>
              <a:ext cx="501" cy="453"/>
            </a:xfrm>
            <a:custGeom>
              <a:avLst/>
              <a:gdLst/>
              <a:ahLst/>
              <a:cxnLst>
                <a:cxn ang="0">
                  <a:pos x="0" y="0"/>
                </a:cxn>
                <a:cxn ang="0">
                  <a:pos x="796" y="494"/>
                </a:cxn>
              </a:cxnLst>
              <a:rect l="0" t="0" r="r" b="b"/>
              <a:pathLst>
                <a:path w="796" h="494">
                  <a:moveTo>
                    <a:pt x="0" y="0"/>
                  </a:moveTo>
                  <a:lnTo>
                    <a:pt x="796" y="494"/>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94" name="Group 38"/>
          <p:cNvGrpSpPr>
            <a:grpSpLocks/>
          </p:cNvGrpSpPr>
          <p:nvPr/>
        </p:nvGrpSpPr>
        <p:grpSpPr bwMode="auto">
          <a:xfrm>
            <a:off x="226219" y="2385792"/>
            <a:ext cx="2106613" cy="2879725"/>
            <a:chOff x="192" y="1437"/>
            <a:chExt cx="1327" cy="1814"/>
          </a:xfrm>
        </p:grpSpPr>
        <p:sp>
          <p:nvSpPr>
            <p:cNvPr id="45095" name="Text Box 39"/>
            <p:cNvSpPr txBox="1">
              <a:spLocks noChangeArrowheads="1"/>
            </p:cNvSpPr>
            <p:nvPr/>
          </p:nvSpPr>
          <p:spPr bwMode="auto">
            <a:xfrm>
              <a:off x="192" y="2698"/>
              <a:ext cx="960" cy="553"/>
            </a:xfrm>
            <a:prstGeom prst="rect">
              <a:avLst/>
            </a:prstGeom>
            <a:solidFill>
              <a:srgbClr val="99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Price competition down</a:t>
              </a:r>
              <a:endParaRPr lang="en-US" sz="2000">
                <a:solidFill>
                  <a:schemeClr val="bg2"/>
                </a:solidFill>
                <a:latin typeface="+mj-lt"/>
              </a:endParaRPr>
            </a:p>
          </p:txBody>
        </p:sp>
        <p:sp>
          <p:nvSpPr>
            <p:cNvPr id="45096" name="Text Box 40"/>
            <p:cNvSpPr txBox="1">
              <a:spLocks noChangeArrowheads="1"/>
            </p:cNvSpPr>
            <p:nvPr/>
          </p:nvSpPr>
          <p:spPr bwMode="auto">
            <a:xfrm>
              <a:off x="712" y="2152"/>
              <a:ext cx="807" cy="553"/>
            </a:xfrm>
            <a:prstGeom prst="rect">
              <a:avLst/>
            </a:prstGeom>
            <a:solidFill>
              <a:srgbClr val="99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Sales volume up</a:t>
              </a:r>
              <a:endParaRPr lang="en-US" sz="2000">
                <a:solidFill>
                  <a:schemeClr val="bg2"/>
                </a:solidFill>
                <a:latin typeface="+mj-lt"/>
              </a:endParaRPr>
            </a:p>
          </p:txBody>
        </p:sp>
        <p:sp>
          <p:nvSpPr>
            <p:cNvPr id="45097" name="Freeform 41"/>
            <p:cNvSpPr>
              <a:spLocks/>
            </p:cNvSpPr>
            <p:nvPr/>
          </p:nvSpPr>
          <p:spPr bwMode="auto">
            <a:xfrm>
              <a:off x="914" y="1454"/>
              <a:ext cx="152" cy="661"/>
            </a:xfrm>
            <a:custGeom>
              <a:avLst/>
              <a:gdLst/>
              <a:ahLst/>
              <a:cxnLst>
                <a:cxn ang="0">
                  <a:pos x="0" y="0"/>
                </a:cxn>
                <a:cxn ang="0">
                  <a:pos x="73" y="503"/>
                </a:cxn>
              </a:cxnLst>
              <a:rect l="0" t="0" r="r" b="b"/>
              <a:pathLst>
                <a:path w="73" h="503">
                  <a:moveTo>
                    <a:pt x="0" y="0"/>
                  </a:moveTo>
                  <a:lnTo>
                    <a:pt x="73" y="503"/>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098" name="Freeform 42"/>
            <p:cNvSpPr>
              <a:spLocks/>
            </p:cNvSpPr>
            <p:nvPr/>
          </p:nvSpPr>
          <p:spPr bwMode="auto">
            <a:xfrm>
              <a:off x="283" y="1437"/>
              <a:ext cx="375" cy="1260"/>
            </a:xfrm>
            <a:custGeom>
              <a:avLst/>
              <a:gdLst/>
              <a:ahLst/>
              <a:cxnLst>
                <a:cxn ang="0">
                  <a:pos x="375" y="0"/>
                </a:cxn>
                <a:cxn ang="0">
                  <a:pos x="0" y="1260"/>
                </a:cxn>
              </a:cxnLst>
              <a:rect l="0" t="0" r="r" b="b"/>
              <a:pathLst>
                <a:path w="375" h="1260">
                  <a:moveTo>
                    <a:pt x="375" y="0"/>
                  </a:moveTo>
                  <a:lnTo>
                    <a:pt x="0" y="1260"/>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099" name="Group 43"/>
          <p:cNvGrpSpPr>
            <a:grpSpLocks/>
          </p:cNvGrpSpPr>
          <p:nvPr/>
        </p:nvGrpSpPr>
        <p:grpSpPr bwMode="auto">
          <a:xfrm>
            <a:off x="683419" y="4038381"/>
            <a:ext cx="1865313" cy="2417764"/>
            <a:chOff x="631" y="2478"/>
            <a:chExt cx="1024" cy="1523"/>
          </a:xfrm>
        </p:grpSpPr>
        <p:sp>
          <p:nvSpPr>
            <p:cNvPr id="45100" name="Text Box 44"/>
            <p:cNvSpPr txBox="1">
              <a:spLocks noChangeArrowheads="1"/>
            </p:cNvSpPr>
            <p:nvPr/>
          </p:nvSpPr>
          <p:spPr bwMode="auto">
            <a:xfrm>
              <a:off x="901" y="3613"/>
              <a:ext cx="754" cy="388"/>
            </a:xfrm>
            <a:prstGeom prst="rect">
              <a:avLst/>
            </a:prstGeom>
            <a:solidFill>
              <a:srgbClr val="99FF99"/>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Revenue up</a:t>
              </a:r>
              <a:endParaRPr lang="en-US" sz="2000">
                <a:solidFill>
                  <a:schemeClr val="bg2"/>
                </a:solidFill>
                <a:latin typeface="+mj-lt"/>
              </a:endParaRPr>
            </a:p>
          </p:txBody>
        </p:sp>
        <p:sp>
          <p:nvSpPr>
            <p:cNvPr id="45101" name="Freeform 45"/>
            <p:cNvSpPr>
              <a:spLocks/>
            </p:cNvSpPr>
            <p:nvPr/>
          </p:nvSpPr>
          <p:spPr bwMode="auto">
            <a:xfrm>
              <a:off x="1247" y="2478"/>
              <a:ext cx="91" cy="1134"/>
            </a:xfrm>
            <a:custGeom>
              <a:avLst/>
              <a:gdLst/>
              <a:ahLst/>
              <a:cxnLst>
                <a:cxn ang="0">
                  <a:pos x="0" y="0"/>
                </a:cxn>
                <a:cxn ang="0">
                  <a:pos x="295" y="1442"/>
                </a:cxn>
              </a:cxnLst>
              <a:rect l="0" t="0" r="r" b="b"/>
              <a:pathLst>
                <a:path w="295" h="1442">
                  <a:moveTo>
                    <a:pt x="0" y="0"/>
                  </a:moveTo>
                  <a:lnTo>
                    <a:pt x="295" y="1442"/>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102" name="Freeform 46"/>
            <p:cNvSpPr>
              <a:spLocks/>
            </p:cNvSpPr>
            <p:nvPr/>
          </p:nvSpPr>
          <p:spPr bwMode="auto">
            <a:xfrm>
              <a:off x="631" y="3155"/>
              <a:ext cx="475" cy="467"/>
            </a:xfrm>
            <a:custGeom>
              <a:avLst/>
              <a:gdLst/>
              <a:ahLst/>
              <a:cxnLst>
                <a:cxn ang="0">
                  <a:pos x="0" y="0"/>
                </a:cxn>
                <a:cxn ang="0">
                  <a:pos x="475" y="467"/>
                </a:cxn>
              </a:cxnLst>
              <a:rect l="0" t="0" r="r" b="b"/>
              <a:pathLst>
                <a:path w="475" h="467">
                  <a:moveTo>
                    <a:pt x="0" y="0"/>
                  </a:moveTo>
                  <a:lnTo>
                    <a:pt x="475" y="467"/>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45103" name="Group 47"/>
          <p:cNvGrpSpPr>
            <a:grpSpLocks/>
          </p:cNvGrpSpPr>
          <p:nvPr/>
        </p:nvGrpSpPr>
        <p:grpSpPr bwMode="auto">
          <a:xfrm>
            <a:off x="2588419" y="5987829"/>
            <a:ext cx="3298825" cy="506413"/>
            <a:chOff x="1680" y="3706"/>
            <a:chExt cx="2078" cy="319"/>
          </a:xfrm>
        </p:grpSpPr>
        <p:sp>
          <p:nvSpPr>
            <p:cNvPr id="45104" name="Line 48"/>
            <p:cNvSpPr>
              <a:spLocks noChangeShapeType="1"/>
            </p:cNvSpPr>
            <p:nvPr/>
          </p:nvSpPr>
          <p:spPr bwMode="auto">
            <a:xfrm>
              <a:off x="1680" y="3706"/>
              <a:ext cx="520" cy="314"/>
            </a:xfrm>
            <a:prstGeom prst="line">
              <a:avLst/>
            </a:prstGeom>
            <a:noFill/>
            <a:ln w="38100">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105" name="Freeform 49"/>
            <p:cNvSpPr>
              <a:spLocks/>
            </p:cNvSpPr>
            <p:nvPr/>
          </p:nvSpPr>
          <p:spPr bwMode="auto">
            <a:xfrm>
              <a:off x="3470" y="3913"/>
              <a:ext cx="288" cy="112"/>
            </a:xfrm>
            <a:custGeom>
              <a:avLst/>
              <a:gdLst/>
              <a:ahLst/>
              <a:cxnLst>
                <a:cxn ang="0">
                  <a:pos x="288" y="0"/>
                </a:cxn>
                <a:cxn ang="0">
                  <a:pos x="0" y="112"/>
                </a:cxn>
              </a:cxnLst>
              <a:rect l="0" t="0" r="r" b="b"/>
              <a:pathLst>
                <a:path w="288" h="112">
                  <a:moveTo>
                    <a:pt x="288" y="0"/>
                  </a:moveTo>
                  <a:lnTo>
                    <a:pt x="0" y="112"/>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sp>
        <p:nvSpPr>
          <p:cNvPr id="45106" name="Rectangle 50"/>
          <p:cNvSpPr>
            <a:spLocks noChangeArrowheads="1"/>
          </p:cNvSpPr>
          <p:nvPr/>
        </p:nvSpPr>
        <p:spPr bwMode="auto">
          <a:xfrm>
            <a:off x="434670" y="676642"/>
            <a:ext cx="4708037" cy="492443"/>
          </a:xfrm>
          <a:prstGeom prst="rect">
            <a:avLst/>
          </a:prstGeom>
          <a:noFill/>
          <a:ln w="12700">
            <a:noFill/>
            <a:miter lim="800000"/>
            <a:headEnd/>
            <a:tailEnd/>
          </a:ln>
          <a:effectLst/>
        </p:spPr>
        <p:txBody>
          <a:bodyPr wrap="square" lIns="0" tIns="0" rIns="0" bIns="0">
            <a:spAutoFit/>
          </a:bodyPr>
          <a:lstStyle/>
          <a:p>
            <a:pPr defTabSz="762000" eaLnBrk="0" hangingPunct="0"/>
            <a:r>
              <a:rPr lang="en-GB" sz="3200" dirty="0" smtClean="0">
                <a:solidFill>
                  <a:srgbClr val="FFFFFF"/>
                </a:solidFill>
                <a:latin typeface="+mj-lt"/>
              </a:rPr>
              <a:t>Quality Management</a:t>
            </a:r>
            <a:endParaRPr lang="en-US" sz="3200" dirty="0">
              <a:solidFill>
                <a:srgbClr val="FFFFFF"/>
              </a:solidFill>
              <a:latin typeface="+mj-lt"/>
            </a:endParaRPr>
          </a:p>
        </p:txBody>
      </p:sp>
      <p:grpSp>
        <p:nvGrpSpPr>
          <p:cNvPr id="45107" name="Group 51"/>
          <p:cNvGrpSpPr>
            <a:grpSpLocks/>
          </p:cNvGrpSpPr>
          <p:nvPr/>
        </p:nvGrpSpPr>
        <p:grpSpPr bwMode="auto">
          <a:xfrm>
            <a:off x="3796507" y="4124106"/>
            <a:ext cx="4278312" cy="2316164"/>
            <a:chOff x="2441" y="2532"/>
            <a:chExt cx="2695" cy="1459"/>
          </a:xfrm>
        </p:grpSpPr>
        <p:sp>
          <p:nvSpPr>
            <p:cNvPr id="45108" name="Text Box 52"/>
            <p:cNvSpPr txBox="1">
              <a:spLocks noChangeArrowheads="1"/>
            </p:cNvSpPr>
            <p:nvPr/>
          </p:nvSpPr>
          <p:spPr bwMode="auto">
            <a:xfrm>
              <a:off x="3742" y="3603"/>
              <a:ext cx="1019" cy="388"/>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lnSpc>
                  <a:spcPct val="85000"/>
                </a:lnSpc>
                <a:spcBef>
                  <a:spcPct val="50000"/>
                </a:spcBef>
              </a:pPr>
              <a:r>
                <a:rPr lang="en-GB" sz="2000">
                  <a:solidFill>
                    <a:schemeClr val="bg2"/>
                  </a:solidFill>
                  <a:latin typeface="+mj-lt"/>
                </a:rPr>
                <a:t>Operation  costs down</a:t>
              </a:r>
              <a:endParaRPr lang="en-US" sz="2000">
                <a:solidFill>
                  <a:schemeClr val="bg2"/>
                </a:solidFill>
                <a:latin typeface="+mj-lt"/>
              </a:endParaRPr>
            </a:p>
          </p:txBody>
        </p:sp>
        <p:sp>
          <p:nvSpPr>
            <p:cNvPr id="45109" name="Freeform 53"/>
            <p:cNvSpPr>
              <a:spLocks/>
            </p:cNvSpPr>
            <p:nvPr/>
          </p:nvSpPr>
          <p:spPr bwMode="auto">
            <a:xfrm>
              <a:off x="4468" y="2532"/>
              <a:ext cx="668" cy="1080"/>
            </a:xfrm>
            <a:custGeom>
              <a:avLst/>
              <a:gdLst/>
              <a:ahLst/>
              <a:cxnLst>
                <a:cxn ang="0">
                  <a:pos x="802" y="0"/>
                </a:cxn>
                <a:cxn ang="0">
                  <a:pos x="0" y="980"/>
                </a:cxn>
              </a:cxnLst>
              <a:rect l="0" t="0" r="r" b="b"/>
              <a:pathLst>
                <a:path w="802" h="980">
                  <a:moveTo>
                    <a:pt x="802" y="0"/>
                  </a:moveTo>
                  <a:lnTo>
                    <a:pt x="0" y="980"/>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110" name="Freeform 54"/>
            <p:cNvSpPr>
              <a:spLocks/>
            </p:cNvSpPr>
            <p:nvPr/>
          </p:nvSpPr>
          <p:spPr bwMode="auto">
            <a:xfrm>
              <a:off x="2441" y="3246"/>
              <a:ext cx="1308" cy="585"/>
            </a:xfrm>
            <a:custGeom>
              <a:avLst/>
              <a:gdLst/>
              <a:ahLst/>
              <a:cxnLst>
                <a:cxn ang="0">
                  <a:pos x="0" y="0"/>
                </a:cxn>
                <a:cxn ang="0">
                  <a:pos x="1308" y="585"/>
                </a:cxn>
              </a:cxnLst>
              <a:rect l="0" t="0" r="r" b="b"/>
              <a:pathLst>
                <a:path w="1308" h="585">
                  <a:moveTo>
                    <a:pt x="0" y="0"/>
                  </a:moveTo>
                  <a:lnTo>
                    <a:pt x="1308" y="585"/>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sp>
          <p:nvSpPr>
            <p:cNvPr id="45111" name="Freeform 55"/>
            <p:cNvSpPr>
              <a:spLocks/>
            </p:cNvSpPr>
            <p:nvPr/>
          </p:nvSpPr>
          <p:spPr bwMode="auto">
            <a:xfrm>
              <a:off x="3878" y="3339"/>
              <a:ext cx="363" cy="273"/>
            </a:xfrm>
            <a:custGeom>
              <a:avLst/>
              <a:gdLst/>
              <a:ahLst/>
              <a:cxnLst>
                <a:cxn ang="0">
                  <a:pos x="0" y="0"/>
                </a:cxn>
                <a:cxn ang="0">
                  <a:pos x="173" y="192"/>
                </a:cxn>
              </a:cxnLst>
              <a:rect l="0" t="0" r="r" b="b"/>
              <a:pathLst>
                <a:path w="173" h="192">
                  <a:moveTo>
                    <a:pt x="0" y="0"/>
                  </a:moveTo>
                  <a:lnTo>
                    <a:pt x="173" y="192"/>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grpSp>
        <p:nvGrpSpPr>
          <p:cNvPr id="59" name="Group 58"/>
          <p:cNvGrpSpPr/>
          <p:nvPr/>
        </p:nvGrpSpPr>
        <p:grpSpPr>
          <a:xfrm>
            <a:off x="1685132" y="1454375"/>
            <a:ext cx="1980973" cy="1949006"/>
            <a:chOff x="1763713" y="943429"/>
            <a:chExt cx="1980973" cy="1949006"/>
          </a:xfrm>
        </p:grpSpPr>
        <p:grpSp>
          <p:nvGrpSpPr>
            <p:cNvPr id="45085" name="Group 29"/>
            <p:cNvGrpSpPr>
              <a:grpSpLocks/>
            </p:cNvGrpSpPr>
            <p:nvPr/>
          </p:nvGrpSpPr>
          <p:grpSpPr bwMode="auto">
            <a:xfrm>
              <a:off x="1763713" y="960446"/>
              <a:ext cx="1952625" cy="1931989"/>
              <a:chOff x="1111" y="861"/>
              <a:chExt cx="1230" cy="1217"/>
            </a:xfrm>
            <a:scene3d>
              <a:camera prst="orthographicFront">
                <a:rot lat="0" lon="0" rev="0"/>
              </a:camera>
              <a:lightRig rig="balanced" dir="t">
                <a:rot lat="0" lon="0" rev="8700000"/>
              </a:lightRig>
            </a:scene3d>
          </p:grpSpPr>
          <p:sp>
            <p:nvSpPr>
              <p:cNvPr id="45086" name="Text Box 30"/>
              <p:cNvSpPr txBox="1">
                <a:spLocks noChangeArrowheads="1"/>
              </p:cNvSpPr>
              <p:nvPr/>
            </p:nvSpPr>
            <p:spPr bwMode="auto">
              <a:xfrm>
                <a:off x="1111" y="1525"/>
                <a:ext cx="848" cy="553"/>
              </a:xfrm>
              <a:prstGeom prst="rect">
                <a:avLst/>
              </a:prstGeom>
              <a:solidFill>
                <a:schemeClr val="accent1"/>
              </a:solid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5000"/>
                  </a:lnSpc>
                  <a:spcBef>
                    <a:spcPct val="50000"/>
                  </a:spcBef>
                </a:pPr>
                <a:r>
                  <a:rPr lang="en-GB" sz="2000">
                    <a:solidFill>
                      <a:schemeClr val="bg2"/>
                    </a:solidFill>
                    <a:latin typeface="+mj-lt"/>
                  </a:rPr>
                  <a:t>Service costs down</a:t>
                </a:r>
                <a:endParaRPr lang="en-US" sz="2000">
                  <a:solidFill>
                    <a:schemeClr val="bg2"/>
                  </a:solidFill>
                  <a:latin typeface="+mj-lt"/>
                </a:endParaRPr>
              </a:p>
            </p:txBody>
          </p:sp>
          <p:sp>
            <p:nvSpPr>
              <p:cNvPr id="45087" name="Freeform 31"/>
              <p:cNvSpPr>
                <a:spLocks/>
              </p:cNvSpPr>
              <p:nvPr/>
            </p:nvSpPr>
            <p:spPr bwMode="auto">
              <a:xfrm>
                <a:off x="1610" y="861"/>
                <a:ext cx="731" cy="619"/>
              </a:xfrm>
              <a:custGeom>
                <a:avLst/>
                <a:gdLst/>
                <a:ahLst/>
                <a:cxnLst>
                  <a:cxn ang="0">
                    <a:pos x="421" y="0"/>
                  </a:cxn>
                  <a:cxn ang="0">
                    <a:pos x="0" y="349"/>
                  </a:cxn>
                </a:cxnLst>
                <a:rect l="0" t="0" r="r" b="b"/>
                <a:pathLst>
                  <a:path w="421" h="349">
                    <a:moveTo>
                      <a:pt x="421" y="0"/>
                    </a:moveTo>
                    <a:lnTo>
                      <a:pt x="0" y="349"/>
                    </a:lnTo>
                  </a:path>
                </a:pathLst>
              </a:custGeom>
              <a:noFill/>
              <a:ln w="38100" cmpd="sng">
                <a:noFill/>
                <a:round/>
                <a:headEnd/>
                <a:tailEnd type="triangle" w="med" len="med"/>
              </a:ln>
              <a:effectLst>
                <a:outerShdw blurRad="44450" dist="27940" dir="5400000" algn="ctr">
                  <a:srgbClr val="000000">
                    <a:alpha val="32000"/>
                  </a:srgbClr>
                </a:outerShdw>
              </a:effectLst>
              <a:sp3d>
                <a:bevelT w="190500" h="38100"/>
              </a:sp3d>
            </p:spPr>
            <p:txBody>
              <a:bodyPr/>
              <a:lstStyle/>
              <a:p>
                <a:endParaRPr lang="en-GB" sz="2000">
                  <a:solidFill>
                    <a:schemeClr val="bg2"/>
                  </a:solidFill>
                  <a:latin typeface="+mj-lt"/>
                </a:endParaRPr>
              </a:p>
            </p:txBody>
          </p:sp>
        </p:grpSp>
        <p:sp>
          <p:nvSpPr>
            <p:cNvPr id="58" name="Freeform 22"/>
            <p:cNvSpPr>
              <a:spLocks/>
            </p:cNvSpPr>
            <p:nvPr/>
          </p:nvSpPr>
          <p:spPr bwMode="auto">
            <a:xfrm>
              <a:off x="2452914" y="943429"/>
              <a:ext cx="1291772" cy="1074057"/>
            </a:xfrm>
            <a:custGeom>
              <a:avLst/>
              <a:gdLst/>
              <a:ahLst/>
              <a:cxnLst>
                <a:cxn ang="0">
                  <a:pos x="8" y="0"/>
                </a:cxn>
                <a:cxn ang="0">
                  <a:pos x="0" y="839"/>
                </a:cxn>
              </a:cxnLst>
              <a:rect l="0" t="0" r="r" b="b"/>
              <a:pathLst>
                <a:path w="8" h="839">
                  <a:moveTo>
                    <a:pt x="8" y="0"/>
                  </a:moveTo>
                  <a:lnTo>
                    <a:pt x="0" y="839"/>
                  </a:lnTo>
                </a:path>
              </a:pathLst>
            </a:custGeom>
            <a:noFill/>
            <a:ln w="38100" cmpd="sng">
              <a:solidFill>
                <a:srgbClr val="FF0000"/>
              </a:solidFill>
              <a:round/>
              <a:headEnd/>
              <a:tailEnd type="triangle" w="med" len="med"/>
            </a:ln>
            <a:effectLst/>
          </p:spPr>
          <p:txBody>
            <a:bodyPr/>
            <a:lstStyle/>
            <a:p>
              <a:endParaRPr lang="en-GB" sz="2000">
                <a:solidFill>
                  <a:schemeClr val="bg2"/>
                </a:solidFill>
                <a:latin typeface="+mj-lt"/>
              </a:endParaRPr>
            </a:p>
          </p:txBody>
        </p:sp>
      </p:gr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6973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5088"/>
                                        </p:tgtEl>
                                        <p:attrNameLst>
                                          <p:attrName>style.visibility</p:attrName>
                                        </p:attrNameLst>
                                      </p:cBhvr>
                                      <p:to>
                                        <p:strVal val="visible"/>
                                      </p:to>
                                    </p:set>
                                    <p:animEffect transition="in" filter="wipe(up)">
                                      <p:cBhvr>
                                        <p:cTn id="7" dur="500"/>
                                        <p:tgtEl>
                                          <p:spTgt spid="450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5094"/>
                                        </p:tgtEl>
                                        <p:attrNameLst>
                                          <p:attrName>style.visibility</p:attrName>
                                        </p:attrNameLst>
                                      </p:cBhvr>
                                      <p:to>
                                        <p:strVal val="visible"/>
                                      </p:to>
                                    </p:set>
                                    <p:animEffect transition="in" filter="wipe(up)">
                                      <p:cBhvr>
                                        <p:cTn id="12" dur="500"/>
                                        <p:tgtEl>
                                          <p:spTgt spid="450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5099"/>
                                        </p:tgtEl>
                                        <p:attrNameLst>
                                          <p:attrName>style.visibility</p:attrName>
                                        </p:attrNameLst>
                                      </p:cBhvr>
                                      <p:to>
                                        <p:strVal val="visible"/>
                                      </p:to>
                                    </p:set>
                                    <p:animEffect transition="in" filter="wipe(up)">
                                      <p:cBhvr>
                                        <p:cTn id="17" dur="500"/>
                                        <p:tgtEl>
                                          <p:spTgt spid="450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up)">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5076"/>
                                        </p:tgtEl>
                                        <p:attrNameLst>
                                          <p:attrName>style.visibility</p:attrName>
                                        </p:attrNameLst>
                                      </p:cBhvr>
                                      <p:to>
                                        <p:strVal val="visible"/>
                                      </p:to>
                                    </p:set>
                                    <p:animEffect transition="in" filter="wipe(up)">
                                      <p:cBhvr>
                                        <p:cTn id="27" dur="500"/>
                                        <p:tgtEl>
                                          <p:spTgt spid="450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073"/>
                                        </p:tgtEl>
                                        <p:attrNameLst>
                                          <p:attrName>style.visibility</p:attrName>
                                        </p:attrNameLst>
                                      </p:cBhvr>
                                      <p:to>
                                        <p:strVal val="visible"/>
                                      </p:to>
                                    </p:set>
                                    <p:animEffect transition="in" filter="wipe(up)">
                                      <p:cBhvr>
                                        <p:cTn id="32" dur="500"/>
                                        <p:tgtEl>
                                          <p:spTgt spid="4507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5070"/>
                                        </p:tgtEl>
                                        <p:attrNameLst>
                                          <p:attrName>style.visibility</p:attrName>
                                        </p:attrNameLst>
                                      </p:cBhvr>
                                      <p:to>
                                        <p:strVal val="visible"/>
                                      </p:to>
                                    </p:set>
                                    <p:animEffect transition="in" filter="wipe(up)">
                                      <p:cBhvr>
                                        <p:cTn id="37" dur="500"/>
                                        <p:tgtEl>
                                          <p:spTgt spid="4507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5063"/>
                                        </p:tgtEl>
                                        <p:attrNameLst>
                                          <p:attrName>style.visibility</p:attrName>
                                        </p:attrNameLst>
                                      </p:cBhvr>
                                      <p:to>
                                        <p:strVal val="visible"/>
                                      </p:to>
                                    </p:set>
                                    <p:animEffect transition="in" filter="wipe(up)">
                                      <p:cBhvr>
                                        <p:cTn id="42" dur="500"/>
                                        <p:tgtEl>
                                          <p:spTgt spid="450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5060"/>
                                        </p:tgtEl>
                                        <p:attrNameLst>
                                          <p:attrName>style.visibility</p:attrName>
                                        </p:attrNameLst>
                                      </p:cBhvr>
                                      <p:to>
                                        <p:strVal val="visible"/>
                                      </p:to>
                                    </p:set>
                                    <p:animEffect transition="in" filter="wipe(up)">
                                      <p:cBhvr>
                                        <p:cTn id="47" dur="500"/>
                                        <p:tgtEl>
                                          <p:spTgt spid="4506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45066"/>
                                        </p:tgtEl>
                                        <p:attrNameLst>
                                          <p:attrName>style.visibility</p:attrName>
                                        </p:attrNameLst>
                                      </p:cBhvr>
                                      <p:to>
                                        <p:strVal val="visible"/>
                                      </p:to>
                                    </p:set>
                                    <p:animEffect transition="in" filter="wipe(up)">
                                      <p:cBhvr>
                                        <p:cTn id="52" dur="500"/>
                                        <p:tgtEl>
                                          <p:spTgt spid="4506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5091"/>
                                        </p:tgtEl>
                                        <p:attrNameLst>
                                          <p:attrName>style.visibility</p:attrName>
                                        </p:attrNameLst>
                                      </p:cBhvr>
                                      <p:to>
                                        <p:strVal val="visible"/>
                                      </p:to>
                                    </p:set>
                                    <p:animEffect transition="in" filter="wipe(up)">
                                      <p:cBhvr>
                                        <p:cTn id="57" dur="500"/>
                                        <p:tgtEl>
                                          <p:spTgt spid="4509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5107"/>
                                        </p:tgtEl>
                                        <p:attrNameLst>
                                          <p:attrName>style.visibility</p:attrName>
                                        </p:attrNameLst>
                                      </p:cBhvr>
                                      <p:to>
                                        <p:strVal val="visible"/>
                                      </p:to>
                                    </p:set>
                                    <p:animEffect transition="in" filter="wipe(up)">
                                      <p:cBhvr>
                                        <p:cTn id="62" dur="500"/>
                                        <p:tgtEl>
                                          <p:spTgt spid="45107"/>
                                        </p:tgtEl>
                                      </p:cBhvr>
                                    </p:animEffect>
                                  </p:childTnLst>
                                </p:cTn>
                              </p:par>
                              <p:par>
                                <p:cTn id="63" presetID="22" presetClass="entr" presetSubtype="1" fill="hold" nodeType="withEffect">
                                  <p:stCondLst>
                                    <p:cond delay="0"/>
                                  </p:stCondLst>
                                  <p:childTnLst>
                                    <p:set>
                                      <p:cBhvr>
                                        <p:cTn id="64" dur="1" fill="hold">
                                          <p:stCondLst>
                                            <p:cond delay="0"/>
                                          </p:stCondLst>
                                        </p:cTn>
                                        <p:tgtEl>
                                          <p:spTgt spid="45079"/>
                                        </p:tgtEl>
                                        <p:attrNameLst>
                                          <p:attrName>style.visibility</p:attrName>
                                        </p:attrNameLst>
                                      </p:cBhvr>
                                      <p:to>
                                        <p:strVal val="visible"/>
                                      </p:to>
                                    </p:set>
                                    <p:animEffect transition="in" filter="wipe(up)">
                                      <p:cBhvr>
                                        <p:cTn id="65" dur="500"/>
                                        <p:tgtEl>
                                          <p:spTgt spid="4507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45103"/>
                                        </p:tgtEl>
                                        <p:attrNameLst>
                                          <p:attrName>style.visibility</p:attrName>
                                        </p:attrNameLst>
                                      </p:cBhvr>
                                      <p:to>
                                        <p:strVal val="visible"/>
                                      </p:to>
                                    </p:set>
                                    <p:animEffect transition="in" filter="wipe(up)">
                                      <p:cBhvr>
                                        <p:cTn id="70" dur="500"/>
                                        <p:tgtEl>
                                          <p:spTgt spid="4510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45059"/>
                                        </p:tgtEl>
                                        <p:attrNameLst>
                                          <p:attrName>style.visibility</p:attrName>
                                        </p:attrNameLst>
                                      </p:cBhvr>
                                      <p:to>
                                        <p:strVal val="visible"/>
                                      </p:to>
                                    </p:set>
                                    <p:animEffect transition="in" filter="dissolve">
                                      <p:cBhvr>
                                        <p:cTn id="73"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2674999" y="634171"/>
            <a:ext cx="3522663" cy="2916237"/>
            <a:chOff x="1808" y="131"/>
            <a:chExt cx="2219" cy="1837"/>
          </a:xfrm>
        </p:grpSpPr>
        <p:sp>
          <p:nvSpPr>
            <p:cNvPr id="52249" name="Freeform 25"/>
            <p:cNvSpPr>
              <a:spLocks/>
            </p:cNvSpPr>
            <p:nvPr/>
          </p:nvSpPr>
          <p:spPr bwMode="auto">
            <a:xfrm>
              <a:off x="1808" y="131"/>
              <a:ext cx="2219" cy="1837"/>
            </a:xfrm>
            <a:custGeom>
              <a:avLst/>
              <a:gdLst/>
              <a:ahLst/>
              <a:cxnLst>
                <a:cxn ang="0">
                  <a:pos x="1072" y="1837"/>
                </a:cxn>
                <a:cxn ang="0">
                  <a:pos x="2041" y="508"/>
                </a:cxn>
                <a:cxn ang="0">
                  <a:pos x="2143" y="376"/>
                </a:cxn>
                <a:cxn ang="0">
                  <a:pos x="1954" y="247"/>
                </a:cxn>
                <a:cxn ang="0">
                  <a:pos x="1612" y="91"/>
                </a:cxn>
                <a:cxn ang="0">
                  <a:pos x="1552" y="77"/>
                </a:cxn>
                <a:cxn ang="0">
                  <a:pos x="1392" y="37"/>
                </a:cxn>
                <a:cxn ang="0">
                  <a:pos x="1152" y="5"/>
                </a:cxn>
                <a:cxn ang="0">
                  <a:pos x="1112" y="5"/>
                </a:cxn>
                <a:cxn ang="0">
                  <a:pos x="840" y="29"/>
                </a:cxn>
                <a:cxn ang="0">
                  <a:pos x="424" y="117"/>
                </a:cxn>
                <a:cxn ang="0">
                  <a:pos x="120" y="269"/>
                </a:cxn>
                <a:cxn ang="0">
                  <a:pos x="88" y="301"/>
                </a:cxn>
                <a:cxn ang="0">
                  <a:pos x="19" y="340"/>
                </a:cxn>
                <a:cxn ang="0">
                  <a:pos x="0" y="381"/>
                </a:cxn>
                <a:cxn ang="0">
                  <a:pos x="8" y="357"/>
                </a:cxn>
                <a:cxn ang="0">
                  <a:pos x="1" y="370"/>
                </a:cxn>
                <a:cxn ang="0">
                  <a:pos x="1072" y="1837"/>
                </a:cxn>
              </a:cxnLst>
              <a:rect l="0" t="0" r="r" b="b"/>
              <a:pathLst>
                <a:path w="2219" h="1837">
                  <a:moveTo>
                    <a:pt x="1072" y="1837"/>
                  </a:moveTo>
                  <a:lnTo>
                    <a:pt x="2041" y="508"/>
                  </a:lnTo>
                  <a:cubicBezTo>
                    <a:pt x="2219" y="265"/>
                    <a:pt x="2158" y="420"/>
                    <a:pt x="2143" y="376"/>
                  </a:cubicBezTo>
                  <a:cubicBezTo>
                    <a:pt x="2128" y="332"/>
                    <a:pt x="2042" y="295"/>
                    <a:pt x="1954" y="247"/>
                  </a:cubicBezTo>
                  <a:cubicBezTo>
                    <a:pt x="1866" y="199"/>
                    <a:pt x="1679" y="119"/>
                    <a:pt x="1612" y="91"/>
                  </a:cubicBezTo>
                  <a:cubicBezTo>
                    <a:pt x="1545" y="63"/>
                    <a:pt x="1589" y="86"/>
                    <a:pt x="1552" y="77"/>
                  </a:cubicBezTo>
                  <a:cubicBezTo>
                    <a:pt x="1515" y="68"/>
                    <a:pt x="1459" y="49"/>
                    <a:pt x="1392" y="37"/>
                  </a:cubicBezTo>
                  <a:cubicBezTo>
                    <a:pt x="1325" y="25"/>
                    <a:pt x="1199" y="10"/>
                    <a:pt x="1152" y="5"/>
                  </a:cubicBezTo>
                  <a:cubicBezTo>
                    <a:pt x="1105" y="0"/>
                    <a:pt x="1164" y="1"/>
                    <a:pt x="1112" y="5"/>
                  </a:cubicBezTo>
                  <a:cubicBezTo>
                    <a:pt x="1060" y="9"/>
                    <a:pt x="955" y="10"/>
                    <a:pt x="840" y="29"/>
                  </a:cubicBezTo>
                  <a:cubicBezTo>
                    <a:pt x="725" y="48"/>
                    <a:pt x="544" y="77"/>
                    <a:pt x="424" y="117"/>
                  </a:cubicBezTo>
                  <a:cubicBezTo>
                    <a:pt x="304" y="157"/>
                    <a:pt x="176" y="238"/>
                    <a:pt x="120" y="269"/>
                  </a:cubicBezTo>
                  <a:cubicBezTo>
                    <a:pt x="64" y="300"/>
                    <a:pt x="105" y="289"/>
                    <a:pt x="88" y="301"/>
                  </a:cubicBezTo>
                  <a:cubicBezTo>
                    <a:pt x="71" y="313"/>
                    <a:pt x="34" y="327"/>
                    <a:pt x="19" y="340"/>
                  </a:cubicBezTo>
                  <a:cubicBezTo>
                    <a:pt x="4" y="353"/>
                    <a:pt x="2" y="378"/>
                    <a:pt x="0" y="381"/>
                  </a:cubicBezTo>
                  <a:lnTo>
                    <a:pt x="8" y="357"/>
                  </a:lnTo>
                  <a:lnTo>
                    <a:pt x="1" y="370"/>
                  </a:lnTo>
                  <a:lnTo>
                    <a:pt x="1072" y="1837"/>
                  </a:lnTo>
                  <a:close/>
                </a:path>
              </a:pathLst>
            </a:custGeom>
            <a:solidFill>
              <a:srgbClr val="CCE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600">
                <a:solidFill>
                  <a:schemeClr val="bg2"/>
                </a:solidFill>
                <a:latin typeface="+mj-lt"/>
              </a:endParaRPr>
            </a:p>
          </p:txBody>
        </p:sp>
        <p:sp>
          <p:nvSpPr>
            <p:cNvPr id="52235" name="Text Box 11"/>
            <p:cNvSpPr txBox="1">
              <a:spLocks noChangeArrowheads="1"/>
            </p:cNvSpPr>
            <p:nvPr/>
          </p:nvSpPr>
          <p:spPr bwMode="auto">
            <a:xfrm>
              <a:off x="2160" y="435"/>
              <a:ext cx="1534" cy="523"/>
            </a:xfrm>
            <a:prstGeom prst="rect">
              <a:avLst/>
            </a:prstGeom>
            <a:noFill/>
            <a:ln w="9525">
              <a:noFill/>
              <a:miter lim="800000"/>
              <a:headEnd/>
              <a:tailEnd/>
            </a:ln>
            <a:effectLst/>
          </p:spPr>
          <p:txBody>
            <a:bodyPr>
              <a:spAutoFit/>
            </a:bodyPr>
            <a:lstStyle/>
            <a:p>
              <a:pPr algn="ctr">
                <a:spcBef>
                  <a:spcPct val="50000"/>
                </a:spcBef>
              </a:pPr>
              <a:r>
                <a:rPr lang="en-GB" sz="1600" b="1" dirty="0" smtClean="0">
                  <a:solidFill>
                    <a:schemeClr val="bg2"/>
                  </a:solidFill>
                  <a:latin typeface="+mj-lt"/>
                </a:rPr>
                <a:t>Define</a:t>
              </a:r>
              <a:r>
                <a:rPr lang="en-GB" sz="1600" dirty="0" smtClean="0">
                  <a:solidFill>
                    <a:schemeClr val="bg2"/>
                  </a:solidFill>
                  <a:latin typeface="+mj-lt"/>
                </a:rPr>
                <a:t>–identify </a:t>
              </a:r>
              <a:r>
                <a:rPr lang="en-GB" sz="1600" dirty="0">
                  <a:solidFill>
                    <a:schemeClr val="bg2"/>
                  </a:solidFill>
                  <a:latin typeface="+mj-lt"/>
                </a:rPr>
                <a:t>problem, define requirements and set the goal</a:t>
              </a:r>
              <a:endParaRPr lang="en-US" sz="1600" dirty="0">
                <a:solidFill>
                  <a:schemeClr val="bg2"/>
                </a:solidFill>
                <a:latin typeface="+mj-lt"/>
              </a:endParaRPr>
            </a:p>
          </p:txBody>
        </p:sp>
      </p:grpSp>
      <p:grpSp>
        <p:nvGrpSpPr>
          <p:cNvPr id="3" name="Group 32"/>
          <p:cNvGrpSpPr>
            <a:grpSpLocks/>
          </p:cNvGrpSpPr>
          <p:nvPr/>
        </p:nvGrpSpPr>
        <p:grpSpPr bwMode="auto">
          <a:xfrm>
            <a:off x="4379973" y="1243771"/>
            <a:ext cx="2936875" cy="3406776"/>
            <a:chOff x="2882" y="515"/>
            <a:chExt cx="1850" cy="2146"/>
          </a:xfrm>
        </p:grpSpPr>
        <p:sp>
          <p:nvSpPr>
            <p:cNvPr id="52250" name="Freeform 26"/>
            <p:cNvSpPr>
              <a:spLocks/>
            </p:cNvSpPr>
            <p:nvPr/>
          </p:nvSpPr>
          <p:spPr bwMode="auto">
            <a:xfrm>
              <a:off x="2882" y="515"/>
              <a:ext cx="1848" cy="2146"/>
            </a:xfrm>
            <a:custGeom>
              <a:avLst/>
              <a:gdLst/>
              <a:ahLst/>
              <a:cxnLst>
                <a:cxn ang="0">
                  <a:pos x="0" y="1465"/>
                </a:cxn>
                <a:cxn ang="0">
                  <a:pos x="1561" y="2004"/>
                </a:cxn>
                <a:cxn ang="0">
                  <a:pos x="1723" y="2082"/>
                </a:cxn>
                <a:cxn ang="0">
                  <a:pos x="1813" y="1824"/>
                </a:cxn>
                <a:cxn ang="0">
                  <a:pos x="1828" y="1458"/>
                </a:cxn>
                <a:cxn ang="0">
                  <a:pos x="1823" y="1396"/>
                </a:cxn>
                <a:cxn ang="0">
                  <a:pos x="1813" y="1232"/>
                </a:cxn>
                <a:cxn ang="0">
                  <a:pos x="1772" y="993"/>
                </a:cxn>
                <a:cxn ang="0">
                  <a:pos x="1760" y="955"/>
                </a:cxn>
                <a:cxn ang="0">
                  <a:pos x="1669" y="699"/>
                </a:cxn>
                <a:cxn ang="0">
                  <a:pos x="1448" y="332"/>
                </a:cxn>
                <a:cxn ang="0">
                  <a:pos x="1212" y="87"/>
                </a:cxn>
                <a:cxn ang="0">
                  <a:pos x="1183" y="54"/>
                </a:cxn>
                <a:cxn ang="0">
                  <a:pos x="1114" y="12"/>
                </a:cxn>
                <a:cxn ang="0">
                  <a:pos x="1069" y="6"/>
                </a:cxn>
                <a:cxn ang="0">
                  <a:pos x="1099" y="0"/>
                </a:cxn>
                <a:cxn ang="0">
                  <a:pos x="1080" y="4"/>
                </a:cxn>
                <a:cxn ang="0">
                  <a:pos x="0" y="1465"/>
                </a:cxn>
              </a:cxnLst>
              <a:rect l="0" t="0" r="r" b="b"/>
              <a:pathLst>
                <a:path w="1848" h="2112">
                  <a:moveTo>
                    <a:pt x="0" y="1465"/>
                  </a:moveTo>
                  <a:lnTo>
                    <a:pt x="1561" y="2004"/>
                  </a:lnTo>
                  <a:cubicBezTo>
                    <a:pt x="1848" y="2107"/>
                    <a:pt x="1681" y="2112"/>
                    <a:pt x="1723" y="2082"/>
                  </a:cubicBezTo>
                  <a:cubicBezTo>
                    <a:pt x="1765" y="2052"/>
                    <a:pt x="1796" y="1928"/>
                    <a:pt x="1813" y="1824"/>
                  </a:cubicBezTo>
                  <a:cubicBezTo>
                    <a:pt x="1830" y="1720"/>
                    <a:pt x="1826" y="1529"/>
                    <a:pt x="1828" y="1458"/>
                  </a:cubicBezTo>
                  <a:cubicBezTo>
                    <a:pt x="1830" y="1387"/>
                    <a:pt x="1826" y="1434"/>
                    <a:pt x="1823" y="1396"/>
                  </a:cubicBezTo>
                  <a:cubicBezTo>
                    <a:pt x="1821" y="1358"/>
                    <a:pt x="1822" y="1299"/>
                    <a:pt x="1813" y="1232"/>
                  </a:cubicBezTo>
                  <a:cubicBezTo>
                    <a:pt x="1805" y="1164"/>
                    <a:pt x="1782" y="1040"/>
                    <a:pt x="1772" y="993"/>
                  </a:cubicBezTo>
                  <a:cubicBezTo>
                    <a:pt x="1763" y="947"/>
                    <a:pt x="1777" y="1004"/>
                    <a:pt x="1760" y="955"/>
                  </a:cubicBezTo>
                  <a:cubicBezTo>
                    <a:pt x="1743" y="906"/>
                    <a:pt x="1721" y="803"/>
                    <a:pt x="1669" y="699"/>
                  </a:cubicBezTo>
                  <a:cubicBezTo>
                    <a:pt x="1617" y="595"/>
                    <a:pt x="1524" y="434"/>
                    <a:pt x="1448" y="332"/>
                  </a:cubicBezTo>
                  <a:cubicBezTo>
                    <a:pt x="1372" y="230"/>
                    <a:pt x="1256" y="133"/>
                    <a:pt x="1212" y="87"/>
                  </a:cubicBezTo>
                  <a:cubicBezTo>
                    <a:pt x="1168" y="41"/>
                    <a:pt x="1199" y="67"/>
                    <a:pt x="1183" y="54"/>
                  </a:cubicBezTo>
                  <a:cubicBezTo>
                    <a:pt x="1167" y="41"/>
                    <a:pt x="1133" y="20"/>
                    <a:pt x="1114" y="12"/>
                  </a:cubicBezTo>
                  <a:cubicBezTo>
                    <a:pt x="1095" y="4"/>
                    <a:pt x="1072" y="8"/>
                    <a:pt x="1069" y="6"/>
                  </a:cubicBezTo>
                  <a:lnTo>
                    <a:pt x="1099" y="0"/>
                  </a:lnTo>
                  <a:lnTo>
                    <a:pt x="1080" y="4"/>
                  </a:lnTo>
                  <a:lnTo>
                    <a:pt x="0" y="1465"/>
                  </a:lnTo>
                  <a:close/>
                </a:path>
              </a:pathLst>
            </a:custGeom>
            <a:solidFill>
              <a:srgbClr val="CCFF9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600">
                <a:solidFill>
                  <a:schemeClr val="bg2"/>
                </a:solidFill>
                <a:latin typeface="+mj-lt"/>
              </a:endParaRPr>
            </a:p>
          </p:txBody>
        </p:sp>
        <p:sp>
          <p:nvSpPr>
            <p:cNvPr id="52236" name="Text Box 12"/>
            <p:cNvSpPr txBox="1">
              <a:spLocks noChangeArrowheads="1"/>
            </p:cNvSpPr>
            <p:nvPr/>
          </p:nvSpPr>
          <p:spPr bwMode="auto">
            <a:xfrm>
              <a:off x="3198" y="1437"/>
              <a:ext cx="1534" cy="679"/>
            </a:xfrm>
            <a:prstGeom prst="rect">
              <a:avLst/>
            </a:prstGeom>
            <a:noFill/>
            <a:ln w="9525">
              <a:noFill/>
              <a:miter lim="800000"/>
              <a:headEnd/>
              <a:tailEnd/>
            </a:ln>
            <a:effectLst/>
          </p:spPr>
          <p:txBody>
            <a:bodyPr>
              <a:spAutoFit/>
            </a:bodyPr>
            <a:lstStyle/>
            <a:p>
              <a:pPr algn="ctr">
                <a:spcBef>
                  <a:spcPct val="50000"/>
                </a:spcBef>
              </a:pPr>
              <a:r>
                <a:rPr lang="en-GB" sz="1600" b="1" dirty="0" smtClean="0">
                  <a:solidFill>
                    <a:schemeClr val="bg2"/>
                  </a:solidFill>
                  <a:latin typeface="+mj-lt"/>
                </a:rPr>
                <a:t>Measure</a:t>
              </a:r>
              <a:r>
                <a:rPr lang="en-GB" sz="1600" dirty="0" smtClean="0">
                  <a:solidFill>
                    <a:schemeClr val="bg2"/>
                  </a:solidFill>
                  <a:latin typeface="+mj-lt"/>
                </a:rPr>
                <a:t>–gather </a:t>
              </a:r>
              <a:r>
                <a:rPr lang="en-GB" sz="1600" dirty="0">
                  <a:solidFill>
                    <a:schemeClr val="bg2"/>
                  </a:solidFill>
                  <a:latin typeface="+mj-lt"/>
                </a:rPr>
                <a:t>data, refine problem and measure inputs and outputs</a:t>
              </a:r>
              <a:endParaRPr lang="en-US" sz="1600" dirty="0">
                <a:solidFill>
                  <a:schemeClr val="bg2"/>
                </a:solidFill>
                <a:latin typeface="+mj-lt"/>
              </a:endParaRPr>
            </a:p>
          </p:txBody>
        </p:sp>
      </p:grpSp>
      <p:grpSp>
        <p:nvGrpSpPr>
          <p:cNvPr id="4" name="Group 33"/>
          <p:cNvGrpSpPr>
            <a:grpSpLocks/>
          </p:cNvGrpSpPr>
          <p:nvPr/>
        </p:nvGrpSpPr>
        <p:grpSpPr bwMode="auto">
          <a:xfrm>
            <a:off x="4279962" y="3642996"/>
            <a:ext cx="2906712" cy="3077562"/>
            <a:chOff x="2819" y="2032"/>
            <a:chExt cx="1831" cy="1933"/>
          </a:xfrm>
        </p:grpSpPr>
        <p:sp>
          <p:nvSpPr>
            <p:cNvPr id="52251" name="Freeform 27"/>
            <p:cNvSpPr>
              <a:spLocks/>
            </p:cNvSpPr>
            <p:nvPr/>
          </p:nvSpPr>
          <p:spPr bwMode="auto">
            <a:xfrm>
              <a:off x="2852" y="2032"/>
              <a:ext cx="1798" cy="1933"/>
            </a:xfrm>
            <a:custGeom>
              <a:avLst/>
              <a:gdLst/>
              <a:ahLst/>
              <a:cxnLst>
                <a:cxn ang="0">
                  <a:pos x="123" y="33"/>
                </a:cxn>
                <a:cxn ang="0">
                  <a:pos x="63" y="0"/>
                </a:cxn>
                <a:cxn ang="0">
                  <a:pos x="61" y="1682"/>
                </a:cxn>
                <a:cxn ang="0">
                  <a:pos x="42" y="1860"/>
                </a:cxn>
                <a:cxn ang="0">
                  <a:pos x="315" y="1859"/>
                </a:cxn>
                <a:cxn ang="0">
                  <a:pos x="665" y="1752"/>
                </a:cxn>
                <a:cxn ang="0">
                  <a:pos x="722" y="1726"/>
                </a:cxn>
                <a:cxn ang="0">
                  <a:pos x="873" y="1662"/>
                </a:cxn>
                <a:cxn ang="0">
                  <a:pos x="1085" y="1544"/>
                </a:cxn>
                <a:cxn ang="0">
                  <a:pos x="1117" y="1520"/>
                </a:cxn>
                <a:cxn ang="0">
                  <a:pos x="1328" y="1349"/>
                </a:cxn>
                <a:cxn ang="0">
                  <a:pos x="1601" y="1019"/>
                </a:cxn>
                <a:cxn ang="0">
                  <a:pos x="1753" y="715"/>
                </a:cxn>
                <a:cxn ang="0">
                  <a:pos x="1775" y="676"/>
                </a:cxn>
                <a:cxn ang="0">
                  <a:pos x="1791" y="597"/>
                </a:cxn>
                <a:cxn ang="0">
                  <a:pos x="1782" y="553"/>
                </a:cxn>
                <a:cxn ang="0">
                  <a:pos x="1798" y="579"/>
                </a:cxn>
                <a:cxn ang="0">
                  <a:pos x="1787" y="563"/>
                </a:cxn>
                <a:cxn ang="0">
                  <a:pos x="123" y="33"/>
                </a:cxn>
              </a:cxnLst>
              <a:rect l="0" t="0" r="r" b="b"/>
              <a:pathLst>
                <a:path w="1798" h="1992">
                  <a:moveTo>
                    <a:pt x="123" y="33"/>
                  </a:moveTo>
                  <a:lnTo>
                    <a:pt x="63" y="0"/>
                  </a:lnTo>
                  <a:lnTo>
                    <a:pt x="61" y="1682"/>
                  </a:lnTo>
                  <a:cubicBezTo>
                    <a:pt x="58" y="1992"/>
                    <a:pt x="0" y="1831"/>
                    <a:pt x="42" y="1860"/>
                  </a:cubicBezTo>
                  <a:cubicBezTo>
                    <a:pt x="84" y="1890"/>
                    <a:pt x="211" y="1878"/>
                    <a:pt x="315" y="1859"/>
                  </a:cubicBezTo>
                  <a:cubicBezTo>
                    <a:pt x="419" y="1841"/>
                    <a:pt x="598" y="1773"/>
                    <a:pt x="665" y="1752"/>
                  </a:cubicBezTo>
                  <a:cubicBezTo>
                    <a:pt x="733" y="1730"/>
                    <a:pt x="687" y="1742"/>
                    <a:pt x="722" y="1726"/>
                  </a:cubicBezTo>
                  <a:cubicBezTo>
                    <a:pt x="757" y="1712"/>
                    <a:pt x="813" y="1693"/>
                    <a:pt x="873" y="1662"/>
                  </a:cubicBezTo>
                  <a:cubicBezTo>
                    <a:pt x="935" y="1632"/>
                    <a:pt x="1044" y="1569"/>
                    <a:pt x="1085" y="1544"/>
                  </a:cubicBezTo>
                  <a:cubicBezTo>
                    <a:pt x="1125" y="1520"/>
                    <a:pt x="1076" y="1553"/>
                    <a:pt x="1117" y="1520"/>
                  </a:cubicBezTo>
                  <a:cubicBezTo>
                    <a:pt x="1157" y="1488"/>
                    <a:pt x="1247" y="1433"/>
                    <a:pt x="1328" y="1349"/>
                  </a:cubicBezTo>
                  <a:cubicBezTo>
                    <a:pt x="1409" y="1266"/>
                    <a:pt x="1530" y="1124"/>
                    <a:pt x="1601" y="1019"/>
                  </a:cubicBezTo>
                  <a:cubicBezTo>
                    <a:pt x="1672" y="913"/>
                    <a:pt x="1724" y="771"/>
                    <a:pt x="1753" y="715"/>
                  </a:cubicBezTo>
                  <a:cubicBezTo>
                    <a:pt x="1782" y="658"/>
                    <a:pt x="1768" y="696"/>
                    <a:pt x="1775" y="676"/>
                  </a:cubicBezTo>
                  <a:cubicBezTo>
                    <a:pt x="1782" y="657"/>
                    <a:pt x="1790" y="618"/>
                    <a:pt x="1791" y="597"/>
                  </a:cubicBezTo>
                  <a:cubicBezTo>
                    <a:pt x="1792" y="577"/>
                    <a:pt x="1781" y="556"/>
                    <a:pt x="1782" y="553"/>
                  </a:cubicBezTo>
                  <a:lnTo>
                    <a:pt x="1798" y="579"/>
                  </a:lnTo>
                  <a:lnTo>
                    <a:pt x="1787" y="563"/>
                  </a:lnTo>
                  <a:lnTo>
                    <a:pt x="123" y="33"/>
                  </a:lnTo>
                  <a:close/>
                </a:path>
              </a:pathLst>
            </a:custGeom>
            <a:solidFill>
              <a:srgbClr val="CCCCF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600">
                <a:solidFill>
                  <a:schemeClr val="bg2"/>
                </a:solidFill>
                <a:latin typeface="+mj-lt"/>
              </a:endParaRPr>
            </a:p>
          </p:txBody>
        </p:sp>
        <p:sp>
          <p:nvSpPr>
            <p:cNvPr id="52237" name="Text Box 13"/>
            <p:cNvSpPr txBox="1">
              <a:spLocks noChangeArrowheads="1"/>
            </p:cNvSpPr>
            <p:nvPr/>
          </p:nvSpPr>
          <p:spPr bwMode="auto">
            <a:xfrm>
              <a:off x="2819" y="2446"/>
              <a:ext cx="1601" cy="677"/>
            </a:xfrm>
            <a:prstGeom prst="rect">
              <a:avLst/>
            </a:prstGeom>
            <a:noFill/>
            <a:ln w="9525">
              <a:noFill/>
              <a:miter lim="800000"/>
              <a:headEnd/>
              <a:tailEnd/>
            </a:ln>
            <a:effectLst/>
          </p:spPr>
          <p:txBody>
            <a:bodyPr>
              <a:spAutoFit/>
            </a:bodyPr>
            <a:lstStyle/>
            <a:p>
              <a:pPr algn="ctr">
                <a:spcBef>
                  <a:spcPct val="50000"/>
                </a:spcBef>
              </a:pPr>
              <a:r>
                <a:rPr lang="en-GB" sz="1600" b="1" dirty="0" smtClean="0">
                  <a:solidFill>
                    <a:schemeClr val="bg2"/>
                  </a:solidFill>
                  <a:latin typeface="+mj-lt"/>
                </a:rPr>
                <a:t>Analyze</a:t>
              </a:r>
              <a:r>
                <a:rPr lang="en-GB" sz="1600" dirty="0" smtClean="0">
                  <a:solidFill>
                    <a:schemeClr val="bg2"/>
                  </a:solidFill>
                  <a:latin typeface="+mj-lt"/>
                </a:rPr>
                <a:t>–develop </a:t>
              </a:r>
              <a:r>
                <a:rPr lang="en-GB" sz="1600" dirty="0">
                  <a:solidFill>
                    <a:schemeClr val="bg2"/>
                  </a:solidFill>
                  <a:latin typeface="+mj-lt"/>
                </a:rPr>
                <a:t>problem hypotheses, identify </a:t>
              </a:r>
              <a:r>
                <a:rPr lang="en-GB" sz="1600" dirty="0" smtClean="0">
                  <a:solidFill>
                    <a:schemeClr val="bg2"/>
                  </a:solidFill>
                  <a:latin typeface="+mj-lt"/>
                </a:rPr>
                <a:t>‘root causes’ </a:t>
              </a:r>
              <a:r>
                <a:rPr lang="en-GB" sz="1600" dirty="0">
                  <a:solidFill>
                    <a:schemeClr val="bg2"/>
                  </a:solidFill>
                  <a:latin typeface="+mj-lt"/>
                </a:rPr>
                <a:t>and validate hypotheses</a:t>
              </a:r>
              <a:endParaRPr lang="en-US" sz="1600" dirty="0">
                <a:solidFill>
                  <a:schemeClr val="bg2"/>
                </a:solidFill>
                <a:latin typeface="+mj-lt"/>
              </a:endParaRPr>
            </a:p>
          </p:txBody>
        </p:sp>
      </p:grpSp>
      <p:grpSp>
        <p:nvGrpSpPr>
          <p:cNvPr id="5" name="Group 34"/>
          <p:cNvGrpSpPr>
            <a:grpSpLocks/>
          </p:cNvGrpSpPr>
          <p:nvPr/>
        </p:nvGrpSpPr>
        <p:grpSpPr bwMode="auto">
          <a:xfrm>
            <a:off x="1808163" y="3988558"/>
            <a:ext cx="3034318" cy="2854325"/>
            <a:chOff x="1231" y="2244"/>
            <a:chExt cx="1992" cy="1798"/>
          </a:xfrm>
        </p:grpSpPr>
        <p:sp>
          <p:nvSpPr>
            <p:cNvPr id="52252" name="Freeform 28"/>
            <p:cNvSpPr>
              <a:spLocks/>
            </p:cNvSpPr>
            <p:nvPr/>
          </p:nvSpPr>
          <p:spPr bwMode="auto">
            <a:xfrm rot="-17374893">
              <a:off x="1328" y="2147"/>
              <a:ext cx="1798" cy="1992"/>
            </a:xfrm>
            <a:custGeom>
              <a:avLst/>
              <a:gdLst/>
              <a:ahLst/>
              <a:cxnLst>
                <a:cxn ang="0">
                  <a:pos x="123" y="33"/>
                </a:cxn>
                <a:cxn ang="0">
                  <a:pos x="63" y="0"/>
                </a:cxn>
                <a:cxn ang="0">
                  <a:pos x="61" y="1682"/>
                </a:cxn>
                <a:cxn ang="0">
                  <a:pos x="42" y="1860"/>
                </a:cxn>
                <a:cxn ang="0">
                  <a:pos x="315" y="1859"/>
                </a:cxn>
                <a:cxn ang="0">
                  <a:pos x="665" y="1752"/>
                </a:cxn>
                <a:cxn ang="0">
                  <a:pos x="722" y="1726"/>
                </a:cxn>
                <a:cxn ang="0">
                  <a:pos x="873" y="1662"/>
                </a:cxn>
                <a:cxn ang="0">
                  <a:pos x="1085" y="1544"/>
                </a:cxn>
                <a:cxn ang="0">
                  <a:pos x="1117" y="1520"/>
                </a:cxn>
                <a:cxn ang="0">
                  <a:pos x="1328" y="1349"/>
                </a:cxn>
                <a:cxn ang="0">
                  <a:pos x="1601" y="1019"/>
                </a:cxn>
                <a:cxn ang="0">
                  <a:pos x="1753" y="715"/>
                </a:cxn>
                <a:cxn ang="0">
                  <a:pos x="1775" y="676"/>
                </a:cxn>
                <a:cxn ang="0">
                  <a:pos x="1791" y="597"/>
                </a:cxn>
                <a:cxn ang="0">
                  <a:pos x="1782" y="553"/>
                </a:cxn>
                <a:cxn ang="0">
                  <a:pos x="1798" y="579"/>
                </a:cxn>
                <a:cxn ang="0">
                  <a:pos x="1787" y="563"/>
                </a:cxn>
                <a:cxn ang="0">
                  <a:pos x="123" y="33"/>
                </a:cxn>
              </a:cxnLst>
              <a:rect l="0" t="0" r="r" b="b"/>
              <a:pathLst>
                <a:path w="1798" h="1992">
                  <a:moveTo>
                    <a:pt x="123" y="33"/>
                  </a:moveTo>
                  <a:lnTo>
                    <a:pt x="63" y="0"/>
                  </a:lnTo>
                  <a:lnTo>
                    <a:pt x="61" y="1682"/>
                  </a:lnTo>
                  <a:cubicBezTo>
                    <a:pt x="58" y="1992"/>
                    <a:pt x="0" y="1831"/>
                    <a:pt x="42" y="1860"/>
                  </a:cubicBezTo>
                  <a:cubicBezTo>
                    <a:pt x="84" y="1890"/>
                    <a:pt x="211" y="1878"/>
                    <a:pt x="315" y="1859"/>
                  </a:cubicBezTo>
                  <a:cubicBezTo>
                    <a:pt x="419" y="1841"/>
                    <a:pt x="598" y="1773"/>
                    <a:pt x="665" y="1752"/>
                  </a:cubicBezTo>
                  <a:cubicBezTo>
                    <a:pt x="733" y="1730"/>
                    <a:pt x="687" y="1742"/>
                    <a:pt x="722" y="1726"/>
                  </a:cubicBezTo>
                  <a:cubicBezTo>
                    <a:pt x="757" y="1712"/>
                    <a:pt x="813" y="1693"/>
                    <a:pt x="873" y="1662"/>
                  </a:cubicBezTo>
                  <a:cubicBezTo>
                    <a:pt x="935" y="1632"/>
                    <a:pt x="1044" y="1569"/>
                    <a:pt x="1085" y="1544"/>
                  </a:cubicBezTo>
                  <a:cubicBezTo>
                    <a:pt x="1125" y="1520"/>
                    <a:pt x="1076" y="1553"/>
                    <a:pt x="1117" y="1520"/>
                  </a:cubicBezTo>
                  <a:cubicBezTo>
                    <a:pt x="1157" y="1488"/>
                    <a:pt x="1247" y="1433"/>
                    <a:pt x="1328" y="1349"/>
                  </a:cubicBezTo>
                  <a:cubicBezTo>
                    <a:pt x="1409" y="1266"/>
                    <a:pt x="1530" y="1124"/>
                    <a:pt x="1601" y="1019"/>
                  </a:cubicBezTo>
                  <a:cubicBezTo>
                    <a:pt x="1672" y="913"/>
                    <a:pt x="1724" y="771"/>
                    <a:pt x="1753" y="715"/>
                  </a:cubicBezTo>
                  <a:cubicBezTo>
                    <a:pt x="1782" y="658"/>
                    <a:pt x="1768" y="696"/>
                    <a:pt x="1775" y="676"/>
                  </a:cubicBezTo>
                  <a:cubicBezTo>
                    <a:pt x="1782" y="657"/>
                    <a:pt x="1790" y="618"/>
                    <a:pt x="1791" y="597"/>
                  </a:cubicBezTo>
                  <a:cubicBezTo>
                    <a:pt x="1792" y="577"/>
                    <a:pt x="1781" y="556"/>
                    <a:pt x="1782" y="553"/>
                  </a:cubicBezTo>
                  <a:lnTo>
                    <a:pt x="1798" y="579"/>
                  </a:lnTo>
                  <a:lnTo>
                    <a:pt x="1787" y="563"/>
                  </a:lnTo>
                  <a:lnTo>
                    <a:pt x="123" y="33"/>
                  </a:lnTo>
                  <a:close/>
                </a:path>
              </a:pathLst>
            </a:custGeom>
            <a:solidFill>
              <a:srgbClr val="FFFF66"/>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600">
                <a:solidFill>
                  <a:schemeClr val="bg2"/>
                </a:solidFill>
                <a:latin typeface="+mj-lt"/>
              </a:endParaRPr>
            </a:p>
          </p:txBody>
        </p:sp>
        <p:sp>
          <p:nvSpPr>
            <p:cNvPr id="52238" name="Text Box 14"/>
            <p:cNvSpPr txBox="1">
              <a:spLocks noChangeArrowheads="1"/>
            </p:cNvSpPr>
            <p:nvPr/>
          </p:nvSpPr>
          <p:spPr bwMode="auto">
            <a:xfrm>
              <a:off x="1521" y="2447"/>
              <a:ext cx="1395" cy="834"/>
            </a:xfrm>
            <a:prstGeom prst="rect">
              <a:avLst/>
            </a:prstGeom>
            <a:noFill/>
            <a:ln w="9525">
              <a:noFill/>
              <a:miter lim="800000"/>
              <a:headEnd/>
              <a:tailEnd/>
            </a:ln>
            <a:effectLst/>
          </p:spPr>
          <p:txBody>
            <a:bodyPr>
              <a:spAutoFit/>
            </a:bodyPr>
            <a:lstStyle/>
            <a:p>
              <a:pPr algn="ctr">
                <a:spcBef>
                  <a:spcPct val="50000"/>
                </a:spcBef>
              </a:pPr>
              <a:r>
                <a:rPr lang="en-GB" sz="1600" b="1" dirty="0" smtClean="0">
                  <a:solidFill>
                    <a:schemeClr val="bg2"/>
                  </a:solidFill>
                  <a:latin typeface="+mj-lt"/>
                </a:rPr>
                <a:t>Improve</a:t>
              </a:r>
              <a:r>
                <a:rPr lang="en-GB" sz="1600" dirty="0" smtClean="0">
                  <a:solidFill>
                    <a:schemeClr val="bg2"/>
                  </a:solidFill>
                  <a:latin typeface="+mj-lt"/>
                </a:rPr>
                <a:t>–develop </a:t>
              </a:r>
              <a:r>
                <a:rPr lang="en-GB" sz="1600" dirty="0">
                  <a:solidFill>
                    <a:schemeClr val="bg2"/>
                  </a:solidFill>
                  <a:latin typeface="+mj-lt"/>
                </a:rPr>
                <a:t>improvement ideas, test, establish solution and measure results</a:t>
              </a:r>
              <a:endParaRPr lang="en-US" sz="1600" dirty="0">
                <a:solidFill>
                  <a:schemeClr val="bg2"/>
                </a:solidFill>
                <a:latin typeface="+mj-lt"/>
              </a:endParaRPr>
            </a:p>
          </p:txBody>
        </p:sp>
      </p:grpSp>
      <p:grpSp>
        <p:nvGrpSpPr>
          <p:cNvPr id="6" name="Group 35"/>
          <p:cNvGrpSpPr>
            <a:grpSpLocks/>
          </p:cNvGrpSpPr>
          <p:nvPr/>
        </p:nvGrpSpPr>
        <p:grpSpPr bwMode="auto">
          <a:xfrm>
            <a:off x="1463737" y="1096133"/>
            <a:ext cx="2914650" cy="3502025"/>
            <a:chOff x="1045" y="422"/>
            <a:chExt cx="1836" cy="2206"/>
          </a:xfrm>
        </p:grpSpPr>
        <p:sp>
          <p:nvSpPr>
            <p:cNvPr id="52253" name="Freeform 29"/>
            <p:cNvSpPr>
              <a:spLocks/>
            </p:cNvSpPr>
            <p:nvPr/>
          </p:nvSpPr>
          <p:spPr bwMode="auto">
            <a:xfrm>
              <a:off x="1045" y="422"/>
              <a:ext cx="1836" cy="2206"/>
            </a:xfrm>
            <a:custGeom>
              <a:avLst/>
              <a:gdLst/>
              <a:ahLst/>
              <a:cxnLst>
                <a:cxn ang="0">
                  <a:pos x="1836" y="1541"/>
                </a:cxn>
                <a:cxn ang="0">
                  <a:pos x="851" y="238"/>
                </a:cxn>
                <a:cxn ang="0">
                  <a:pos x="698" y="112"/>
                </a:cxn>
                <a:cxn ang="0">
                  <a:pos x="677" y="136"/>
                </a:cxn>
                <a:cxn ang="0">
                  <a:pos x="527" y="279"/>
                </a:cxn>
                <a:cxn ang="0">
                  <a:pos x="431" y="379"/>
                </a:cxn>
                <a:cxn ang="0">
                  <a:pos x="288" y="569"/>
                </a:cxn>
                <a:cxn ang="0">
                  <a:pos x="259" y="623"/>
                </a:cxn>
                <a:cxn ang="0">
                  <a:pos x="179" y="768"/>
                </a:cxn>
                <a:cxn ang="0">
                  <a:pos x="86" y="991"/>
                </a:cxn>
                <a:cxn ang="0">
                  <a:pos x="76" y="1030"/>
                </a:cxn>
                <a:cxn ang="0">
                  <a:pos x="14" y="1303"/>
                </a:cxn>
                <a:cxn ang="0">
                  <a:pos x="7" y="1724"/>
                </a:cxn>
                <a:cxn ang="0">
                  <a:pos x="59" y="2044"/>
                </a:cxn>
                <a:cxn ang="0">
                  <a:pos x="75" y="2057"/>
                </a:cxn>
                <a:cxn ang="0">
                  <a:pos x="68" y="2095"/>
                </a:cxn>
                <a:cxn ang="0">
                  <a:pos x="95" y="2188"/>
                </a:cxn>
                <a:cxn ang="0">
                  <a:pos x="153" y="2201"/>
                </a:cxn>
                <a:cxn ang="0">
                  <a:pos x="132" y="2188"/>
                </a:cxn>
                <a:cxn ang="0">
                  <a:pos x="142" y="2198"/>
                </a:cxn>
                <a:cxn ang="0">
                  <a:pos x="1805" y="1567"/>
                </a:cxn>
                <a:cxn ang="0">
                  <a:pos x="1836" y="1541"/>
                </a:cxn>
              </a:cxnLst>
              <a:rect l="0" t="0" r="r" b="b"/>
              <a:pathLst>
                <a:path w="1836" h="2206">
                  <a:moveTo>
                    <a:pt x="1836" y="1541"/>
                  </a:moveTo>
                  <a:lnTo>
                    <a:pt x="851" y="238"/>
                  </a:lnTo>
                  <a:cubicBezTo>
                    <a:pt x="661" y="0"/>
                    <a:pt x="727" y="129"/>
                    <a:pt x="698" y="112"/>
                  </a:cubicBezTo>
                  <a:cubicBezTo>
                    <a:pt x="669" y="95"/>
                    <a:pt x="705" y="108"/>
                    <a:pt x="677" y="136"/>
                  </a:cubicBezTo>
                  <a:cubicBezTo>
                    <a:pt x="649" y="164"/>
                    <a:pt x="568" y="239"/>
                    <a:pt x="527" y="279"/>
                  </a:cubicBezTo>
                  <a:cubicBezTo>
                    <a:pt x="486" y="319"/>
                    <a:pt x="471" y="331"/>
                    <a:pt x="431" y="379"/>
                  </a:cubicBezTo>
                  <a:cubicBezTo>
                    <a:pt x="391" y="427"/>
                    <a:pt x="317" y="528"/>
                    <a:pt x="288" y="569"/>
                  </a:cubicBezTo>
                  <a:cubicBezTo>
                    <a:pt x="259" y="610"/>
                    <a:pt x="277" y="590"/>
                    <a:pt x="259" y="623"/>
                  </a:cubicBezTo>
                  <a:cubicBezTo>
                    <a:pt x="241" y="657"/>
                    <a:pt x="208" y="706"/>
                    <a:pt x="179" y="768"/>
                  </a:cubicBezTo>
                  <a:cubicBezTo>
                    <a:pt x="150" y="829"/>
                    <a:pt x="103" y="947"/>
                    <a:pt x="86" y="991"/>
                  </a:cubicBezTo>
                  <a:cubicBezTo>
                    <a:pt x="69" y="1036"/>
                    <a:pt x="88" y="978"/>
                    <a:pt x="76" y="1030"/>
                  </a:cubicBezTo>
                  <a:cubicBezTo>
                    <a:pt x="64" y="1082"/>
                    <a:pt x="25" y="1187"/>
                    <a:pt x="14" y="1303"/>
                  </a:cubicBezTo>
                  <a:cubicBezTo>
                    <a:pt x="3" y="1419"/>
                    <a:pt x="0" y="1601"/>
                    <a:pt x="7" y="1724"/>
                  </a:cubicBezTo>
                  <a:cubicBezTo>
                    <a:pt x="14" y="1847"/>
                    <a:pt x="48" y="1989"/>
                    <a:pt x="59" y="2044"/>
                  </a:cubicBezTo>
                  <a:cubicBezTo>
                    <a:pt x="70" y="2099"/>
                    <a:pt x="73" y="2048"/>
                    <a:pt x="75" y="2057"/>
                  </a:cubicBezTo>
                  <a:cubicBezTo>
                    <a:pt x="77" y="2066"/>
                    <a:pt x="65" y="2073"/>
                    <a:pt x="68" y="2095"/>
                  </a:cubicBezTo>
                  <a:cubicBezTo>
                    <a:pt x="71" y="2117"/>
                    <a:pt x="81" y="2170"/>
                    <a:pt x="95" y="2188"/>
                  </a:cubicBezTo>
                  <a:cubicBezTo>
                    <a:pt x="109" y="2206"/>
                    <a:pt x="147" y="2201"/>
                    <a:pt x="153" y="2201"/>
                  </a:cubicBezTo>
                  <a:lnTo>
                    <a:pt x="132" y="2188"/>
                  </a:lnTo>
                  <a:lnTo>
                    <a:pt x="142" y="2198"/>
                  </a:lnTo>
                  <a:lnTo>
                    <a:pt x="1805" y="1567"/>
                  </a:lnTo>
                  <a:lnTo>
                    <a:pt x="1836" y="1541"/>
                  </a:lnTo>
                  <a:close/>
                </a:path>
              </a:pathLst>
            </a:custGeom>
            <a:solidFill>
              <a:srgbClr val="FF99CC"/>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GB" sz="1600">
                <a:solidFill>
                  <a:schemeClr val="bg2"/>
                </a:solidFill>
                <a:latin typeface="+mj-lt"/>
              </a:endParaRPr>
            </a:p>
          </p:txBody>
        </p:sp>
        <p:sp>
          <p:nvSpPr>
            <p:cNvPr id="52239" name="Text Box 15"/>
            <p:cNvSpPr txBox="1">
              <a:spLocks noChangeArrowheads="1"/>
            </p:cNvSpPr>
            <p:nvPr/>
          </p:nvSpPr>
          <p:spPr bwMode="auto">
            <a:xfrm>
              <a:off x="1101" y="1387"/>
              <a:ext cx="1444" cy="679"/>
            </a:xfrm>
            <a:prstGeom prst="rect">
              <a:avLst/>
            </a:prstGeom>
            <a:noFill/>
            <a:ln w="9525">
              <a:noFill/>
              <a:miter lim="800000"/>
              <a:headEnd/>
              <a:tailEnd/>
            </a:ln>
            <a:effectLst/>
          </p:spPr>
          <p:txBody>
            <a:bodyPr>
              <a:spAutoFit/>
            </a:bodyPr>
            <a:lstStyle/>
            <a:p>
              <a:pPr algn="ctr">
                <a:spcBef>
                  <a:spcPct val="50000"/>
                </a:spcBef>
              </a:pPr>
              <a:r>
                <a:rPr lang="en-GB" sz="1600" b="1" dirty="0" smtClean="0">
                  <a:solidFill>
                    <a:schemeClr val="bg2"/>
                  </a:solidFill>
                  <a:latin typeface="+mj-lt"/>
                </a:rPr>
                <a:t>Control</a:t>
              </a:r>
              <a:r>
                <a:rPr lang="en-GB" sz="1600" dirty="0" smtClean="0">
                  <a:solidFill>
                    <a:schemeClr val="bg2"/>
                  </a:solidFill>
                  <a:latin typeface="+mj-lt"/>
                </a:rPr>
                <a:t>–establish </a:t>
              </a:r>
              <a:r>
                <a:rPr lang="en-GB" sz="1600" dirty="0">
                  <a:solidFill>
                    <a:schemeClr val="bg2"/>
                  </a:solidFill>
                  <a:latin typeface="+mj-lt"/>
                </a:rPr>
                <a:t>performance standards and deal with any problems</a:t>
              </a:r>
              <a:endParaRPr lang="en-US" sz="1600" dirty="0">
                <a:solidFill>
                  <a:schemeClr val="bg2"/>
                </a:solidFill>
                <a:latin typeface="+mj-lt"/>
              </a:endParaRPr>
            </a:p>
          </p:txBody>
        </p:sp>
      </p:grpSp>
      <p:sp>
        <p:nvSpPr>
          <p:cNvPr id="52254" name="Text Box 30"/>
          <p:cNvSpPr txBox="1">
            <a:spLocks noChangeArrowheads="1"/>
          </p:cNvSpPr>
          <p:nvPr/>
        </p:nvSpPr>
        <p:spPr bwMode="auto">
          <a:xfrm>
            <a:off x="6083889" y="452339"/>
            <a:ext cx="3005493" cy="1077218"/>
          </a:xfrm>
          <a:prstGeom prst="rect">
            <a:avLst/>
          </a:prstGeom>
          <a:noFill/>
        </p:spPr>
        <p:txBody>
          <a:bodyPr vert="horz" wrap="square" lIns="91440" tIns="45720" rIns="91440" bIns="45720" rtlCol="0" anchor="ctr">
            <a:spAutoFit/>
          </a:bodyPr>
          <a:lstStyle>
            <a:lvl1pPr algn="ctr">
              <a:spcBef>
                <a:spcPct val="0"/>
              </a:spcBef>
              <a:buNone/>
              <a:defRPr sz="3200" b="1"/>
            </a:lvl1pPr>
          </a:lstStyle>
          <a:p>
            <a:r>
              <a:rPr lang="en-GB" b="0" dirty="0">
                <a:solidFill>
                  <a:srgbClr val="FFFFFF"/>
                </a:solidFill>
                <a:latin typeface="+mj-lt"/>
              </a:rPr>
              <a:t>Operations Improvement</a:t>
            </a:r>
          </a:p>
        </p:txBody>
      </p:sp>
      <p:grpSp>
        <p:nvGrpSpPr>
          <p:cNvPr id="7" name="Group 2"/>
          <p:cNvGrpSpPr>
            <a:grpSpLocks/>
          </p:cNvGrpSpPr>
          <p:nvPr/>
        </p:nvGrpSpPr>
        <p:grpSpPr bwMode="auto">
          <a:xfrm>
            <a:off x="1439924" y="629408"/>
            <a:ext cx="5872163" cy="5943600"/>
            <a:chOff x="1584" y="1488"/>
            <a:chExt cx="1344" cy="1344"/>
          </a:xfrm>
        </p:grpSpPr>
        <p:sp>
          <p:nvSpPr>
            <p:cNvPr id="52227" name="Oval 3"/>
            <p:cNvSpPr>
              <a:spLocks noChangeArrowheads="1"/>
            </p:cNvSpPr>
            <p:nvPr/>
          </p:nvSpPr>
          <p:spPr bwMode="auto">
            <a:xfrm>
              <a:off x="1584" y="1488"/>
              <a:ext cx="1344" cy="1344"/>
            </a:xfrm>
            <a:prstGeom prst="ellipse">
              <a:avLst/>
            </a:prstGeom>
            <a:noFill/>
            <a:ln w="57150">
              <a:solidFill>
                <a:schemeClr val="tx1"/>
              </a:solidFill>
              <a:round/>
              <a:headEnd/>
              <a:tailEnd/>
            </a:ln>
            <a:effectLst/>
          </p:spPr>
          <p:txBody>
            <a:bodyPr wrap="none" anchor="ctr"/>
            <a:lstStyle/>
            <a:p>
              <a:endParaRPr lang="en-GB" sz="1600">
                <a:solidFill>
                  <a:schemeClr val="bg2"/>
                </a:solidFill>
                <a:latin typeface="+mj-lt"/>
              </a:endParaRPr>
            </a:p>
          </p:txBody>
        </p:sp>
        <p:sp>
          <p:nvSpPr>
            <p:cNvPr id="52228" name="Line 4"/>
            <p:cNvSpPr>
              <a:spLocks noChangeShapeType="1"/>
            </p:cNvSpPr>
            <p:nvPr/>
          </p:nvSpPr>
          <p:spPr bwMode="auto">
            <a:xfrm>
              <a:off x="2256" y="2160"/>
              <a:ext cx="1" cy="672"/>
            </a:xfrm>
            <a:prstGeom prst="line">
              <a:avLst/>
            </a:prstGeom>
            <a:noFill/>
            <a:ln w="57150">
              <a:solidFill>
                <a:schemeClr val="tx1"/>
              </a:solidFill>
              <a:round/>
              <a:headEnd/>
              <a:tailEnd/>
            </a:ln>
            <a:effectLst/>
          </p:spPr>
          <p:txBody>
            <a:bodyPr/>
            <a:lstStyle/>
            <a:p>
              <a:endParaRPr lang="en-GB" sz="1600">
                <a:solidFill>
                  <a:schemeClr val="bg2"/>
                </a:solidFill>
                <a:latin typeface="+mj-lt"/>
              </a:endParaRPr>
            </a:p>
          </p:txBody>
        </p:sp>
        <p:grpSp>
          <p:nvGrpSpPr>
            <p:cNvPr id="8" name="Group 5"/>
            <p:cNvGrpSpPr>
              <a:grpSpLocks/>
            </p:cNvGrpSpPr>
            <p:nvPr/>
          </p:nvGrpSpPr>
          <p:grpSpPr bwMode="auto">
            <a:xfrm>
              <a:off x="2244" y="1554"/>
              <a:ext cx="672" cy="715"/>
              <a:chOff x="2868" y="1554"/>
              <a:chExt cx="672" cy="715"/>
            </a:xfrm>
          </p:grpSpPr>
          <p:sp>
            <p:nvSpPr>
              <p:cNvPr id="52230" name="Line 6"/>
              <p:cNvSpPr>
                <a:spLocks noChangeShapeType="1"/>
              </p:cNvSpPr>
              <p:nvPr/>
            </p:nvSpPr>
            <p:spPr bwMode="auto">
              <a:xfrm rot="-4184575">
                <a:off x="3203" y="1933"/>
                <a:ext cx="1" cy="672"/>
              </a:xfrm>
              <a:prstGeom prst="line">
                <a:avLst/>
              </a:prstGeom>
              <a:noFill/>
              <a:ln w="57150">
                <a:solidFill>
                  <a:schemeClr val="tx1"/>
                </a:solidFill>
                <a:round/>
                <a:headEnd/>
                <a:tailEnd/>
              </a:ln>
              <a:effectLst/>
            </p:spPr>
            <p:txBody>
              <a:bodyPr/>
              <a:lstStyle/>
              <a:p>
                <a:endParaRPr lang="en-GB" sz="1600">
                  <a:solidFill>
                    <a:schemeClr val="bg2"/>
                  </a:solidFill>
                  <a:latin typeface="+mj-lt"/>
                </a:endParaRPr>
              </a:p>
            </p:txBody>
          </p:sp>
          <p:sp>
            <p:nvSpPr>
              <p:cNvPr id="52231" name="Line 7"/>
              <p:cNvSpPr>
                <a:spLocks noChangeShapeType="1"/>
              </p:cNvSpPr>
              <p:nvPr/>
            </p:nvSpPr>
            <p:spPr bwMode="auto">
              <a:xfrm rot="-8612972">
                <a:off x="3077" y="1554"/>
                <a:ext cx="1" cy="672"/>
              </a:xfrm>
              <a:prstGeom prst="line">
                <a:avLst/>
              </a:prstGeom>
              <a:noFill/>
              <a:ln w="57150">
                <a:solidFill>
                  <a:schemeClr val="tx1"/>
                </a:solidFill>
                <a:round/>
                <a:headEnd/>
                <a:tailEnd/>
              </a:ln>
              <a:effectLst/>
            </p:spPr>
            <p:txBody>
              <a:bodyPr/>
              <a:lstStyle/>
              <a:p>
                <a:endParaRPr lang="en-GB" sz="1600">
                  <a:solidFill>
                    <a:schemeClr val="bg2"/>
                  </a:solidFill>
                  <a:latin typeface="+mj-lt"/>
                </a:endParaRPr>
              </a:p>
            </p:txBody>
          </p:sp>
        </p:grpSp>
        <p:grpSp>
          <p:nvGrpSpPr>
            <p:cNvPr id="9" name="Group 8"/>
            <p:cNvGrpSpPr>
              <a:grpSpLocks/>
            </p:cNvGrpSpPr>
            <p:nvPr/>
          </p:nvGrpSpPr>
          <p:grpSpPr bwMode="auto">
            <a:xfrm flipH="1">
              <a:off x="1602" y="1560"/>
              <a:ext cx="672" cy="715"/>
              <a:chOff x="2868" y="1554"/>
              <a:chExt cx="672" cy="715"/>
            </a:xfrm>
          </p:grpSpPr>
          <p:sp>
            <p:nvSpPr>
              <p:cNvPr id="52233" name="Line 9"/>
              <p:cNvSpPr>
                <a:spLocks noChangeShapeType="1"/>
              </p:cNvSpPr>
              <p:nvPr/>
            </p:nvSpPr>
            <p:spPr bwMode="auto">
              <a:xfrm rot="-4184575">
                <a:off x="3203" y="1933"/>
                <a:ext cx="1" cy="672"/>
              </a:xfrm>
              <a:prstGeom prst="line">
                <a:avLst/>
              </a:prstGeom>
              <a:noFill/>
              <a:ln w="57150">
                <a:solidFill>
                  <a:schemeClr val="tx1"/>
                </a:solidFill>
                <a:round/>
                <a:headEnd/>
                <a:tailEnd/>
              </a:ln>
              <a:effectLst/>
            </p:spPr>
            <p:txBody>
              <a:bodyPr/>
              <a:lstStyle/>
              <a:p>
                <a:endParaRPr lang="en-GB" sz="1600">
                  <a:solidFill>
                    <a:schemeClr val="bg2"/>
                  </a:solidFill>
                  <a:latin typeface="+mj-lt"/>
                </a:endParaRPr>
              </a:p>
            </p:txBody>
          </p:sp>
          <p:sp>
            <p:nvSpPr>
              <p:cNvPr id="52234" name="Line 10"/>
              <p:cNvSpPr>
                <a:spLocks noChangeShapeType="1"/>
              </p:cNvSpPr>
              <p:nvPr/>
            </p:nvSpPr>
            <p:spPr bwMode="auto">
              <a:xfrm rot="-8612972">
                <a:off x="3077" y="1554"/>
                <a:ext cx="1" cy="672"/>
              </a:xfrm>
              <a:prstGeom prst="line">
                <a:avLst/>
              </a:prstGeom>
              <a:noFill/>
              <a:ln w="57150">
                <a:solidFill>
                  <a:schemeClr val="tx1"/>
                </a:solidFill>
                <a:round/>
                <a:headEnd/>
                <a:tailEnd/>
              </a:ln>
              <a:effectLst/>
            </p:spPr>
            <p:txBody>
              <a:bodyPr/>
              <a:lstStyle/>
              <a:p>
                <a:endParaRPr lang="en-GB" sz="1600">
                  <a:solidFill>
                    <a:schemeClr val="bg2"/>
                  </a:solidFill>
                  <a:latin typeface="+mj-lt"/>
                </a:endParaRPr>
              </a:p>
            </p:txBody>
          </p:sp>
        </p:grpSp>
      </p:grpSp>
      <p:sp>
        <p:nvSpPr>
          <p:cNvPr id="10" name="Footer Placeholder 9"/>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5126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19672" y="1556792"/>
            <a:ext cx="5688632" cy="3170099"/>
          </a:xfrm>
          <a:prstGeom prst="rect">
            <a:avLst/>
          </a:prstGeom>
          <a:noFill/>
        </p:spPr>
        <p:txBody>
          <a:bodyPr wrap="square" rtlCol="0">
            <a:spAutoFit/>
          </a:bodyPr>
          <a:lstStyle/>
          <a:p>
            <a:pPr algn="ctr"/>
            <a:r>
              <a:rPr lang="en-GB" sz="3200" b="1" dirty="0" smtClean="0">
                <a:solidFill>
                  <a:srgbClr val="FFFFFF"/>
                </a:solidFill>
                <a:latin typeface="+mj-lt"/>
              </a:rPr>
              <a:t>Operations Management</a:t>
            </a:r>
          </a:p>
          <a:p>
            <a:pPr algn="ctr"/>
            <a:endParaRPr lang="en-GB" i="1" dirty="0" smtClean="0">
              <a:solidFill>
                <a:srgbClr val="FFFFFF"/>
              </a:solidFill>
              <a:latin typeface="+mj-lt"/>
            </a:endParaRPr>
          </a:p>
          <a:p>
            <a:pPr algn="ctr"/>
            <a:r>
              <a:rPr lang="en-GB" i="1" dirty="0" smtClean="0">
                <a:solidFill>
                  <a:srgbClr val="FFFFFF"/>
                </a:solidFill>
                <a:latin typeface="+mj-lt"/>
              </a:rPr>
              <a:t>Part 2</a:t>
            </a:r>
          </a:p>
          <a:p>
            <a:pPr algn="ctr"/>
            <a:r>
              <a:rPr lang="en-GB" i="1" dirty="0" smtClean="0">
                <a:solidFill>
                  <a:srgbClr val="FFFFFF"/>
                </a:solidFill>
                <a:latin typeface="+mj-lt"/>
              </a:rPr>
              <a:t>An alternative but complimentary view of Operations Management</a:t>
            </a:r>
          </a:p>
          <a:p>
            <a:pPr algn="ctr"/>
            <a:endParaRPr lang="en-GB" i="1" dirty="0">
              <a:solidFill>
                <a:srgbClr val="FFFFFF"/>
              </a:solidFill>
              <a:latin typeface="+mj-lt"/>
            </a:endParaRPr>
          </a:p>
          <a:p>
            <a:pPr algn="ctr"/>
            <a:r>
              <a:rPr lang="en-GB" i="1" dirty="0" smtClean="0">
                <a:solidFill>
                  <a:srgbClr val="FFFFFF"/>
                </a:solidFill>
                <a:latin typeface="+mj-lt"/>
              </a:rPr>
              <a:t>It is all about </a:t>
            </a:r>
            <a:r>
              <a:rPr lang="en-GB" b="1" i="1" dirty="0" smtClean="0">
                <a:solidFill>
                  <a:srgbClr val="FFFFFF"/>
                </a:solidFill>
                <a:latin typeface="+mj-lt"/>
              </a:rPr>
              <a:t>Processes </a:t>
            </a:r>
            <a:r>
              <a:rPr lang="en-GB" i="1" dirty="0" smtClean="0">
                <a:solidFill>
                  <a:srgbClr val="FFFFFF"/>
                </a:solidFill>
                <a:latin typeface="+mj-lt"/>
              </a:rPr>
              <a:t>and </a:t>
            </a:r>
            <a:r>
              <a:rPr lang="en-GB" b="1" i="1" dirty="0" smtClean="0">
                <a:solidFill>
                  <a:srgbClr val="FFFFFF"/>
                </a:solidFill>
                <a:latin typeface="+mj-lt"/>
              </a:rPr>
              <a:t>Performance</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67544" y="908720"/>
            <a:ext cx="8352928" cy="2246769"/>
          </a:xfrm>
          <a:prstGeom prst="rect">
            <a:avLst/>
          </a:prstGeom>
          <a:noFill/>
        </p:spPr>
        <p:txBody>
          <a:bodyPr wrap="square" rtlCol="0">
            <a:spAutoFit/>
          </a:bodyPr>
          <a:lstStyle/>
          <a:p>
            <a:r>
              <a:rPr lang="en-GB" sz="3200" b="1" dirty="0" smtClean="0">
                <a:solidFill>
                  <a:srgbClr val="FFFFFF"/>
                </a:solidFill>
                <a:latin typeface="+mj-lt"/>
              </a:rPr>
              <a:t>Operations Management</a:t>
            </a:r>
          </a:p>
          <a:p>
            <a:pPr algn="ctr"/>
            <a:endParaRPr lang="en-GB" sz="1800" i="1" dirty="0" smtClean="0">
              <a:solidFill>
                <a:srgbClr val="FFFFFF"/>
              </a:solidFill>
              <a:latin typeface="+mj-lt"/>
            </a:endParaRPr>
          </a:p>
          <a:p>
            <a:pPr algn="ctr"/>
            <a:r>
              <a:rPr lang="en-GB" sz="1800" i="1" dirty="0" smtClean="0">
                <a:solidFill>
                  <a:srgbClr val="FFFFFF"/>
                </a:solidFill>
                <a:latin typeface="+mj-lt"/>
              </a:rPr>
              <a:t>Defined as….</a:t>
            </a:r>
            <a:r>
              <a:rPr lang="en-US" sz="1800" i="1" dirty="0">
                <a:solidFill>
                  <a:srgbClr val="FFFFFF"/>
                </a:solidFill>
                <a:latin typeface="+mj-lt"/>
              </a:rPr>
              <a:t> </a:t>
            </a:r>
            <a:r>
              <a:rPr lang="en-US" sz="1800" i="1" dirty="0" smtClean="0">
                <a:solidFill>
                  <a:srgbClr val="FFFFFF"/>
                </a:solidFill>
                <a:latin typeface="+mj-lt"/>
              </a:rPr>
              <a:t>a </a:t>
            </a:r>
            <a:r>
              <a:rPr lang="en-US" sz="1800" i="1" dirty="0">
                <a:solidFill>
                  <a:srgbClr val="FFFFFF"/>
                </a:solidFill>
                <a:latin typeface="+mj-lt"/>
              </a:rPr>
              <a:t>value-adding area of an organisation concerned with innovation, production and distribution of goods and services to customers whilst ensuring that the use of organisational resources remains efficient and effective. It is therefore a discipline that is critical to the sustainability of all </a:t>
            </a:r>
            <a:r>
              <a:rPr lang="en-US" sz="1800" i="1" dirty="0" smtClean="0">
                <a:solidFill>
                  <a:srgbClr val="FFFFFF"/>
                </a:solidFill>
                <a:latin typeface="+mj-lt"/>
              </a:rPr>
              <a:t>organisations, industrial</a:t>
            </a:r>
            <a:r>
              <a:rPr lang="en-US" sz="1800" i="1" dirty="0">
                <a:solidFill>
                  <a:srgbClr val="FFFFFF"/>
                </a:solidFill>
                <a:latin typeface="+mj-lt"/>
              </a:rPr>
              <a:t>, service and public sector alike… and includes…</a:t>
            </a:r>
            <a:endParaRPr lang="en-GB" sz="1800" i="1" dirty="0" smtClean="0">
              <a:solidFill>
                <a:srgbClr val="FFFFFF"/>
              </a:solidFill>
              <a:latin typeface="+mj-lt"/>
            </a:endParaRPr>
          </a:p>
        </p:txBody>
      </p:sp>
      <p:grpSp>
        <p:nvGrpSpPr>
          <p:cNvPr id="3" name="Group 11"/>
          <p:cNvGrpSpPr>
            <a:grpSpLocks/>
          </p:cNvGrpSpPr>
          <p:nvPr/>
        </p:nvGrpSpPr>
        <p:grpSpPr bwMode="auto">
          <a:xfrm>
            <a:off x="827584" y="3207423"/>
            <a:ext cx="7992888" cy="3324225"/>
            <a:chOff x="424" y="2252"/>
            <a:chExt cx="5352" cy="2094"/>
          </a:xfrm>
        </p:grpSpPr>
        <p:sp>
          <p:nvSpPr>
            <p:cNvPr id="4" name="Rectangle 7"/>
            <p:cNvSpPr>
              <a:spLocks noChangeArrowheads="1"/>
            </p:cNvSpPr>
            <p:nvPr/>
          </p:nvSpPr>
          <p:spPr bwMode="auto">
            <a:xfrm>
              <a:off x="424" y="2297"/>
              <a:ext cx="2667" cy="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en-GB" altLang="en-US" sz="1400" dirty="0">
                  <a:solidFill>
                    <a:srgbClr val="FFFFFF"/>
                  </a:solidFill>
                  <a:latin typeface="+mj-lt"/>
                </a:rPr>
                <a:t>inventory management resources </a:t>
              </a:r>
            </a:p>
            <a:p>
              <a:pPr>
                <a:buFontTx/>
                <a:buChar char="•"/>
              </a:pPr>
              <a:r>
                <a:rPr lang="en-GB" altLang="en-US" sz="1400" dirty="0">
                  <a:solidFill>
                    <a:srgbClr val="FFFFFF"/>
                  </a:solidFill>
                  <a:latin typeface="+mj-lt"/>
                </a:rPr>
                <a:t>constraint management </a:t>
              </a:r>
            </a:p>
            <a:p>
              <a:pPr>
                <a:buFontTx/>
                <a:buChar char="•"/>
              </a:pPr>
              <a:r>
                <a:rPr lang="en-GB" altLang="en-US" sz="1400" dirty="0">
                  <a:solidFill>
                    <a:srgbClr val="FFFFFF"/>
                  </a:solidFill>
                  <a:latin typeface="+mj-lt"/>
                </a:rPr>
                <a:t>quality management </a:t>
              </a:r>
            </a:p>
            <a:p>
              <a:pPr>
                <a:buFontTx/>
                <a:buChar char="•"/>
              </a:pPr>
              <a:r>
                <a:rPr lang="en-GB" altLang="en-US" sz="1400" dirty="0">
                  <a:solidFill>
                    <a:srgbClr val="FFFFFF"/>
                  </a:solidFill>
                  <a:latin typeface="+mj-lt"/>
                </a:rPr>
                <a:t>process improvement </a:t>
              </a:r>
            </a:p>
            <a:p>
              <a:pPr>
                <a:buFontTx/>
                <a:buChar char="•"/>
              </a:pPr>
              <a:r>
                <a:rPr lang="en-GB" altLang="en-US" sz="1400" dirty="0" smtClean="0">
                  <a:solidFill>
                    <a:srgbClr val="FFFFFF"/>
                  </a:solidFill>
                  <a:latin typeface="+mj-lt"/>
                </a:rPr>
                <a:t>Information systems</a:t>
              </a:r>
              <a:endParaRPr lang="en-GB" altLang="en-US" sz="1400" dirty="0">
                <a:solidFill>
                  <a:srgbClr val="FFFFFF"/>
                </a:solidFill>
                <a:latin typeface="+mj-lt"/>
              </a:endParaRPr>
            </a:p>
            <a:p>
              <a:pPr>
                <a:buFontTx/>
                <a:buChar char="•"/>
              </a:pPr>
              <a:r>
                <a:rPr lang="en-GB" altLang="en-US" sz="1400" dirty="0">
                  <a:solidFill>
                    <a:srgbClr val="FFFFFF"/>
                  </a:solidFill>
                  <a:latin typeface="+mj-lt"/>
                </a:rPr>
                <a:t>technology management </a:t>
              </a:r>
            </a:p>
            <a:p>
              <a:pPr>
                <a:buFontTx/>
                <a:buChar char="•"/>
              </a:pPr>
              <a:r>
                <a:rPr lang="en-GB" altLang="en-US" sz="1400" dirty="0">
                  <a:solidFill>
                    <a:srgbClr val="FFFFFF"/>
                  </a:solidFill>
                  <a:latin typeface="+mj-lt"/>
                </a:rPr>
                <a:t>value chain management </a:t>
              </a:r>
            </a:p>
            <a:p>
              <a:pPr>
                <a:buFontTx/>
                <a:buChar char="•"/>
              </a:pPr>
              <a:r>
                <a:rPr lang="en-GB" altLang="en-US" sz="1400" dirty="0">
                  <a:solidFill>
                    <a:srgbClr val="FFFFFF"/>
                  </a:solidFill>
                  <a:latin typeface="+mj-lt"/>
                </a:rPr>
                <a:t>supply chain management </a:t>
              </a:r>
            </a:p>
            <a:p>
              <a:pPr>
                <a:buFontTx/>
                <a:buChar char="•"/>
              </a:pPr>
              <a:r>
                <a:rPr lang="en-GB" altLang="en-US" sz="1400" dirty="0">
                  <a:solidFill>
                    <a:srgbClr val="FFFFFF"/>
                  </a:solidFill>
                  <a:latin typeface="+mj-lt"/>
                </a:rPr>
                <a:t>manufacturing resources </a:t>
              </a:r>
            </a:p>
            <a:p>
              <a:pPr>
                <a:buFontTx/>
                <a:buChar char="•"/>
              </a:pPr>
              <a:r>
                <a:rPr lang="en-GB" altLang="en-US" sz="1400" dirty="0">
                  <a:solidFill>
                    <a:srgbClr val="FFFFFF"/>
                  </a:solidFill>
                  <a:latin typeface="+mj-lt"/>
                </a:rPr>
                <a:t>productivity improvement </a:t>
              </a:r>
            </a:p>
            <a:p>
              <a:pPr>
                <a:buFontTx/>
                <a:buChar char="•"/>
              </a:pPr>
              <a:r>
                <a:rPr lang="en-GB" altLang="en-US" sz="1400" dirty="0">
                  <a:solidFill>
                    <a:srgbClr val="FFFFFF"/>
                  </a:solidFill>
                  <a:latin typeface="+mj-lt"/>
                </a:rPr>
                <a:t>service management </a:t>
              </a:r>
            </a:p>
            <a:p>
              <a:pPr>
                <a:buFontTx/>
                <a:buChar char="•"/>
              </a:pPr>
              <a:r>
                <a:rPr lang="en-GB" altLang="en-US" sz="1400" dirty="0">
                  <a:solidFill>
                    <a:srgbClr val="FFFFFF"/>
                  </a:solidFill>
                  <a:latin typeface="+mj-lt"/>
                </a:rPr>
                <a:t>lean systems/just-in-time </a:t>
              </a:r>
            </a:p>
            <a:p>
              <a:pPr>
                <a:buFontTx/>
                <a:buChar char="•"/>
              </a:pPr>
              <a:r>
                <a:rPr lang="en-GB" altLang="en-US" sz="1400" dirty="0">
                  <a:solidFill>
                    <a:srgbClr val="FFFFFF"/>
                  </a:solidFill>
                  <a:latin typeface="+mj-lt"/>
                </a:rPr>
                <a:t>planning and scheduling </a:t>
              </a:r>
            </a:p>
            <a:p>
              <a:pPr>
                <a:buFontTx/>
                <a:buChar char="•"/>
              </a:pPr>
              <a:r>
                <a:rPr lang="en-GB" altLang="en-US" sz="1400" dirty="0">
                  <a:solidFill>
                    <a:srgbClr val="FFFFFF"/>
                  </a:solidFill>
                  <a:latin typeface="+mj-lt"/>
                </a:rPr>
                <a:t>facility location and layout </a:t>
              </a:r>
            </a:p>
          </p:txBody>
        </p:sp>
        <p:sp>
          <p:nvSpPr>
            <p:cNvPr id="5" name="Rectangle 9"/>
            <p:cNvSpPr>
              <a:spLocks noChangeArrowheads="1"/>
            </p:cNvSpPr>
            <p:nvPr/>
          </p:nvSpPr>
          <p:spPr bwMode="auto">
            <a:xfrm>
              <a:off x="2896" y="2252"/>
              <a:ext cx="2880"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en-GB" altLang="en-US" sz="1400" dirty="0">
                  <a:solidFill>
                    <a:srgbClr val="FFFFFF"/>
                  </a:solidFill>
                  <a:latin typeface="+mj-lt"/>
                </a:rPr>
                <a:t>job design </a:t>
              </a:r>
            </a:p>
            <a:p>
              <a:pPr>
                <a:buFontTx/>
                <a:buChar char="•"/>
              </a:pPr>
              <a:r>
                <a:rPr lang="en-GB" altLang="en-US" sz="1400" dirty="0">
                  <a:solidFill>
                    <a:srgbClr val="FFFFFF"/>
                  </a:solidFill>
                  <a:latin typeface="+mj-lt"/>
                </a:rPr>
                <a:t>work measurement </a:t>
              </a:r>
            </a:p>
            <a:p>
              <a:pPr>
                <a:buFontTx/>
                <a:buChar char="•"/>
              </a:pPr>
              <a:r>
                <a:rPr lang="en-GB" altLang="en-US" sz="1400" dirty="0">
                  <a:solidFill>
                    <a:srgbClr val="FFFFFF"/>
                  </a:solidFill>
                  <a:latin typeface="+mj-lt"/>
                </a:rPr>
                <a:t>forecasting and demand management </a:t>
              </a:r>
            </a:p>
            <a:p>
              <a:pPr>
                <a:buFontTx/>
                <a:buChar char="•"/>
              </a:pPr>
              <a:r>
                <a:rPr lang="en-GB" altLang="en-US" sz="1400" dirty="0">
                  <a:solidFill>
                    <a:srgbClr val="FFFFFF"/>
                  </a:solidFill>
                  <a:latin typeface="+mj-lt"/>
                </a:rPr>
                <a:t>inventory management </a:t>
              </a:r>
            </a:p>
            <a:p>
              <a:pPr>
                <a:buFontTx/>
                <a:buChar char="•"/>
              </a:pPr>
              <a:r>
                <a:rPr lang="en-GB" altLang="en-US" sz="1400" dirty="0">
                  <a:solidFill>
                    <a:srgbClr val="FFFFFF"/>
                  </a:solidFill>
                  <a:latin typeface="+mj-lt"/>
                </a:rPr>
                <a:t>outsourcing </a:t>
              </a:r>
            </a:p>
            <a:p>
              <a:pPr>
                <a:buFontTx/>
                <a:buChar char="•"/>
              </a:pPr>
              <a:r>
                <a:rPr lang="en-GB" altLang="en-US" sz="1400" dirty="0">
                  <a:solidFill>
                    <a:srgbClr val="FFFFFF"/>
                  </a:solidFill>
                  <a:latin typeface="+mj-lt"/>
                </a:rPr>
                <a:t>performance measurement </a:t>
              </a:r>
            </a:p>
            <a:p>
              <a:pPr>
                <a:buFontTx/>
                <a:buChar char="•"/>
              </a:pPr>
              <a:r>
                <a:rPr lang="en-GB" altLang="en-US" sz="1400" dirty="0">
                  <a:solidFill>
                    <a:srgbClr val="FFFFFF"/>
                  </a:solidFill>
                  <a:latin typeface="+mj-lt"/>
                </a:rPr>
                <a:t>logistics and distribution </a:t>
              </a:r>
            </a:p>
            <a:p>
              <a:pPr>
                <a:buFontTx/>
                <a:buChar char="•"/>
              </a:pPr>
              <a:r>
                <a:rPr lang="en-GB" altLang="en-US" sz="1400" dirty="0">
                  <a:solidFill>
                    <a:srgbClr val="FFFFFF"/>
                  </a:solidFill>
                  <a:latin typeface="+mj-lt"/>
                </a:rPr>
                <a:t>innovation management </a:t>
              </a:r>
            </a:p>
            <a:p>
              <a:pPr>
                <a:buFontTx/>
                <a:buChar char="•"/>
              </a:pPr>
              <a:r>
                <a:rPr lang="en-GB" altLang="en-US" sz="1400" dirty="0">
                  <a:solidFill>
                    <a:srgbClr val="FFFFFF"/>
                  </a:solidFill>
                  <a:latin typeface="+mj-lt"/>
                </a:rPr>
                <a:t>customer management </a:t>
              </a:r>
            </a:p>
            <a:p>
              <a:pPr>
                <a:buFontTx/>
                <a:buChar char="•"/>
              </a:pPr>
              <a:r>
                <a:rPr lang="en-GB" altLang="en-US" sz="1400" dirty="0">
                  <a:solidFill>
                    <a:srgbClr val="FFFFFF"/>
                  </a:solidFill>
                  <a:latin typeface="+mj-lt"/>
                </a:rPr>
                <a:t>operations strategy </a:t>
              </a:r>
            </a:p>
            <a:p>
              <a:pPr>
                <a:buFontTx/>
                <a:buChar char="•"/>
              </a:pPr>
              <a:r>
                <a:rPr lang="en-GB" altLang="en-US" sz="1400" dirty="0">
                  <a:solidFill>
                    <a:srgbClr val="FFFFFF"/>
                  </a:solidFill>
                  <a:latin typeface="+mj-lt"/>
                </a:rPr>
                <a:t>manufacturing strategy </a:t>
              </a:r>
            </a:p>
            <a:p>
              <a:pPr>
                <a:buFontTx/>
                <a:buChar char="•"/>
              </a:pPr>
              <a:r>
                <a:rPr lang="en-GB" altLang="en-US" sz="1400" dirty="0">
                  <a:solidFill>
                    <a:srgbClr val="FFFFFF"/>
                  </a:solidFill>
                  <a:latin typeface="+mj-lt"/>
                </a:rPr>
                <a:t>project management </a:t>
              </a:r>
            </a:p>
            <a:p>
              <a:pPr>
                <a:buFontTx/>
                <a:buChar char="•"/>
              </a:pPr>
              <a:r>
                <a:rPr lang="en-GB" altLang="en-US" sz="1400" dirty="0">
                  <a:solidFill>
                    <a:srgbClr val="FFFFFF"/>
                  </a:solidFill>
                  <a:latin typeface="+mj-lt"/>
                </a:rPr>
                <a:t>product design </a:t>
              </a:r>
            </a:p>
            <a:p>
              <a:pPr>
                <a:buFontTx/>
                <a:buChar char="•"/>
              </a:pPr>
              <a:r>
                <a:rPr lang="en-GB" altLang="en-US" sz="1400" dirty="0">
                  <a:solidFill>
                    <a:srgbClr val="FFFFFF"/>
                  </a:solidFill>
                  <a:latin typeface="+mj-lt"/>
                </a:rPr>
                <a:t>process management </a:t>
              </a:r>
            </a:p>
            <a:p>
              <a:pPr>
                <a:buFontTx/>
                <a:buChar char="•"/>
              </a:pPr>
              <a:r>
                <a:rPr lang="en-GB" altLang="en-US" sz="1400" dirty="0">
                  <a:solidFill>
                    <a:srgbClr val="FFFFFF"/>
                  </a:solidFill>
                  <a:latin typeface="+mj-lt"/>
                </a:rPr>
                <a:t>risk and reliability management</a:t>
              </a:r>
            </a:p>
          </p:txBody>
        </p:sp>
      </p:grpSp>
      <p:sp>
        <p:nvSpPr>
          <p:cNvPr id="6" name="Footer Placeholder 5"/>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116604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67544" y="908720"/>
            <a:ext cx="8352928" cy="2246769"/>
          </a:xfrm>
          <a:prstGeom prst="rect">
            <a:avLst/>
          </a:prstGeom>
          <a:noFill/>
        </p:spPr>
        <p:txBody>
          <a:bodyPr wrap="square" rtlCol="0">
            <a:spAutoFit/>
          </a:bodyPr>
          <a:lstStyle/>
          <a:p>
            <a:r>
              <a:rPr lang="en-GB" sz="3200" b="1" dirty="0" smtClean="0">
                <a:solidFill>
                  <a:srgbClr val="FFFFFF"/>
                </a:solidFill>
                <a:latin typeface="+mj-lt"/>
              </a:rPr>
              <a:t>Operations Management</a:t>
            </a:r>
          </a:p>
          <a:p>
            <a:pPr algn="ctr"/>
            <a:endParaRPr lang="en-GB" sz="1800" i="1" dirty="0" smtClean="0">
              <a:solidFill>
                <a:srgbClr val="FFFFFF"/>
              </a:solidFill>
              <a:latin typeface="+mj-lt"/>
            </a:endParaRPr>
          </a:p>
          <a:p>
            <a:pPr algn="ctr"/>
            <a:r>
              <a:rPr lang="en-GB" sz="1800" i="1" dirty="0" smtClean="0">
                <a:solidFill>
                  <a:srgbClr val="FFFFFF"/>
                </a:solidFill>
                <a:latin typeface="+mj-lt"/>
              </a:rPr>
              <a:t>Defined as….</a:t>
            </a:r>
            <a:r>
              <a:rPr lang="en-US" sz="1800" i="1" dirty="0">
                <a:solidFill>
                  <a:srgbClr val="FFFFFF"/>
                </a:solidFill>
                <a:latin typeface="+mj-lt"/>
              </a:rPr>
              <a:t> </a:t>
            </a:r>
            <a:r>
              <a:rPr lang="en-US" sz="1800" i="1" dirty="0" smtClean="0">
                <a:solidFill>
                  <a:srgbClr val="FFFFFF"/>
                </a:solidFill>
                <a:latin typeface="+mj-lt"/>
              </a:rPr>
              <a:t>a </a:t>
            </a:r>
            <a:r>
              <a:rPr lang="en-US" sz="1800" i="1" dirty="0">
                <a:solidFill>
                  <a:srgbClr val="FFFFFF"/>
                </a:solidFill>
                <a:latin typeface="+mj-lt"/>
              </a:rPr>
              <a:t>value-adding area of an organisation concerned with innovation, production and distribution of goods and services to customers whilst ensuring that the use of organisational resources remains efficient and effective. It is therefore a discipline that is critical to the sustainability of all </a:t>
            </a:r>
            <a:r>
              <a:rPr lang="en-US" sz="1800" i="1" dirty="0" smtClean="0">
                <a:solidFill>
                  <a:srgbClr val="FFFFFF"/>
                </a:solidFill>
                <a:latin typeface="+mj-lt"/>
              </a:rPr>
              <a:t>organisations, industrial</a:t>
            </a:r>
            <a:r>
              <a:rPr lang="en-US" sz="1800" i="1" dirty="0">
                <a:solidFill>
                  <a:srgbClr val="FFFFFF"/>
                </a:solidFill>
                <a:latin typeface="+mj-lt"/>
              </a:rPr>
              <a:t>, service and public sector alike… and includes…</a:t>
            </a:r>
            <a:endParaRPr lang="en-GB" sz="1800" i="1" dirty="0" smtClean="0">
              <a:solidFill>
                <a:srgbClr val="FFFFFF"/>
              </a:solidFill>
              <a:latin typeface="+mj-lt"/>
            </a:endParaRPr>
          </a:p>
        </p:txBody>
      </p:sp>
      <p:grpSp>
        <p:nvGrpSpPr>
          <p:cNvPr id="3" name="Group 11"/>
          <p:cNvGrpSpPr>
            <a:grpSpLocks/>
          </p:cNvGrpSpPr>
          <p:nvPr/>
        </p:nvGrpSpPr>
        <p:grpSpPr bwMode="auto">
          <a:xfrm>
            <a:off x="827584" y="3207423"/>
            <a:ext cx="7992888" cy="3324225"/>
            <a:chOff x="424" y="2252"/>
            <a:chExt cx="5352" cy="2094"/>
          </a:xfrm>
        </p:grpSpPr>
        <p:sp>
          <p:nvSpPr>
            <p:cNvPr id="4" name="Rectangle 7"/>
            <p:cNvSpPr>
              <a:spLocks noChangeArrowheads="1"/>
            </p:cNvSpPr>
            <p:nvPr/>
          </p:nvSpPr>
          <p:spPr bwMode="auto">
            <a:xfrm>
              <a:off x="424" y="2297"/>
              <a:ext cx="2667" cy="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en-GB" altLang="en-US" sz="1400" dirty="0">
                  <a:solidFill>
                    <a:srgbClr val="FFFFFF"/>
                  </a:solidFill>
                  <a:latin typeface="+mj-lt"/>
                </a:rPr>
                <a:t>inventory management resources </a:t>
              </a:r>
            </a:p>
            <a:p>
              <a:pPr>
                <a:buFontTx/>
                <a:buChar char="•"/>
              </a:pPr>
              <a:r>
                <a:rPr lang="en-GB" altLang="en-US" sz="1400" dirty="0">
                  <a:solidFill>
                    <a:srgbClr val="FFFFFF"/>
                  </a:solidFill>
                  <a:latin typeface="+mj-lt"/>
                </a:rPr>
                <a:t>constraint management </a:t>
              </a:r>
            </a:p>
            <a:p>
              <a:pPr>
                <a:buFontTx/>
                <a:buChar char="•"/>
              </a:pPr>
              <a:r>
                <a:rPr lang="en-GB" altLang="en-US" sz="1400" dirty="0">
                  <a:solidFill>
                    <a:srgbClr val="FFFFFF"/>
                  </a:solidFill>
                  <a:latin typeface="+mj-lt"/>
                </a:rPr>
                <a:t>quality management </a:t>
              </a:r>
            </a:p>
            <a:p>
              <a:pPr>
                <a:buFontTx/>
                <a:buChar char="•"/>
              </a:pPr>
              <a:r>
                <a:rPr lang="en-GB" altLang="en-US" sz="1400" dirty="0">
                  <a:solidFill>
                    <a:srgbClr val="FFFFFF"/>
                  </a:solidFill>
                  <a:latin typeface="+mj-lt"/>
                </a:rPr>
                <a:t>process improvement </a:t>
              </a:r>
            </a:p>
            <a:p>
              <a:pPr>
                <a:buFontTx/>
                <a:buChar char="•"/>
              </a:pPr>
              <a:r>
                <a:rPr lang="en-GB" altLang="en-US" sz="1400" dirty="0" smtClean="0">
                  <a:solidFill>
                    <a:srgbClr val="FFFFFF"/>
                  </a:solidFill>
                  <a:latin typeface="+mj-lt"/>
                </a:rPr>
                <a:t>Information systems</a:t>
              </a:r>
              <a:endParaRPr lang="en-GB" altLang="en-US" sz="1400" dirty="0">
                <a:solidFill>
                  <a:srgbClr val="FFFFFF"/>
                </a:solidFill>
                <a:latin typeface="+mj-lt"/>
              </a:endParaRPr>
            </a:p>
            <a:p>
              <a:pPr>
                <a:buFontTx/>
                <a:buChar char="•"/>
              </a:pPr>
              <a:r>
                <a:rPr lang="en-GB" altLang="en-US" sz="1400" dirty="0">
                  <a:solidFill>
                    <a:srgbClr val="FFFFFF"/>
                  </a:solidFill>
                  <a:latin typeface="+mj-lt"/>
                </a:rPr>
                <a:t>technology management </a:t>
              </a:r>
            </a:p>
            <a:p>
              <a:pPr>
                <a:buFontTx/>
                <a:buChar char="•"/>
              </a:pPr>
              <a:r>
                <a:rPr lang="en-GB" altLang="en-US" sz="1400" dirty="0">
                  <a:solidFill>
                    <a:srgbClr val="FFFFFF"/>
                  </a:solidFill>
                  <a:latin typeface="+mj-lt"/>
                </a:rPr>
                <a:t>value chain management </a:t>
              </a:r>
            </a:p>
            <a:p>
              <a:pPr>
                <a:buFontTx/>
                <a:buChar char="•"/>
              </a:pPr>
              <a:r>
                <a:rPr lang="en-GB" altLang="en-US" sz="1400" dirty="0">
                  <a:solidFill>
                    <a:srgbClr val="FFFFFF"/>
                  </a:solidFill>
                  <a:latin typeface="+mj-lt"/>
                </a:rPr>
                <a:t>supply chain management </a:t>
              </a:r>
            </a:p>
            <a:p>
              <a:pPr>
                <a:buFontTx/>
                <a:buChar char="•"/>
              </a:pPr>
              <a:r>
                <a:rPr lang="en-GB" altLang="en-US" sz="1400" dirty="0">
                  <a:solidFill>
                    <a:srgbClr val="FFFFFF"/>
                  </a:solidFill>
                  <a:latin typeface="+mj-lt"/>
                </a:rPr>
                <a:t>manufacturing resources </a:t>
              </a:r>
            </a:p>
            <a:p>
              <a:pPr>
                <a:buFontTx/>
                <a:buChar char="•"/>
              </a:pPr>
              <a:r>
                <a:rPr lang="en-GB" altLang="en-US" sz="1400" dirty="0">
                  <a:solidFill>
                    <a:srgbClr val="FFFFFF"/>
                  </a:solidFill>
                  <a:latin typeface="+mj-lt"/>
                </a:rPr>
                <a:t>productivity improvement </a:t>
              </a:r>
            </a:p>
            <a:p>
              <a:pPr>
                <a:buFontTx/>
                <a:buChar char="•"/>
              </a:pPr>
              <a:r>
                <a:rPr lang="en-GB" altLang="en-US" sz="1400" dirty="0">
                  <a:solidFill>
                    <a:srgbClr val="FFFFFF"/>
                  </a:solidFill>
                  <a:latin typeface="+mj-lt"/>
                </a:rPr>
                <a:t>service management </a:t>
              </a:r>
            </a:p>
            <a:p>
              <a:pPr>
                <a:buFontTx/>
                <a:buChar char="•"/>
              </a:pPr>
              <a:r>
                <a:rPr lang="en-GB" altLang="en-US" sz="1400" dirty="0">
                  <a:solidFill>
                    <a:srgbClr val="FFFFFF"/>
                  </a:solidFill>
                  <a:latin typeface="+mj-lt"/>
                </a:rPr>
                <a:t>lean systems/just-in-time </a:t>
              </a:r>
            </a:p>
            <a:p>
              <a:pPr>
                <a:buFontTx/>
                <a:buChar char="•"/>
              </a:pPr>
              <a:r>
                <a:rPr lang="en-GB" altLang="en-US" sz="1400" dirty="0">
                  <a:solidFill>
                    <a:srgbClr val="FFFFFF"/>
                  </a:solidFill>
                  <a:latin typeface="+mj-lt"/>
                </a:rPr>
                <a:t>planning and scheduling </a:t>
              </a:r>
            </a:p>
            <a:p>
              <a:pPr>
                <a:buFontTx/>
                <a:buChar char="•"/>
              </a:pPr>
              <a:r>
                <a:rPr lang="en-GB" altLang="en-US" sz="1400" dirty="0">
                  <a:solidFill>
                    <a:srgbClr val="FFFFFF"/>
                  </a:solidFill>
                  <a:latin typeface="+mj-lt"/>
                </a:rPr>
                <a:t>facility location and layout </a:t>
              </a:r>
            </a:p>
          </p:txBody>
        </p:sp>
        <p:sp>
          <p:nvSpPr>
            <p:cNvPr id="5" name="Rectangle 9"/>
            <p:cNvSpPr>
              <a:spLocks noChangeArrowheads="1"/>
            </p:cNvSpPr>
            <p:nvPr/>
          </p:nvSpPr>
          <p:spPr bwMode="auto">
            <a:xfrm>
              <a:off x="2896" y="2252"/>
              <a:ext cx="2880"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6213" indent="-1762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FontTx/>
                <a:buChar char="•"/>
              </a:pPr>
              <a:r>
                <a:rPr lang="en-GB" altLang="en-US" sz="1400" dirty="0">
                  <a:solidFill>
                    <a:srgbClr val="FFFFFF"/>
                  </a:solidFill>
                  <a:latin typeface="+mj-lt"/>
                </a:rPr>
                <a:t>job design </a:t>
              </a:r>
            </a:p>
            <a:p>
              <a:pPr>
                <a:buFontTx/>
                <a:buChar char="•"/>
              </a:pPr>
              <a:r>
                <a:rPr lang="en-GB" altLang="en-US" sz="1400" dirty="0">
                  <a:solidFill>
                    <a:srgbClr val="FFFFFF"/>
                  </a:solidFill>
                  <a:latin typeface="+mj-lt"/>
                </a:rPr>
                <a:t>work measurement </a:t>
              </a:r>
            </a:p>
            <a:p>
              <a:pPr>
                <a:buFontTx/>
                <a:buChar char="•"/>
              </a:pPr>
              <a:r>
                <a:rPr lang="en-GB" altLang="en-US" sz="1400" dirty="0">
                  <a:solidFill>
                    <a:srgbClr val="FFFFFF"/>
                  </a:solidFill>
                  <a:latin typeface="+mj-lt"/>
                </a:rPr>
                <a:t>forecasting and demand management </a:t>
              </a:r>
            </a:p>
            <a:p>
              <a:pPr>
                <a:buFontTx/>
                <a:buChar char="•"/>
              </a:pPr>
              <a:r>
                <a:rPr lang="en-GB" altLang="en-US" sz="1400" dirty="0">
                  <a:solidFill>
                    <a:srgbClr val="FFFFFF"/>
                  </a:solidFill>
                  <a:latin typeface="+mj-lt"/>
                </a:rPr>
                <a:t>inventory management </a:t>
              </a:r>
            </a:p>
            <a:p>
              <a:pPr>
                <a:buFontTx/>
                <a:buChar char="•"/>
              </a:pPr>
              <a:r>
                <a:rPr lang="en-GB" altLang="en-US" sz="1400" dirty="0">
                  <a:solidFill>
                    <a:srgbClr val="FFFFFF"/>
                  </a:solidFill>
                  <a:latin typeface="+mj-lt"/>
                </a:rPr>
                <a:t>outsourcing </a:t>
              </a:r>
            </a:p>
            <a:p>
              <a:pPr>
                <a:buFontTx/>
                <a:buChar char="•"/>
              </a:pPr>
              <a:r>
                <a:rPr lang="en-GB" altLang="en-US" sz="1400" dirty="0">
                  <a:solidFill>
                    <a:srgbClr val="FFFFFF"/>
                  </a:solidFill>
                  <a:latin typeface="+mj-lt"/>
                </a:rPr>
                <a:t>performance measurement </a:t>
              </a:r>
            </a:p>
            <a:p>
              <a:pPr>
                <a:buFontTx/>
                <a:buChar char="•"/>
              </a:pPr>
              <a:r>
                <a:rPr lang="en-GB" altLang="en-US" sz="1400" dirty="0">
                  <a:solidFill>
                    <a:srgbClr val="FFFFFF"/>
                  </a:solidFill>
                  <a:latin typeface="+mj-lt"/>
                </a:rPr>
                <a:t>logistics and distribution </a:t>
              </a:r>
            </a:p>
            <a:p>
              <a:pPr>
                <a:buFontTx/>
                <a:buChar char="•"/>
              </a:pPr>
              <a:r>
                <a:rPr lang="en-GB" altLang="en-US" sz="1400" dirty="0">
                  <a:solidFill>
                    <a:srgbClr val="FFFFFF"/>
                  </a:solidFill>
                  <a:latin typeface="+mj-lt"/>
                </a:rPr>
                <a:t>innovation management </a:t>
              </a:r>
            </a:p>
            <a:p>
              <a:pPr>
                <a:buFontTx/>
                <a:buChar char="•"/>
              </a:pPr>
              <a:r>
                <a:rPr lang="en-GB" altLang="en-US" sz="1400" dirty="0">
                  <a:solidFill>
                    <a:srgbClr val="FFFFFF"/>
                  </a:solidFill>
                  <a:latin typeface="+mj-lt"/>
                </a:rPr>
                <a:t>customer management </a:t>
              </a:r>
            </a:p>
            <a:p>
              <a:pPr>
                <a:buFontTx/>
                <a:buChar char="•"/>
              </a:pPr>
              <a:r>
                <a:rPr lang="en-GB" altLang="en-US" sz="1400" dirty="0">
                  <a:solidFill>
                    <a:srgbClr val="FFFFFF"/>
                  </a:solidFill>
                  <a:latin typeface="+mj-lt"/>
                </a:rPr>
                <a:t>operations strategy </a:t>
              </a:r>
            </a:p>
            <a:p>
              <a:pPr>
                <a:buFontTx/>
                <a:buChar char="•"/>
              </a:pPr>
              <a:r>
                <a:rPr lang="en-GB" altLang="en-US" sz="1400" dirty="0">
                  <a:solidFill>
                    <a:srgbClr val="FFFFFF"/>
                  </a:solidFill>
                  <a:latin typeface="+mj-lt"/>
                </a:rPr>
                <a:t>manufacturing strategy </a:t>
              </a:r>
            </a:p>
            <a:p>
              <a:pPr>
                <a:buFontTx/>
                <a:buChar char="•"/>
              </a:pPr>
              <a:r>
                <a:rPr lang="en-GB" altLang="en-US" sz="1400" dirty="0">
                  <a:solidFill>
                    <a:srgbClr val="FFFFFF"/>
                  </a:solidFill>
                  <a:latin typeface="+mj-lt"/>
                </a:rPr>
                <a:t>project management </a:t>
              </a:r>
            </a:p>
            <a:p>
              <a:pPr>
                <a:buFontTx/>
                <a:buChar char="•"/>
              </a:pPr>
              <a:r>
                <a:rPr lang="en-GB" altLang="en-US" sz="1400" dirty="0">
                  <a:solidFill>
                    <a:srgbClr val="FFFFFF"/>
                  </a:solidFill>
                  <a:latin typeface="+mj-lt"/>
                </a:rPr>
                <a:t>product design </a:t>
              </a:r>
            </a:p>
            <a:p>
              <a:pPr>
                <a:buFontTx/>
                <a:buChar char="•"/>
              </a:pPr>
              <a:r>
                <a:rPr lang="en-GB" altLang="en-US" sz="1400" dirty="0">
                  <a:solidFill>
                    <a:srgbClr val="FFFFFF"/>
                  </a:solidFill>
                  <a:latin typeface="+mj-lt"/>
                </a:rPr>
                <a:t>process management </a:t>
              </a:r>
            </a:p>
            <a:p>
              <a:pPr>
                <a:buFontTx/>
                <a:buChar char="•"/>
              </a:pPr>
              <a:r>
                <a:rPr lang="en-GB" altLang="en-US" sz="1400" dirty="0">
                  <a:solidFill>
                    <a:srgbClr val="FFFFFF"/>
                  </a:solidFill>
                  <a:latin typeface="+mj-lt"/>
                </a:rPr>
                <a:t>risk and reliability management</a:t>
              </a:r>
            </a:p>
          </p:txBody>
        </p:sp>
      </p:grpSp>
      <p:sp>
        <p:nvSpPr>
          <p:cNvPr id="6" name="TextBox 5"/>
          <p:cNvSpPr txBox="1"/>
          <p:nvPr/>
        </p:nvSpPr>
        <p:spPr>
          <a:xfrm>
            <a:off x="391313" y="1822277"/>
            <a:ext cx="8424936" cy="3323987"/>
          </a:xfrm>
          <a:prstGeom prst="rect">
            <a:avLst/>
          </a:prstGeom>
          <a:noFill/>
        </p:spPr>
        <p:txBody>
          <a:bodyPr wrap="square" rtlCol="0">
            <a:spAutoFit/>
          </a:bodyPr>
          <a:lstStyle/>
          <a:p>
            <a:pPr algn="ctr"/>
            <a:r>
              <a:rPr lang="en-GB" sz="16600" b="1" dirty="0" smtClean="0">
                <a:solidFill>
                  <a:srgbClr val="C00000"/>
                </a:solidFill>
                <a:latin typeface="Calibri" panose="020F0502020204030204" pitchFamily="34" charset="0"/>
              </a:rPr>
              <a:t>Boring..!</a:t>
            </a:r>
          </a:p>
          <a:p>
            <a:pPr algn="ctr"/>
            <a:r>
              <a:rPr lang="en-GB" sz="4400" b="1" dirty="0" smtClean="0">
                <a:solidFill>
                  <a:srgbClr val="C00000"/>
                </a:solidFill>
                <a:latin typeface="Calibri" panose="020F0502020204030204" pitchFamily="34" charset="0"/>
              </a:rPr>
              <a:t>Let’s look at this in a different way</a:t>
            </a:r>
            <a:endParaRPr lang="en-GB" sz="4400" b="1" dirty="0">
              <a:solidFill>
                <a:srgbClr val="C00000"/>
              </a:solidFill>
              <a:latin typeface="Calibri" panose="020F0502020204030204" pitchFamily="34" charset="0"/>
            </a:endParaRPr>
          </a:p>
        </p:txBody>
      </p:sp>
      <p:sp>
        <p:nvSpPr>
          <p:cNvPr id="7" name="Footer Placeholder 6"/>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173584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15616" y="2420888"/>
            <a:ext cx="7125079" cy="1446550"/>
          </a:xfrm>
          <a:prstGeom prst="rect">
            <a:avLst/>
          </a:prstGeom>
          <a:noFill/>
        </p:spPr>
        <p:txBody>
          <a:bodyPr wrap="square" rtlCol="0">
            <a:spAutoFit/>
          </a:bodyPr>
          <a:lstStyle/>
          <a:p>
            <a:pPr algn="ctr"/>
            <a:r>
              <a:rPr lang="en-GB" sz="4400" dirty="0" smtClean="0">
                <a:solidFill>
                  <a:srgbClr val="FFFFFF"/>
                </a:solidFill>
                <a:latin typeface="+mj-lt"/>
              </a:rPr>
              <a:t>What happens in and organisation?</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9748210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7" descr="Datacaptu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58353"/>
            <a:ext cx="935038" cy="8648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9" descr="analyzing_comput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2459262"/>
            <a:ext cx="773113" cy="1071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625528" y="620688"/>
            <a:ext cx="8208962"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4800" b="1" dirty="0" smtClean="0">
                <a:solidFill>
                  <a:srgbClr val="FFFFFF"/>
                </a:solidFill>
                <a:latin typeface="+mj-lt"/>
              </a:rPr>
              <a:t>In </a:t>
            </a:r>
            <a:r>
              <a:rPr lang="en-GB" altLang="en-US" sz="4800" b="1" dirty="0">
                <a:solidFill>
                  <a:srgbClr val="FFFFFF"/>
                </a:solidFill>
                <a:latin typeface="+mj-lt"/>
              </a:rPr>
              <a:t>organisations</a:t>
            </a:r>
          </a:p>
          <a:p>
            <a:pPr algn="ctr">
              <a:spcBef>
                <a:spcPct val="50000"/>
              </a:spcBef>
            </a:pPr>
            <a:r>
              <a:rPr lang="en-GB" altLang="en-US" b="1" i="1" dirty="0">
                <a:solidFill>
                  <a:srgbClr val="FFFFFF"/>
                </a:solidFill>
                <a:latin typeface="+mj-lt"/>
              </a:rPr>
              <a:t>Public, Private, Commercial, Industrial, Charitable and so on…</a:t>
            </a:r>
          </a:p>
          <a:p>
            <a:pPr algn="ctr">
              <a:spcBef>
                <a:spcPct val="50000"/>
              </a:spcBef>
            </a:pPr>
            <a:r>
              <a:rPr lang="en-GB" altLang="en-US" sz="4800" b="1" dirty="0">
                <a:solidFill>
                  <a:srgbClr val="FFFFFF"/>
                </a:solidFill>
                <a:latin typeface="+mj-lt"/>
              </a:rPr>
              <a:t>people do things</a:t>
            </a:r>
          </a:p>
          <a:p>
            <a:pPr algn="ctr">
              <a:spcBef>
                <a:spcPct val="50000"/>
              </a:spcBef>
            </a:pPr>
            <a:r>
              <a:rPr lang="en-GB" altLang="en-US" b="1" i="1" dirty="0">
                <a:solidFill>
                  <a:srgbClr val="FFFFFF"/>
                </a:solidFill>
                <a:latin typeface="+mj-lt"/>
              </a:rPr>
              <a:t>With computers, machines, materials, information, paper, other people and so on...</a:t>
            </a:r>
          </a:p>
          <a:p>
            <a:pPr algn="ctr">
              <a:spcBef>
                <a:spcPct val="50000"/>
              </a:spcBef>
            </a:pPr>
            <a:r>
              <a:rPr lang="en-GB" altLang="en-US" sz="4800" b="1" dirty="0">
                <a:solidFill>
                  <a:srgbClr val="FFFFFF"/>
                </a:solidFill>
                <a:latin typeface="+mj-lt"/>
              </a:rPr>
              <a:t>that lead to results</a:t>
            </a:r>
          </a:p>
          <a:p>
            <a:pPr algn="ctr">
              <a:spcBef>
                <a:spcPct val="50000"/>
              </a:spcBef>
            </a:pPr>
            <a:r>
              <a:rPr lang="en-GB" altLang="en-US" b="1" i="1" dirty="0">
                <a:solidFill>
                  <a:srgbClr val="FFFFFF"/>
                </a:solidFill>
                <a:latin typeface="+mj-lt"/>
              </a:rPr>
              <a:t>Good or bad</a:t>
            </a:r>
            <a:endParaRPr lang="en-GB" altLang="en-US" sz="4800" b="1" dirty="0">
              <a:solidFill>
                <a:srgbClr val="FFFFFF"/>
              </a:solidFill>
              <a:latin typeface="+mj-lt"/>
            </a:endParaRPr>
          </a:p>
        </p:txBody>
      </p:sp>
      <p:pic>
        <p:nvPicPr>
          <p:cNvPr id="7" name="Picture 56" descr="graph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5472918"/>
            <a:ext cx="1511300" cy="93235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4048112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45170" y="1772816"/>
            <a:ext cx="6912768" cy="2554545"/>
          </a:xfrm>
          <a:prstGeom prst="rect">
            <a:avLst/>
          </a:prstGeom>
          <a:noFill/>
        </p:spPr>
        <p:txBody>
          <a:bodyPr wrap="square" rtlCol="0">
            <a:spAutoFit/>
          </a:bodyPr>
          <a:lstStyle/>
          <a:p>
            <a:pPr algn="ctr"/>
            <a:r>
              <a:rPr lang="en-GB" sz="4000" b="1" dirty="0" smtClean="0">
                <a:solidFill>
                  <a:srgbClr val="FFFFFF"/>
                </a:solidFill>
                <a:latin typeface="+mj-lt"/>
              </a:rPr>
              <a:t>Part 1 </a:t>
            </a:r>
          </a:p>
          <a:p>
            <a:pPr algn="ctr"/>
            <a:r>
              <a:rPr lang="en-GB" sz="4000" dirty="0" smtClean="0">
                <a:solidFill>
                  <a:srgbClr val="FFFFFF"/>
                </a:solidFill>
                <a:latin typeface="+mj-lt"/>
              </a:rPr>
              <a:t>A General Overview to Operations Management</a:t>
            </a:r>
          </a:p>
          <a:p>
            <a:pPr algn="ctr"/>
            <a:endParaRPr lang="en-GB" sz="4000" dirty="0">
              <a:solidFill>
                <a:srgbClr val="FFFFFF"/>
              </a:solidFill>
              <a:latin typeface="+mj-lt"/>
            </a:endParaRP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519780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67544" y="780246"/>
            <a:ext cx="82089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dirty="0" smtClean="0">
                <a:solidFill>
                  <a:srgbClr val="FFFFFF"/>
                </a:solidFill>
                <a:latin typeface="+mj-lt"/>
              </a:rPr>
              <a:t>For example…</a:t>
            </a:r>
            <a:endParaRPr lang="en-GB" altLang="en-US" sz="3600" dirty="0">
              <a:solidFill>
                <a:srgbClr val="FFFFFF"/>
              </a:solidFill>
              <a:latin typeface="+mj-lt"/>
            </a:endParaRPr>
          </a:p>
        </p:txBody>
      </p:sp>
      <p:sp>
        <p:nvSpPr>
          <p:cNvPr id="2" name="Notched Right Arrow 1"/>
          <p:cNvSpPr/>
          <p:nvPr/>
        </p:nvSpPr>
        <p:spPr bwMode="auto">
          <a:xfrm>
            <a:off x="135663" y="1706428"/>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Receive Order</a:t>
            </a:r>
          </a:p>
        </p:txBody>
      </p:sp>
      <p:sp>
        <p:nvSpPr>
          <p:cNvPr id="8" name="Notched Right Arrow 7"/>
          <p:cNvSpPr/>
          <p:nvPr/>
        </p:nvSpPr>
        <p:spPr bwMode="auto">
          <a:xfrm>
            <a:off x="1791847" y="1700808"/>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Process Order</a:t>
            </a:r>
          </a:p>
        </p:txBody>
      </p:sp>
      <p:sp>
        <p:nvSpPr>
          <p:cNvPr id="9" name="Notched Right Arrow 8"/>
          <p:cNvSpPr/>
          <p:nvPr/>
        </p:nvSpPr>
        <p:spPr bwMode="auto">
          <a:xfrm>
            <a:off x="3448031" y="1706428"/>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Check Credit</a:t>
            </a:r>
          </a:p>
        </p:txBody>
      </p:sp>
      <p:sp>
        <p:nvSpPr>
          <p:cNvPr id="10" name="Notched Right Arrow 9"/>
          <p:cNvSpPr/>
          <p:nvPr/>
        </p:nvSpPr>
        <p:spPr bwMode="auto">
          <a:xfrm>
            <a:off x="5148064" y="1700808"/>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Plan</a:t>
            </a:r>
          </a:p>
          <a:p>
            <a:pPr marL="0" marR="0" indent="0" algn="l" defTabSz="914400" rtl="0" eaLnBrk="0" fontAlgn="base" latinLnBrk="0" hangingPunct="0">
              <a:lnSpc>
                <a:spcPct val="100000"/>
              </a:lnSpc>
              <a:spcBef>
                <a:spcPct val="0"/>
              </a:spcBef>
              <a:spcAft>
                <a:spcPct val="0"/>
              </a:spcAft>
              <a:buClrTx/>
              <a:buSzTx/>
              <a:buFontTx/>
              <a:buNone/>
              <a:tabLst/>
            </a:pPr>
            <a:r>
              <a:rPr lang="en-GB" sz="2100" b="1" dirty="0">
                <a:solidFill>
                  <a:srgbClr val="FFFFFF"/>
                </a:solidFill>
                <a:latin typeface="+mj-lt"/>
              </a:rPr>
              <a:t>O</a:t>
            </a:r>
            <a:r>
              <a:rPr lang="en-GB" sz="2100" b="1" dirty="0" smtClean="0">
                <a:solidFill>
                  <a:srgbClr val="FFFFFF"/>
                </a:solidFill>
                <a:latin typeface="+mj-lt"/>
              </a:rPr>
              <a:t>rder</a:t>
            </a:r>
            <a:endParaRPr kumimoji="0" lang="en-GB" sz="2100" b="1" i="0" u="none" strike="noStrike" cap="none" normalizeH="0" baseline="0" dirty="0" smtClean="0">
              <a:ln>
                <a:noFill/>
              </a:ln>
              <a:solidFill>
                <a:srgbClr val="FFFFFF"/>
              </a:solidFill>
              <a:effectLst/>
              <a:latin typeface="+mj-lt"/>
            </a:endParaRPr>
          </a:p>
        </p:txBody>
      </p:sp>
      <p:sp>
        <p:nvSpPr>
          <p:cNvPr id="11" name="Notched Right Arrow 10"/>
          <p:cNvSpPr/>
          <p:nvPr/>
        </p:nvSpPr>
        <p:spPr bwMode="auto">
          <a:xfrm>
            <a:off x="6904415" y="1706428"/>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Make Product</a:t>
            </a:r>
          </a:p>
        </p:txBody>
      </p:sp>
      <p:sp>
        <p:nvSpPr>
          <p:cNvPr id="12" name="Notched Right Arrow 11"/>
          <p:cNvSpPr/>
          <p:nvPr/>
        </p:nvSpPr>
        <p:spPr bwMode="auto">
          <a:xfrm>
            <a:off x="2796" y="3485561"/>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Test</a:t>
            </a:r>
          </a:p>
          <a:p>
            <a:pPr marL="0" marR="0" indent="0" algn="l" defTabSz="914400" rtl="0" eaLnBrk="0" fontAlgn="base" latinLnBrk="0" hangingPunct="0">
              <a:lnSpc>
                <a:spcPct val="100000"/>
              </a:lnSpc>
              <a:spcBef>
                <a:spcPct val="0"/>
              </a:spcBef>
              <a:spcAft>
                <a:spcPct val="0"/>
              </a:spcAft>
              <a:buClrTx/>
              <a:buSzTx/>
              <a:buFontTx/>
              <a:buNone/>
              <a:tabLst/>
            </a:pPr>
            <a:r>
              <a:rPr lang="en-GB" sz="2100" b="1" dirty="0" smtClean="0">
                <a:solidFill>
                  <a:srgbClr val="FFFFFF"/>
                </a:solidFill>
                <a:latin typeface="+mj-lt"/>
              </a:rPr>
              <a:t>Product</a:t>
            </a:r>
            <a:endParaRPr kumimoji="0" lang="en-GB" sz="2100" b="1" i="0" u="none" strike="noStrike" cap="none" normalizeH="0" baseline="0" dirty="0" smtClean="0">
              <a:ln>
                <a:noFill/>
              </a:ln>
              <a:solidFill>
                <a:srgbClr val="FFFFFF"/>
              </a:solidFill>
              <a:effectLst/>
              <a:latin typeface="+mj-lt"/>
            </a:endParaRPr>
          </a:p>
        </p:txBody>
      </p:sp>
      <p:sp>
        <p:nvSpPr>
          <p:cNvPr id="13" name="Notched Right Arrow 12"/>
          <p:cNvSpPr/>
          <p:nvPr/>
        </p:nvSpPr>
        <p:spPr bwMode="auto">
          <a:xfrm>
            <a:off x="1658980" y="3485561"/>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Deliver</a:t>
            </a:r>
          </a:p>
          <a:p>
            <a:pPr marL="0" marR="0" indent="0" algn="l" defTabSz="914400" rtl="0" eaLnBrk="0" fontAlgn="base" latinLnBrk="0" hangingPunct="0">
              <a:lnSpc>
                <a:spcPct val="100000"/>
              </a:lnSpc>
              <a:spcBef>
                <a:spcPct val="0"/>
              </a:spcBef>
              <a:spcAft>
                <a:spcPct val="0"/>
              </a:spcAft>
              <a:buClrTx/>
              <a:buSzTx/>
              <a:buFontTx/>
              <a:buNone/>
              <a:tabLst/>
            </a:pPr>
            <a:r>
              <a:rPr lang="en-GB" sz="2100" b="1" dirty="0" smtClean="0">
                <a:solidFill>
                  <a:srgbClr val="FFFFFF"/>
                </a:solidFill>
                <a:latin typeface="+mj-lt"/>
              </a:rPr>
              <a:t>Product</a:t>
            </a:r>
            <a:endParaRPr kumimoji="0" lang="en-GB" sz="2100" b="1" i="0" u="none" strike="noStrike" cap="none" normalizeH="0" baseline="0" dirty="0" smtClean="0">
              <a:ln>
                <a:noFill/>
              </a:ln>
              <a:solidFill>
                <a:srgbClr val="FFFFFF"/>
              </a:solidFill>
              <a:effectLst/>
              <a:latin typeface="+mj-lt"/>
            </a:endParaRPr>
          </a:p>
        </p:txBody>
      </p:sp>
      <p:sp>
        <p:nvSpPr>
          <p:cNvPr id="14" name="Notched Right Arrow 13"/>
          <p:cNvSpPr/>
          <p:nvPr/>
        </p:nvSpPr>
        <p:spPr bwMode="auto">
          <a:xfrm>
            <a:off x="3359013" y="3501008"/>
            <a:ext cx="194421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Install</a:t>
            </a:r>
          </a:p>
          <a:p>
            <a:pPr marL="0" marR="0" indent="0" algn="l" defTabSz="914400" rtl="0" eaLnBrk="0" fontAlgn="base" latinLnBrk="0" hangingPunct="0">
              <a:lnSpc>
                <a:spcPct val="100000"/>
              </a:lnSpc>
              <a:spcBef>
                <a:spcPct val="0"/>
              </a:spcBef>
              <a:spcAft>
                <a:spcPct val="0"/>
              </a:spcAft>
              <a:buClrTx/>
              <a:buSzTx/>
              <a:buFontTx/>
              <a:buNone/>
              <a:tabLst/>
            </a:pPr>
            <a:r>
              <a:rPr lang="en-GB" sz="2100" b="1" dirty="0" smtClean="0">
                <a:solidFill>
                  <a:srgbClr val="FFFFFF"/>
                </a:solidFill>
                <a:latin typeface="+mj-lt"/>
              </a:rPr>
              <a:t>Product</a:t>
            </a:r>
            <a:endParaRPr kumimoji="0" lang="en-GB" sz="2100" b="1" i="0" u="none" strike="noStrike" cap="none" normalizeH="0" baseline="0" dirty="0" smtClean="0">
              <a:ln>
                <a:noFill/>
              </a:ln>
              <a:solidFill>
                <a:srgbClr val="FFFFFF"/>
              </a:solidFill>
              <a:effectLst/>
              <a:latin typeface="+mj-lt"/>
            </a:endParaRPr>
          </a:p>
        </p:txBody>
      </p:sp>
      <p:sp>
        <p:nvSpPr>
          <p:cNvPr id="15" name="Notched Right Arrow 14"/>
          <p:cNvSpPr/>
          <p:nvPr/>
        </p:nvSpPr>
        <p:spPr bwMode="auto">
          <a:xfrm>
            <a:off x="5115364" y="3501008"/>
            <a:ext cx="2124236"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Train</a:t>
            </a:r>
          </a:p>
          <a:p>
            <a:pPr marL="0" marR="0" indent="0" algn="l" defTabSz="914400" rtl="0" eaLnBrk="0" fontAlgn="base" latinLnBrk="0" hangingPunct="0">
              <a:lnSpc>
                <a:spcPct val="100000"/>
              </a:lnSpc>
              <a:spcBef>
                <a:spcPct val="0"/>
              </a:spcBef>
              <a:spcAft>
                <a:spcPct val="0"/>
              </a:spcAft>
              <a:buClrTx/>
              <a:buSzTx/>
              <a:buFontTx/>
              <a:buNone/>
              <a:tabLst/>
            </a:pPr>
            <a:r>
              <a:rPr lang="en-GB" sz="2100" b="1" dirty="0" smtClean="0">
                <a:solidFill>
                  <a:srgbClr val="FFFFFF"/>
                </a:solidFill>
                <a:latin typeface="+mj-lt"/>
              </a:rPr>
              <a:t>Customer</a:t>
            </a:r>
            <a:endParaRPr kumimoji="0" lang="en-GB" sz="2100" b="1" i="0" u="none" strike="noStrike" cap="none" normalizeH="0" baseline="0" dirty="0" smtClean="0">
              <a:ln>
                <a:noFill/>
              </a:ln>
              <a:solidFill>
                <a:srgbClr val="FFFFFF"/>
              </a:solidFill>
              <a:effectLst/>
              <a:latin typeface="+mj-lt"/>
            </a:endParaRPr>
          </a:p>
        </p:txBody>
      </p:sp>
      <p:sp>
        <p:nvSpPr>
          <p:cNvPr id="16" name="Notched Right Arrow 15"/>
          <p:cNvSpPr/>
          <p:nvPr/>
        </p:nvSpPr>
        <p:spPr bwMode="auto">
          <a:xfrm>
            <a:off x="6983759" y="3506628"/>
            <a:ext cx="2160241" cy="1800200"/>
          </a:xfrm>
          <a:prstGeom prst="notchedRightArrow">
            <a:avLst>
              <a:gd name="adj1" fmla="val 69267"/>
              <a:gd name="adj2" fmla="val 26355"/>
            </a:avLst>
          </a:prstGeom>
          <a:solidFill>
            <a:schemeClr val="bg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100" b="1" i="0" u="none" strike="noStrike" cap="none" normalizeH="0" baseline="0" dirty="0" smtClean="0">
                <a:ln>
                  <a:noFill/>
                </a:ln>
                <a:solidFill>
                  <a:srgbClr val="FFFFFF"/>
                </a:solidFill>
                <a:effectLst/>
                <a:latin typeface="+mj-lt"/>
              </a:rPr>
              <a:t>Invoice</a:t>
            </a:r>
          </a:p>
          <a:p>
            <a:pPr marL="0" marR="0" indent="0" algn="l" defTabSz="914400" rtl="0" eaLnBrk="0" fontAlgn="base" latinLnBrk="0" hangingPunct="0">
              <a:lnSpc>
                <a:spcPct val="100000"/>
              </a:lnSpc>
              <a:spcBef>
                <a:spcPct val="0"/>
              </a:spcBef>
              <a:spcAft>
                <a:spcPct val="0"/>
              </a:spcAft>
              <a:buClrTx/>
              <a:buSzTx/>
              <a:buFontTx/>
              <a:buNone/>
              <a:tabLst/>
            </a:pPr>
            <a:r>
              <a:rPr lang="en-GB" sz="2100" b="1" dirty="0" smtClean="0">
                <a:solidFill>
                  <a:srgbClr val="FFFFFF"/>
                </a:solidFill>
                <a:latin typeface="+mj-lt"/>
              </a:rPr>
              <a:t>Customer</a:t>
            </a:r>
            <a:endParaRPr kumimoji="0" lang="en-GB" sz="2100" b="1" i="0" u="none" strike="noStrike" cap="none" normalizeH="0" baseline="0" dirty="0" smtClean="0">
              <a:ln>
                <a:noFill/>
              </a:ln>
              <a:solidFill>
                <a:srgbClr val="FFFFFF"/>
              </a:solidFill>
              <a:effectLst/>
              <a:latin typeface="+mj-lt"/>
            </a:endParaRP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478410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16281" y="784628"/>
            <a:ext cx="82089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600" dirty="0" smtClean="0">
                <a:solidFill>
                  <a:srgbClr val="FFFFFF"/>
                </a:solidFill>
                <a:latin typeface="+mj-lt"/>
              </a:rPr>
              <a:t>In organisations…</a:t>
            </a:r>
            <a:endParaRPr lang="en-GB" altLang="en-US" sz="3600" dirty="0">
              <a:solidFill>
                <a:srgbClr val="FFFFFF"/>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556792"/>
            <a:ext cx="8390448" cy="3888431"/>
          </a:xfrm>
          <a:prstGeom prst="rect">
            <a:avLst/>
          </a:prstGeom>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870442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58667" y="1412776"/>
            <a:ext cx="820896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i="1" dirty="0" smtClean="0">
                <a:solidFill>
                  <a:srgbClr val="FFFFFF"/>
                </a:solidFill>
                <a:latin typeface="+mj-lt"/>
              </a:rPr>
              <a:t>More contemporary definition…</a:t>
            </a:r>
          </a:p>
          <a:p>
            <a:pPr algn="ctr">
              <a:spcBef>
                <a:spcPct val="50000"/>
              </a:spcBef>
            </a:pPr>
            <a:r>
              <a:rPr lang="en-US" altLang="en-US" sz="4800" dirty="0" smtClean="0">
                <a:solidFill>
                  <a:srgbClr val="FFFFFF"/>
                </a:solidFill>
                <a:latin typeface="+mj-lt"/>
              </a:rPr>
              <a:t>Operations </a:t>
            </a:r>
            <a:r>
              <a:rPr lang="en-US" altLang="en-US" sz="4800" dirty="0">
                <a:solidFill>
                  <a:srgbClr val="FFFFFF"/>
                </a:solidFill>
                <a:latin typeface="+mj-lt"/>
              </a:rPr>
              <a:t>management is about </a:t>
            </a:r>
            <a:r>
              <a:rPr lang="en-US" altLang="en-US" sz="4800" dirty="0" smtClean="0">
                <a:solidFill>
                  <a:srgbClr val="FFFFFF"/>
                </a:solidFill>
                <a:latin typeface="+mj-lt"/>
              </a:rPr>
              <a:t>realizing </a:t>
            </a:r>
            <a:r>
              <a:rPr lang="en-US" altLang="en-US" sz="4800" dirty="0">
                <a:solidFill>
                  <a:srgbClr val="FFFFFF"/>
                </a:solidFill>
                <a:latin typeface="+mj-lt"/>
              </a:rPr>
              <a:t>organisational goals and objectives through business processes</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056730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5536" y="637237"/>
            <a:ext cx="6840760" cy="830997"/>
          </a:xfrm>
          <a:prstGeom prst="rect">
            <a:avLst/>
          </a:prstGeom>
          <a:noFill/>
        </p:spPr>
        <p:txBody>
          <a:bodyPr wrap="square" rtlCol="0">
            <a:spAutoFit/>
          </a:bodyPr>
          <a:lstStyle/>
          <a:p>
            <a:pPr algn="ctr"/>
            <a:r>
              <a:rPr lang="en-GB" sz="4800" b="1" dirty="0" smtClean="0">
                <a:solidFill>
                  <a:srgbClr val="FFFFFF"/>
                </a:solidFill>
                <a:latin typeface="+mj-lt"/>
              </a:rPr>
              <a:t>What is a Process</a:t>
            </a:r>
            <a:r>
              <a:rPr lang="en-GB" sz="4800" dirty="0" smtClean="0">
                <a:solidFill>
                  <a:srgbClr val="FFFFFF"/>
                </a:solidFill>
                <a:latin typeface="+mj-lt"/>
              </a:rPr>
              <a:t>?</a:t>
            </a:r>
          </a:p>
        </p:txBody>
      </p:sp>
      <p:sp>
        <p:nvSpPr>
          <p:cNvPr id="3" name="Rectangle 2"/>
          <p:cNvSpPr/>
          <p:nvPr/>
        </p:nvSpPr>
        <p:spPr>
          <a:xfrm>
            <a:off x="395805" y="1844824"/>
            <a:ext cx="8352928" cy="2554545"/>
          </a:xfrm>
          <a:prstGeom prst="rect">
            <a:avLst/>
          </a:prstGeom>
        </p:spPr>
        <p:txBody>
          <a:bodyPr wrap="square">
            <a:spAutoFit/>
          </a:bodyPr>
          <a:lstStyle/>
          <a:p>
            <a:pPr algn="ctr"/>
            <a:r>
              <a:rPr lang="en-US" sz="3200" dirty="0">
                <a:solidFill>
                  <a:srgbClr val="FFFFFF"/>
                </a:solidFill>
                <a:latin typeface="+mj-lt"/>
              </a:rPr>
              <a:t>A business process is a series of continuous or intermittent cross-functional activities that are naturally connected together with work flowing through these activities for a particular outcome/purpose.</a:t>
            </a:r>
            <a:endParaRPr lang="en-GB" sz="3200" dirty="0">
              <a:solidFill>
                <a:srgbClr val="FFFFFF"/>
              </a:solidFill>
              <a:latin typeface="+mj-lt"/>
            </a:endParaRP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133977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14335" y="627488"/>
            <a:ext cx="6840760" cy="830997"/>
          </a:xfrm>
          <a:prstGeom prst="rect">
            <a:avLst/>
          </a:prstGeom>
          <a:noFill/>
        </p:spPr>
        <p:txBody>
          <a:bodyPr wrap="square" rtlCol="0">
            <a:spAutoFit/>
          </a:bodyPr>
          <a:lstStyle/>
          <a:p>
            <a:r>
              <a:rPr lang="en-GB" sz="4800" dirty="0" smtClean="0">
                <a:solidFill>
                  <a:srgbClr val="FFFFFF"/>
                </a:solidFill>
                <a:latin typeface="+mj-lt"/>
              </a:rPr>
              <a:t>Structure of a Process</a:t>
            </a:r>
          </a:p>
        </p:txBody>
      </p:sp>
      <p:sp>
        <p:nvSpPr>
          <p:cNvPr id="14" name="Rectangle 13"/>
          <p:cNvSpPr/>
          <p:nvPr/>
        </p:nvSpPr>
        <p:spPr>
          <a:xfrm>
            <a:off x="3203848" y="3393917"/>
            <a:ext cx="2160240" cy="1460323"/>
          </a:xfrm>
          <a:prstGeom prst="rect">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prstClr val="white"/>
                </a:solidFill>
                <a:effectLst/>
                <a:uLnTx/>
                <a:uFillTx/>
                <a:latin typeface="+mj-lt"/>
              </a:rPr>
              <a:t>Process</a:t>
            </a:r>
          </a:p>
        </p:txBody>
      </p:sp>
      <p:sp>
        <p:nvSpPr>
          <p:cNvPr id="15" name="Right Arrow 14"/>
          <p:cNvSpPr/>
          <p:nvPr/>
        </p:nvSpPr>
        <p:spPr>
          <a:xfrm>
            <a:off x="1835696" y="3792116"/>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Inputs</a:t>
            </a:r>
          </a:p>
        </p:txBody>
      </p:sp>
      <p:sp>
        <p:nvSpPr>
          <p:cNvPr id="16" name="Right Arrow 15"/>
          <p:cNvSpPr/>
          <p:nvPr/>
        </p:nvSpPr>
        <p:spPr>
          <a:xfrm>
            <a:off x="5364088" y="3753958"/>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Outputs</a:t>
            </a:r>
          </a:p>
        </p:txBody>
      </p:sp>
      <p:sp>
        <p:nvSpPr>
          <p:cNvPr id="17" name="Right Arrow 16"/>
          <p:cNvSpPr/>
          <p:nvPr/>
        </p:nvSpPr>
        <p:spPr>
          <a:xfrm rot="16200000">
            <a:off x="3491880" y="5178277"/>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Resources</a:t>
            </a:r>
          </a:p>
        </p:txBody>
      </p:sp>
      <p:sp>
        <p:nvSpPr>
          <p:cNvPr id="18" name="Right Arrow 17"/>
          <p:cNvSpPr/>
          <p:nvPr/>
        </p:nvSpPr>
        <p:spPr>
          <a:xfrm rot="5400000">
            <a:off x="3582687" y="2343940"/>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Controls</a:t>
            </a:r>
          </a:p>
        </p:txBody>
      </p:sp>
      <p:sp>
        <p:nvSpPr>
          <p:cNvPr id="19" name="Left-Up Arrow 18"/>
          <p:cNvSpPr/>
          <p:nvPr/>
        </p:nvSpPr>
        <p:spPr>
          <a:xfrm>
            <a:off x="4355976" y="4330022"/>
            <a:ext cx="1872208" cy="1368152"/>
          </a:xfrm>
          <a:prstGeom prst="leftUpArrow">
            <a:avLst>
              <a:gd name="adj1" fmla="val 8963"/>
              <a:gd name="adj2" fmla="val 14795"/>
              <a:gd name="adj3" fmla="val 16981"/>
            </a:avLst>
          </a:prstGeom>
          <a:solidFill>
            <a:sysClr val="window" lastClr="FFFFFF">
              <a:lumMod val="65000"/>
            </a:sys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mj-lt"/>
            </a:endParaRPr>
          </a:p>
        </p:txBody>
      </p:sp>
      <p:sp>
        <p:nvSpPr>
          <p:cNvPr id="20" name="Left-Up Arrow 19"/>
          <p:cNvSpPr/>
          <p:nvPr/>
        </p:nvSpPr>
        <p:spPr>
          <a:xfrm rot="16200000">
            <a:off x="4680012" y="2349802"/>
            <a:ext cx="1296144" cy="1800200"/>
          </a:xfrm>
          <a:prstGeom prst="leftUpArrow">
            <a:avLst>
              <a:gd name="adj1" fmla="val 8963"/>
              <a:gd name="adj2" fmla="val 14795"/>
              <a:gd name="adj3" fmla="val 16981"/>
            </a:avLst>
          </a:prstGeom>
          <a:solidFill>
            <a:sysClr val="window" lastClr="FFFFFF">
              <a:lumMod val="65000"/>
            </a:sys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mj-lt"/>
            </a:endParaRPr>
          </a:p>
        </p:txBody>
      </p:sp>
      <p:sp>
        <p:nvSpPr>
          <p:cNvPr id="21" name="TextBox 20"/>
          <p:cNvSpPr txBox="1"/>
          <p:nvPr/>
        </p:nvSpPr>
        <p:spPr>
          <a:xfrm>
            <a:off x="4764880" y="1881750"/>
            <a:ext cx="2088232" cy="923330"/>
          </a:xfrm>
          <a:prstGeom prst="rect">
            <a:avLst/>
          </a:prstGeom>
          <a:noFill/>
          <a:scene3d>
            <a:camera prst="orthographicFront"/>
            <a:lightRig rig="threePt" dir="t"/>
          </a:scene3d>
          <a:sp3d>
            <a:bevelT/>
          </a:sp3d>
        </p:spPr>
        <p:txBody>
          <a:bodyPr wrap="square" rtlCol="0">
            <a:spAutoFit/>
          </a:bodyPr>
          <a:lstStyle/>
          <a:p>
            <a:pPr algn="ctr" fontAlgn="auto">
              <a:spcBef>
                <a:spcPts val="0"/>
              </a:spcBef>
              <a:spcAft>
                <a:spcPts val="0"/>
              </a:spcAft>
            </a:pPr>
            <a:r>
              <a:rPr lang="en-GB" sz="1800" dirty="0" smtClean="0">
                <a:solidFill>
                  <a:srgbClr val="FFFFFF"/>
                </a:solidFill>
                <a:latin typeface="+mj-lt"/>
              </a:rPr>
              <a:t>Effectiveness</a:t>
            </a:r>
          </a:p>
          <a:p>
            <a:pPr algn="ctr" fontAlgn="auto">
              <a:spcBef>
                <a:spcPts val="0"/>
              </a:spcBef>
              <a:spcAft>
                <a:spcPts val="0"/>
              </a:spcAft>
            </a:pPr>
            <a:r>
              <a:rPr lang="en-GB" sz="1200" i="1" dirty="0" smtClean="0">
                <a:solidFill>
                  <a:srgbClr val="FFFFFF"/>
                </a:solidFill>
                <a:latin typeface="+mj-lt"/>
              </a:rPr>
              <a:t>The extent to which the output meets specification/ requirements</a:t>
            </a:r>
            <a:endParaRPr lang="en-GB" sz="1200" i="1" dirty="0">
              <a:solidFill>
                <a:srgbClr val="FFFFFF"/>
              </a:solidFill>
              <a:latin typeface="+mj-lt"/>
            </a:endParaRPr>
          </a:p>
        </p:txBody>
      </p:sp>
      <p:sp>
        <p:nvSpPr>
          <p:cNvPr id="22" name="TextBox 21"/>
          <p:cNvSpPr txBox="1"/>
          <p:nvPr/>
        </p:nvSpPr>
        <p:spPr>
          <a:xfrm>
            <a:off x="4788024" y="5486802"/>
            <a:ext cx="2088232" cy="738664"/>
          </a:xfrm>
          <a:prstGeom prst="rect">
            <a:avLst/>
          </a:prstGeom>
          <a:noFill/>
          <a:scene3d>
            <a:camera prst="orthographicFront"/>
            <a:lightRig rig="threePt" dir="t"/>
          </a:scene3d>
          <a:sp3d>
            <a:bevelT/>
          </a:sp3d>
        </p:spPr>
        <p:txBody>
          <a:bodyPr wrap="square" rtlCol="0">
            <a:spAutoFit/>
          </a:bodyPr>
          <a:lstStyle/>
          <a:p>
            <a:pPr algn="ctr" fontAlgn="auto">
              <a:spcBef>
                <a:spcPts val="0"/>
              </a:spcBef>
              <a:spcAft>
                <a:spcPts val="0"/>
              </a:spcAft>
            </a:pPr>
            <a:r>
              <a:rPr lang="en-GB" sz="1800" dirty="0" smtClean="0">
                <a:solidFill>
                  <a:srgbClr val="FFFFFF"/>
                </a:solidFill>
                <a:latin typeface="+mj-lt"/>
              </a:rPr>
              <a:t>Efficiency</a:t>
            </a:r>
          </a:p>
          <a:p>
            <a:pPr algn="ctr" fontAlgn="auto">
              <a:spcBef>
                <a:spcPts val="0"/>
              </a:spcBef>
              <a:spcAft>
                <a:spcPts val="0"/>
              </a:spcAft>
            </a:pPr>
            <a:r>
              <a:rPr lang="en-GB" sz="1200" i="1" dirty="0" smtClean="0">
                <a:solidFill>
                  <a:srgbClr val="FFFFFF"/>
                </a:solidFill>
                <a:latin typeface="+mj-lt"/>
              </a:rPr>
              <a:t>Resources consumed  in producing the output?</a:t>
            </a:r>
            <a:endParaRPr lang="en-GB" sz="1200" i="1" dirty="0">
              <a:solidFill>
                <a:srgbClr val="FFFFFF"/>
              </a:solidFill>
              <a:latin typeface="+mj-lt"/>
            </a:endParaRPr>
          </a:p>
        </p:txBody>
      </p:sp>
      <p:sp>
        <p:nvSpPr>
          <p:cNvPr id="23" name="Left-Up Arrow 22"/>
          <p:cNvSpPr/>
          <p:nvPr/>
        </p:nvSpPr>
        <p:spPr>
          <a:xfrm rot="5400000">
            <a:off x="2457845" y="4160085"/>
            <a:ext cx="1347989" cy="1728192"/>
          </a:xfrm>
          <a:prstGeom prst="leftUpArrow">
            <a:avLst>
              <a:gd name="adj1" fmla="val 8963"/>
              <a:gd name="adj2" fmla="val 14795"/>
              <a:gd name="adj3" fmla="val 16981"/>
            </a:avLst>
          </a:prstGeom>
          <a:solidFill>
            <a:sysClr val="window" lastClr="FFFFFF">
              <a:lumMod val="65000"/>
            </a:sys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mj-lt"/>
            </a:endParaRP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3326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bwMode="auto">
          <a:xfrm>
            <a:off x="675591" y="2874670"/>
            <a:ext cx="8280920" cy="230425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2" name="TextBox 1"/>
          <p:cNvSpPr txBox="1"/>
          <p:nvPr/>
        </p:nvSpPr>
        <p:spPr>
          <a:xfrm>
            <a:off x="460683" y="664453"/>
            <a:ext cx="6840760" cy="830997"/>
          </a:xfrm>
          <a:prstGeom prst="rect">
            <a:avLst/>
          </a:prstGeom>
          <a:noFill/>
        </p:spPr>
        <p:txBody>
          <a:bodyPr wrap="square" rtlCol="0">
            <a:spAutoFit/>
          </a:bodyPr>
          <a:lstStyle/>
          <a:p>
            <a:r>
              <a:rPr lang="en-GB" sz="4800" dirty="0" smtClean="0">
                <a:solidFill>
                  <a:srgbClr val="FFFFFF"/>
                </a:solidFill>
                <a:latin typeface="+mj-lt"/>
              </a:rPr>
              <a:t>Structure of a Process</a:t>
            </a:r>
          </a:p>
        </p:txBody>
      </p:sp>
      <p:grpSp>
        <p:nvGrpSpPr>
          <p:cNvPr id="3" name="Group 2"/>
          <p:cNvGrpSpPr/>
          <p:nvPr/>
        </p:nvGrpSpPr>
        <p:grpSpPr>
          <a:xfrm>
            <a:off x="4841164" y="226668"/>
            <a:ext cx="3352033" cy="3196892"/>
            <a:chOff x="1763688" y="1468842"/>
            <a:chExt cx="4896544" cy="4202489"/>
          </a:xfrm>
        </p:grpSpPr>
        <p:sp>
          <p:nvSpPr>
            <p:cNvPr id="14" name="Rectangle 13"/>
            <p:cNvSpPr/>
            <p:nvPr/>
          </p:nvSpPr>
          <p:spPr>
            <a:xfrm>
              <a:off x="3131840" y="2842855"/>
              <a:ext cx="2160240" cy="1460323"/>
            </a:xfrm>
            <a:prstGeom prst="rect">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rgbClr val="FFFFFF"/>
                  </a:solidFill>
                  <a:effectLst/>
                  <a:uLnTx/>
                  <a:uFillTx/>
                  <a:latin typeface="+mj-lt"/>
                </a:rPr>
                <a:t>Process</a:t>
              </a:r>
            </a:p>
          </p:txBody>
        </p:sp>
        <p:sp>
          <p:nvSpPr>
            <p:cNvPr id="15" name="Right Arrow 14"/>
            <p:cNvSpPr/>
            <p:nvPr/>
          </p:nvSpPr>
          <p:spPr>
            <a:xfrm>
              <a:off x="1763688" y="3241054"/>
              <a:ext cx="1368152" cy="720080"/>
            </a:xfrm>
            <a:prstGeom prst="rightArrow">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mj-lt"/>
                </a:rPr>
                <a:t>Inputs</a:t>
              </a:r>
            </a:p>
          </p:txBody>
        </p:sp>
        <p:sp>
          <p:nvSpPr>
            <p:cNvPr id="16" name="Right Arrow 15"/>
            <p:cNvSpPr/>
            <p:nvPr/>
          </p:nvSpPr>
          <p:spPr>
            <a:xfrm>
              <a:off x="5292080" y="3202896"/>
              <a:ext cx="1368152" cy="720080"/>
            </a:xfrm>
            <a:prstGeom prst="rightArrow">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mj-lt"/>
                </a:rPr>
                <a:t>Outputs</a:t>
              </a:r>
            </a:p>
          </p:txBody>
        </p:sp>
        <p:sp>
          <p:nvSpPr>
            <p:cNvPr id="17" name="Right Arrow 16"/>
            <p:cNvSpPr/>
            <p:nvPr/>
          </p:nvSpPr>
          <p:spPr>
            <a:xfrm rot="16200000">
              <a:off x="3419872" y="4627215"/>
              <a:ext cx="1368152" cy="720080"/>
            </a:xfrm>
            <a:prstGeom prst="rightArrow">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mj-lt"/>
                </a:rPr>
                <a:t>Resources</a:t>
              </a:r>
            </a:p>
          </p:txBody>
        </p:sp>
        <p:sp>
          <p:nvSpPr>
            <p:cNvPr id="18" name="Right Arrow 17"/>
            <p:cNvSpPr/>
            <p:nvPr/>
          </p:nvSpPr>
          <p:spPr>
            <a:xfrm rot="5400000">
              <a:off x="3510679" y="1792878"/>
              <a:ext cx="1368152" cy="720080"/>
            </a:xfrm>
            <a:prstGeom prst="rightArrow">
              <a:avLst/>
            </a:prstGeom>
            <a:solidFill>
              <a:sysClr val="window" lastClr="FFFFFF">
                <a:lumMod val="50000"/>
              </a:sys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smtClean="0">
                  <a:ln>
                    <a:noFill/>
                  </a:ln>
                  <a:solidFill>
                    <a:srgbClr val="FFFFFF"/>
                  </a:solidFill>
                  <a:effectLst/>
                  <a:uLnTx/>
                  <a:uFillTx/>
                  <a:latin typeface="+mj-lt"/>
                </a:rPr>
                <a:t>Controls</a:t>
              </a:r>
            </a:p>
          </p:txBody>
        </p:sp>
      </p:grpSp>
      <p:sp>
        <p:nvSpPr>
          <p:cNvPr id="4" name="Rectangle 3"/>
          <p:cNvSpPr/>
          <p:nvPr/>
        </p:nvSpPr>
        <p:spPr bwMode="auto">
          <a:xfrm>
            <a:off x="1251655" y="3141204"/>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FF"/>
                </a:solidFill>
                <a:effectLst/>
                <a:latin typeface="+mj-lt"/>
              </a:rPr>
              <a:t>Activity</a:t>
            </a:r>
          </a:p>
        </p:txBody>
      </p:sp>
      <p:sp>
        <p:nvSpPr>
          <p:cNvPr id="24" name="Rectangle 23"/>
          <p:cNvSpPr/>
          <p:nvPr/>
        </p:nvSpPr>
        <p:spPr bwMode="auto">
          <a:xfrm>
            <a:off x="3196987" y="3663438"/>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FF"/>
                </a:solidFill>
                <a:effectLst/>
                <a:latin typeface="+mj-lt"/>
              </a:rPr>
              <a:t>Activity</a:t>
            </a:r>
          </a:p>
        </p:txBody>
      </p:sp>
      <p:sp>
        <p:nvSpPr>
          <p:cNvPr id="25" name="Rectangle 24"/>
          <p:cNvSpPr/>
          <p:nvPr/>
        </p:nvSpPr>
        <p:spPr bwMode="auto">
          <a:xfrm>
            <a:off x="7054185" y="4083947"/>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FF"/>
                </a:solidFill>
                <a:effectLst/>
                <a:latin typeface="+mj-lt"/>
              </a:rPr>
              <a:t>Activity</a:t>
            </a:r>
          </a:p>
        </p:txBody>
      </p:sp>
      <p:sp>
        <p:nvSpPr>
          <p:cNvPr id="26" name="Rectangle 25"/>
          <p:cNvSpPr/>
          <p:nvPr/>
        </p:nvSpPr>
        <p:spPr bwMode="auto">
          <a:xfrm>
            <a:off x="5078134" y="3873693"/>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FF"/>
                </a:solidFill>
                <a:effectLst/>
                <a:latin typeface="+mj-lt"/>
              </a:rPr>
              <a:t>Activity</a:t>
            </a:r>
          </a:p>
        </p:txBody>
      </p:sp>
      <p:cxnSp>
        <p:nvCxnSpPr>
          <p:cNvPr id="7" name="Elbow Connector 6"/>
          <p:cNvCxnSpPr>
            <a:stCxn id="4" idx="3"/>
            <a:endCxn id="24" idx="1"/>
          </p:cNvCxnSpPr>
          <p:nvPr/>
        </p:nvCxnSpPr>
        <p:spPr bwMode="auto">
          <a:xfrm>
            <a:off x="2619807" y="3612576"/>
            <a:ext cx="577180" cy="522234"/>
          </a:xfrm>
          <a:prstGeom prst="bentConnector3">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lbow Connector 26"/>
          <p:cNvCxnSpPr>
            <a:endCxn id="26" idx="1"/>
          </p:cNvCxnSpPr>
          <p:nvPr/>
        </p:nvCxnSpPr>
        <p:spPr bwMode="auto">
          <a:xfrm>
            <a:off x="4604195" y="4335783"/>
            <a:ext cx="473939" cy="9282"/>
          </a:xfrm>
          <a:prstGeom prst="bentConnector3">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lbow Connector 27"/>
          <p:cNvCxnSpPr>
            <a:endCxn id="25" idx="0"/>
          </p:cNvCxnSpPr>
          <p:nvPr/>
        </p:nvCxnSpPr>
        <p:spPr bwMode="auto">
          <a:xfrm>
            <a:off x="2619807" y="3612576"/>
            <a:ext cx="5118454" cy="471371"/>
          </a:xfrm>
          <a:prstGeom prst="bentConnector2">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lbow Connector 28"/>
          <p:cNvCxnSpPr>
            <a:stCxn id="26" idx="3"/>
            <a:endCxn id="25" idx="1"/>
          </p:cNvCxnSpPr>
          <p:nvPr/>
        </p:nvCxnSpPr>
        <p:spPr bwMode="auto">
          <a:xfrm>
            <a:off x="6446286" y="4345065"/>
            <a:ext cx="607899" cy="210254"/>
          </a:xfrm>
          <a:prstGeom prst="bentConnector3">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V="1">
            <a:off x="675591" y="2218805"/>
            <a:ext cx="5086619" cy="479496"/>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7278573" y="2218805"/>
            <a:ext cx="1461914" cy="655865"/>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Group 43"/>
          <p:cNvGrpSpPr/>
          <p:nvPr/>
        </p:nvGrpSpPr>
        <p:grpSpPr>
          <a:xfrm>
            <a:off x="1020829" y="5499137"/>
            <a:ext cx="4352316" cy="1330665"/>
            <a:chOff x="153008" y="5341794"/>
            <a:chExt cx="8280920" cy="2304256"/>
          </a:xfrm>
        </p:grpSpPr>
        <p:sp>
          <p:nvSpPr>
            <p:cNvPr id="35" name="Rectangle 34"/>
            <p:cNvSpPr/>
            <p:nvPr/>
          </p:nvSpPr>
          <p:spPr bwMode="auto">
            <a:xfrm>
              <a:off x="153008" y="5341794"/>
              <a:ext cx="8280920" cy="230425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FFFFFF"/>
                </a:solidFill>
                <a:effectLst/>
                <a:latin typeface="+mj-lt"/>
              </a:endParaRPr>
            </a:p>
          </p:txBody>
        </p:sp>
        <p:sp>
          <p:nvSpPr>
            <p:cNvPr id="36" name="Rectangle 35"/>
            <p:cNvSpPr/>
            <p:nvPr/>
          </p:nvSpPr>
          <p:spPr bwMode="auto">
            <a:xfrm>
              <a:off x="729072" y="5608328"/>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mj-lt"/>
                </a:rPr>
                <a:t>Activity</a:t>
              </a:r>
            </a:p>
          </p:txBody>
        </p:sp>
        <p:sp>
          <p:nvSpPr>
            <p:cNvPr id="37" name="Rectangle 36"/>
            <p:cNvSpPr/>
            <p:nvPr/>
          </p:nvSpPr>
          <p:spPr bwMode="auto">
            <a:xfrm>
              <a:off x="2674404" y="6130562"/>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mj-lt"/>
                </a:rPr>
                <a:t>Activity</a:t>
              </a:r>
            </a:p>
          </p:txBody>
        </p:sp>
        <p:sp>
          <p:nvSpPr>
            <p:cNvPr id="38" name="Rectangle 37"/>
            <p:cNvSpPr/>
            <p:nvPr/>
          </p:nvSpPr>
          <p:spPr bwMode="auto">
            <a:xfrm>
              <a:off x="6531602" y="6551071"/>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mj-lt"/>
                </a:rPr>
                <a:t>Activity</a:t>
              </a:r>
            </a:p>
          </p:txBody>
        </p:sp>
        <p:sp>
          <p:nvSpPr>
            <p:cNvPr id="39" name="Rectangle 38"/>
            <p:cNvSpPr/>
            <p:nvPr/>
          </p:nvSpPr>
          <p:spPr bwMode="auto">
            <a:xfrm>
              <a:off x="4555551" y="6340817"/>
              <a:ext cx="1368152" cy="942743"/>
            </a:xfrm>
            <a:prstGeom prst="rect">
              <a:avLst/>
            </a:prstGeom>
            <a:solidFill>
              <a:schemeClr val="tx1">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FFFF"/>
                  </a:solidFill>
                  <a:effectLst/>
                  <a:latin typeface="+mj-lt"/>
                </a:rPr>
                <a:t>Activity</a:t>
              </a:r>
            </a:p>
          </p:txBody>
        </p:sp>
        <p:cxnSp>
          <p:nvCxnSpPr>
            <p:cNvPr id="40" name="Elbow Connector 39"/>
            <p:cNvCxnSpPr>
              <a:stCxn id="36" idx="3"/>
              <a:endCxn id="37" idx="1"/>
            </p:cNvCxnSpPr>
            <p:nvPr/>
          </p:nvCxnSpPr>
          <p:spPr bwMode="auto">
            <a:xfrm>
              <a:off x="2097224" y="6079700"/>
              <a:ext cx="577180" cy="522234"/>
            </a:xfrm>
            <a:prstGeom prst="bentConnector3">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Elbow Connector 40"/>
            <p:cNvCxnSpPr>
              <a:endCxn id="39" idx="1"/>
            </p:cNvCxnSpPr>
            <p:nvPr/>
          </p:nvCxnSpPr>
          <p:spPr bwMode="auto">
            <a:xfrm>
              <a:off x="4081612" y="6802907"/>
              <a:ext cx="473939" cy="9282"/>
            </a:xfrm>
            <a:prstGeom prst="bentConnector3">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Elbow Connector 41"/>
            <p:cNvCxnSpPr>
              <a:endCxn id="38" idx="0"/>
            </p:cNvCxnSpPr>
            <p:nvPr/>
          </p:nvCxnSpPr>
          <p:spPr bwMode="auto">
            <a:xfrm>
              <a:off x="2097224" y="6079700"/>
              <a:ext cx="5118454" cy="471371"/>
            </a:xfrm>
            <a:prstGeom prst="bentConnector2">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Elbow Connector 42"/>
            <p:cNvCxnSpPr>
              <a:stCxn id="39" idx="3"/>
              <a:endCxn id="38" idx="1"/>
            </p:cNvCxnSpPr>
            <p:nvPr/>
          </p:nvCxnSpPr>
          <p:spPr bwMode="auto">
            <a:xfrm>
              <a:off x="5923703" y="6812189"/>
              <a:ext cx="607899" cy="210254"/>
            </a:xfrm>
            <a:prstGeom prst="bentConnector3">
              <a:avLst/>
            </a:prstGeom>
            <a:solidFill>
              <a:schemeClr val="accent1"/>
            </a:solidFill>
            <a:ln w="9525" cap="flat" cmpd="sng" algn="ctr">
              <a:solidFill>
                <a:schemeClr val="bg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5" name="Straight Connector 44"/>
          <p:cNvCxnSpPr/>
          <p:nvPr/>
        </p:nvCxnSpPr>
        <p:spPr bwMode="auto">
          <a:xfrm flipH="1" flipV="1">
            <a:off x="4565139" y="4606181"/>
            <a:ext cx="808006" cy="892956"/>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p:nvPr/>
        </p:nvCxnSpPr>
        <p:spPr bwMode="auto">
          <a:xfrm flipV="1">
            <a:off x="1251655" y="4606181"/>
            <a:ext cx="1945332" cy="892956"/>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Footer Placeholder 5"/>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227319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0565" y="270264"/>
            <a:ext cx="6840760" cy="830997"/>
          </a:xfrm>
          <a:prstGeom prst="rect">
            <a:avLst/>
          </a:prstGeom>
          <a:noFill/>
        </p:spPr>
        <p:txBody>
          <a:bodyPr wrap="square" rtlCol="0">
            <a:spAutoFit/>
          </a:bodyPr>
          <a:lstStyle/>
          <a:p>
            <a:r>
              <a:rPr lang="en-GB" sz="4800" dirty="0" smtClean="0">
                <a:solidFill>
                  <a:srgbClr val="FFFFFF"/>
                </a:solidFill>
                <a:latin typeface="+mj-lt"/>
              </a:rPr>
              <a:t>Structure of a Process</a:t>
            </a:r>
          </a:p>
        </p:txBody>
      </p:sp>
      <p:grpSp>
        <p:nvGrpSpPr>
          <p:cNvPr id="3" name="Group 2"/>
          <p:cNvGrpSpPr/>
          <p:nvPr/>
        </p:nvGrpSpPr>
        <p:grpSpPr>
          <a:xfrm>
            <a:off x="1581182" y="1628800"/>
            <a:ext cx="5755669" cy="4953702"/>
            <a:chOff x="1763688" y="1468842"/>
            <a:chExt cx="4896544" cy="4202489"/>
          </a:xfrm>
        </p:grpSpPr>
        <p:sp>
          <p:nvSpPr>
            <p:cNvPr id="14" name="Rectangle 13"/>
            <p:cNvSpPr/>
            <p:nvPr/>
          </p:nvSpPr>
          <p:spPr>
            <a:xfrm>
              <a:off x="3131840" y="2842855"/>
              <a:ext cx="2160240" cy="1460323"/>
            </a:xfrm>
            <a:prstGeom prst="rect">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smtClean="0">
                  <a:ln>
                    <a:noFill/>
                  </a:ln>
                  <a:solidFill>
                    <a:prstClr val="white"/>
                  </a:solidFill>
                  <a:effectLst/>
                  <a:uLnTx/>
                  <a:uFillTx/>
                  <a:latin typeface="+mj-lt"/>
                </a:rPr>
                <a:t>Process</a:t>
              </a:r>
            </a:p>
          </p:txBody>
        </p:sp>
        <p:sp>
          <p:nvSpPr>
            <p:cNvPr id="15" name="Right Arrow 14"/>
            <p:cNvSpPr/>
            <p:nvPr/>
          </p:nvSpPr>
          <p:spPr>
            <a:xfrm>
              <a:off x="1763688" y="3241054"/>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mj-lt"/>
                </a:rPr>
                <a:t>Inputs</a:t>
              </a:r>
            </a:p>
          </p:txBody>
        </p:sp>
        <p:sp>
          <p:nvSpPr>
            <p:cNvPr id="16" name="Right Arrow 15"/>
            <p:cNvSpPr/>
            <p:nvPr/>
          </p:nvSpPr>
          <p:spPr>
            <a:xfrm>
              <a:off x="5292080" y="3202896"/>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mj-lt"/>
                </a:rPr>
                <a:t>Outputs</a:t>
              </a:r>
            </a:p>
          </p:txBody>
        </p:sp>
        <p:sp>
          <p:nvSpPr>
            <p:cNvPr id="17" name="Right Arrow 16"/>
            <p:cNvSpPr/>
            <p:nvPr/>
          </p:nvSpPr>
          <p:spPr>
            <a:xfrm rot="16200000">
              <a:off x="3419872" y="4627215"/>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mj-lt"/>
                </a:rPr>
                <a:t>Resources</a:t>
              </a:r>
            </a:p>
          </p:txBody>
        </p:sp>
        <p:sp>
          <p:nvSpPr>
            <p:cNvPr id="18" name="Right Arrow 17"/>
            <p:cNvSpPr/>
            <p:nvPr/>
          </p:nvSpPr>
          <p:spPr>
            <a:xfrm rot="5400000">
              <a:off x="3510679" y="1792878"/>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prstClr val="white"/>
                  </a:solidFill>
                  <a:effectLst/>
                  <a:uLnTx/>
                  <a:uFillTx/>
                  <a:latin typeface="+mj-lt"/>
                </a:rPr>
                <a:t>Controls</a:t>
              </a:r>
            </a:p>
          </p:txBody>
        </p:sp>
      </p:grpSp>
      <p:sp>
        <p:nvSpPr>
          <p:cNvPr id="6" name="Notched Right Arrow 5"/>
          <p:cNvSpPr/>
          <p:nvPr/>
        </p:nvSpPr>
        <p:spPr bwMode="auto">
          <a:xfrm>
            <a:off x="390565" y="3256501"/>
            <a:ext cx="8136904" cy="1542211"/>
          </a:xfrm>
          <a:prstGeom prst="notchedRightArrow">
            <a:avLst/>
          </a:prstGeom>
          <a:solidFill>
            <a:srgbClr val="FF9900">
              <a:alpha val="65098"/>
            </a:srgb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5400" b="1" i="1" u="none" strike="noStrike" cap="none" normalizeH="0" baseline="0" dirty="0" smtClean="0">
                <a:ln>
                  <a:noFill/>
                </a:ln>
                <a:solidFill>
                  <a:schemeClr val="bg2"/>
                </a:solidFill>
                <a:effectLst/>
                <a:latin typeface="+mj-lt"/>
              </a:rPr>
              <a:t>Flow</a:t>
            </a:r>
          </a:p>
        </p:txBody>
      </p:sp>
      <p:sp>
        <p:nvSpPr>
          <p:cNvPr id="8" name="TextBox 7"/>
          <p:cNvSpPr txBox="1"/>
          <p:nvPr/>
        </p:nvSpPr>
        <p:spPr>
          <a:xfrm>
            <a:off x="0" y="940485"/>
            <a:ext cx="9144000" cy="523220"/>
          </a:xfrm>
          <a:prstGeom prst="rect">
            <a:avLst/>
          </a:prstGeom>
          <a:noFill/>
        </p:spPr>
        <p:txBody>
          <a:bodyPr wrap="square" rtlCol="0">
            <a:spAutoFit/>
          </a:bodyPr>
          <a:lstStyle/>
          <a:p>
            <a:pPr algn="ctr"/>
            <a:r>
              <a:rPr lang="en-GB" sz="2800" b="1" i="1" dirty="0" smtClean="0">
                <a:solidFill>
                  <a:srgbClr val="FFFFFF"/>
                </a:solidFill>
                <a:latin typeface="+mj-lt"/>
              </a:rPr>
              <a:t>Flow</a:t>
            </a:r>
            <a:r>
              <a:rPr lang="en-GB" sz="2800" dirty="0" smtClean="0">
                <a:solidFill>
                  <a:srgbClr val="FFFFFF"/>
                </a:solidFill>
                <a:latin typeface="+mj-lt"/>
              </a:rPr>
              <a:t>… the most important thing about a process!</a:t>
            </a: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952162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46221" y="1883732"/>
            <a:ext cx="6840760" cy="830997"/>
          </a:xfrm>
          <a:prstGeom prst="rect">
            <a:avLst/>
          </a:prstGeom>
          <a:noFill/>
        </p:spPr>
        <p:txBody>
          <a:bodyPr wrap="square" rtlCol="0">
            <a:spAutoFit/>
          </a:bodyPr>
          <a:lstStyle/>
          <a:p>
            <a:pPr algn="ctr"/>
            <a:r>
              <a:rPr lang="en-GB" sz="4800" dirty="0" smtClean="0">
                <a:solidFill>
                  <a:srgbClr val="FFFFFF"/>
                </a:solidFill>
                <a:latin typeface="+mj-lt"/>
              </a:rPr>
              <a:t>What is a business for?</a:t>
            </a:r>
          </a:p>
        </p:txBody>
      </p:sp>
      <p:sp>
        <p:nvSpPr>
          <p:cNvPr id="9" name="TextBox 8"/>
          <p:cNvSpPr txBox="1"/>
          <p:nvPr/>
        </p:nvSpPr>
        <p:spPr>
          <a:xfrm>
            <a:off x="467544" y="3645024"/>
            <a:ext cx="8208912" cy="1815882"/>
          </a:xfrm>
          <a:prstGeom prst="rect">
            <a:avLst/>
          </a:prstGeom>
          <a:noFill/>
        </p:spPr>
        <p:txBody>
          <a:bodyPr wrap="square" rtlCol="0">
            <a:spAutoFit/>
          </a:bodyPr>
          <a:lstStyle/>
          <a:p>
            <a:pPr algn="ctr"/>
            <a:r>
              <a:rPr lang="en-GB" sz="4800" dirty="0" smtClean="0">
                <a:solidFill>
                  <a:srgbClr val="FFFFFF"/>
                </a:solidFill>
                <a:latin typeface="+mj-lt"/>
              </a:rPr>
              <a:t>How does it do that?</a:t>
            </a:r>
          </a:p>
          <a:p>
            <a:pPr algn="ctr"/>
            <a:r>
              <a:rPr lang="en-GB" sz="3200" i="1" dirty="0" smtClean="0">
                <a:solidFill>
                  <a:srgbClr val="FFFFFF"/>
                </a:solidFill>
                <a:latin typeface="+mj-lt"/>
              </a:rPr>
              <a:t>i.e. what does the business need to be good at?</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8152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89657" y="1890383"/>
            <a:ext cx="5760640" cy="4832092"/>
          </a:xfrm>
          <a:prstGeom prst="rect">
            <a:avLst/>
          </a:prstGeom>
          <a:noFill/>
        </p:spPr>
        <p:txBody>
          <a:bodyPr wrap="square" rtlCol="0">
            <a:spAutoFit/>
          </a:bodyPr>
          <a:lstStyle/>
          <a:p>
            <a:pPr algn="ctr"/>
            <a:r>
              <a:rPr lang="en-GB" sz="2800" dirty="0" smtClean="0">
                <a:solidFill>
                  <a:srgbClr val="FFFFFF"/>
                </a:solidFill>
                <a:latin typeface="+mj-lt"/>
              </a:rPr>
              <a:t>Products and services that customers want</a:t>
            </a:r>
          </a:p>
          <a:p>
            <a:pPr algn="ctr"/>
            <a:endParaRPr lang="en-GB" sz="2800" dirty="0">
              <a:solidFill>
                <a:srgbClr val="FFFFFF"/>
              </a:solidFill>
              <a:latin typeface="+mj-lt"/>
            </a:endParaRPr>
          </a:p>
          <a:p>
            <a:pPr algn="ctr"/>
            <a:r>
              <a:rPr lang="en-GB" sz="2800" dirty="0" smtClean="0">
                <a:solidFill>
                  <a:srgbClr val="FFFFFF"/>
                </a:solidFill>
                <a:latin typeface="+mj-lt"/>
              </a:rPr>
              <a:t>Get orders for these products and services</a:t>
            </a:r>
          </a:p>
          <a:p>
            <a:pPr algn="ctr"/>
            <a:endParaRPr lang="en-GB" sz="2800" dirty="0">
              <a:solidFill>
                <a:srgbClr val="FFFFFF"/>
              </a:solidFill>
              <a:latin typeface="+mj-lt"/>
            </a:endParaRPr>
          </a:p>
          <a:p>
            <a:pPr algn="ctr"/>
            <a:r>
              <a:rPr lang="en-GB" sz="2800" dirty="0" smtClean="0">
                <a:solidFill>
                  <a:srgbClr val="FFFFFF"/>
                </a:solidFill>
                <a:latin typeface="+mj-lt"/>
              </a:rPr>
              <a:t>Fulfil orders for these products and services</a:t>
            </a:r>
          </a:p>
          <a:p>
            <a:pPr algn="ctr"/>
            <a:endParaRPr lang="en-GB" sz="2800" dirty="0">
              <a:solidFill>
                <a:srgbClr val="FFFFFF"/>
              </a:solidFill>
              <a:latin typeface="+mj-lt"/>
            </a:endParaRPr>
          </a:p>
          <a:p>
            <a:pPr algn="ctr"/>
            <a:r>
              <a:rPr lang="en-GB" sz="2800" dirty="0" smtClean="0">
                <a:solidFill>
                  <a:srgbClr val="FFFFFF"/>
                </a:solidFill>
                <a:latin typeface="+mj-lt"/>
              </a:rPr>
              <a:t>Provide aftersales support for these products and services</a:t>
            </a:r>
          </a:p>
        </p:txBody>
      </p:sp>
      <p:sp>
        <p:nvSpPr>
          <p:cNvPr id="3" name="TextBox 2"/>
          <p:cNvSpPr txBox="1"/>
          <p:nvPr/>
        </p:nvSpPr>
        <p:spPr>
          <a:xfrm>
            <a:off x="431080" y="836712"/>
            <a:ext cx="8461399" cy="584775"/>
          </a:xfrm>
          <a:prstGeom prst="rect">
            <a:avLst/>
          </a:prstGeom>
          <a:noFill/>
        </p:spPr>
        <p:txBody>
          <a:bodyPr wrap="square" rtlCol="0">
            <a:spAutoFit/>
          </a:bodyPr>
          <a:lstStyle/>
          <a:p>
            <a:r>
              <a:rPr lang="en-GB" sz="3200" dirty="0" smtClean="0">
                <a:solidFill>
                  <a:srgbClr val="FFFFFF"/>
                </a:solidFill>
                <a:latin typeface="+mj-lt"/>
              </a:rPr>
              <a:t>Things that businesses need to be good at…</a:t>
            </a:r>
          </a:p>
        </p:txBody>
      </p:sp>
      <p:grpSp>
        <p:nvGrpSpPr>
          <p:cNvPr id="9" name="Group 8"/>
          <p:cNvGrpSpPr/>
          <p:nvPr/>
        </p:nvGrpSpPr>
        <p:grpSpPr>
          <a:xfrm>
            <a:off x="892897" y="1589258"/>
            <a:ext cx="7815772" cy="5342744"/>
            <a:chOff x="1187624" y="973652"/>
            <a:chExt cx="7815772" cy="5342744"/>
          </a:xfrm>
        </p:grpSpPr>
        <p:sp>
          <p:nvSpPr>
            <p:cNvPr id="4" name="Right Arrow 3"/>
            <p:cNvSpPr/>
            <p:nvPr/>
          </p:nvSpPr>
          <p:spPr bwMode="auto">
            <a:xfrm>
              <a:off x="1187624" y="973652"/>
              <a:ext cx="6696744" cy="1519244"/>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5" name="Right Arrow 4"/>
            <p:cNvSpPr/>
            <p:nvPr/>
          </p:nvSpPr>
          <p:spPr bwMode="auto">
            <a:xfrm>
              <a:off x="1187624" y="2276872"/>
              <a:ext cx="6696744" cy="1519244"/>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6" name="Right Arrow 5"/>
            <p:cNvSpPr/>
            <p:nvPr/>
          </p:nvSpPr>
          <p:spPr bwMode="auto">
            <a:xfrm>
              <a:off x="1187624" y="3501008"/>
              <a:ext cx="6696744" cy="1519244"/>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7" name="Right Arrow 6"/>
            <p:cNvSpPr/>
            <p:nvPr/>
          </p:nvSpPr>
          <p:spPr bwMode="auto">
            <a:xfrm>
              <a:off x="1187624" y="4797152"/>
              <a:ext cx="6696744" cy="1519244"/>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8" name="TextBox 7"/>
            <p:cNvSpPr txBox="1"/>
            <p:nvPr/>
          </p:nvSpPr>
          <p:spPr>
            <a:xfrm rot="5400000">
              <a:off x="6376555" y="2962400"/>
              <a:ext cx="4176464" cy="1077218"/>
            </a:xfrm>
            <a:prstGeom prst="rect">
              <a:avLst/>
            </a:prstGeom>
            <a:noFill/>
          </p:spPr>
          <p:txBody>
            <a:bodyPr wrap="square" rtlCol="0">
              <a:spAutoFit/>
            </a:bodyPr>
            <a:lstStyle/>
            <a:p>
              <a:pPr algn="ctr"/>
              <a:r>
                <a:rPr lang="en-GB" sz="3200" dirty="0" smtClean="0">
                  <a:solidFill>
                    <a:srgbClr val="FFFFFF"/>
                  </a:solidFill>
                  <a:latin typeface="+mj-lt"/>
                </a:rPr>
                <a:t>These are all processes</a:t>
              </a:r>
            </a:p>
          </p:txBody>
        </p:sp>
      </p:grpSp>
      <p:sp>
        <p:nvSpPr>
          <p:cNvPr id="10" name="Footer Placeholder 9"/>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7012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476289" y="836712"/>
            <a:ext cx="8460432" cy="553998"/>
          </a:xfrm>
          <a:prstGeom prst="rect">
            <a:avLst/>
          </a:prstGeom>
          <a:noFill/>
        </p:spPr>
        <p:txBody>
          <a:bodyPr wrap="square" rtlCol="0">
            <a:spAutoFit/>
          </a:bodyPr>
          <a:lstStyle/>
          <a:p>
            <a:r>
              <a:rPr lang="en-GB" sz="3000" dirty="0" smtClean="0">
                <a:solidFill>
                  <a:srgbClr val="FFFFFF"/>
                </a:solidFill>
                <a:latin typeface="+mj-lt"/>
              </a:rPr>
              <a:t>Things that </a:t>
            </a:r>
            <a:r>
              <a:rPr lang="en-GB" sz="3000" i="1" dirty="0" smtClean="0">
                <a:solidFill>
                  <a:srgbClr val="C00000"/>
                </a:solidFill>
                <a:latin typeface="+mj-lt"/>
              </a:rPr>
              <a:t>organisations</a:t>
            </a:r>
            <a:r>
              <a:rPr lang="en-GB" sz="3000" dirty="0" smtClean="0">
                <a:solidFill>
                  <a:schemeClr val="bg1"/>
                </a:solidFill>
                <a:latin typeface="+mj-lt"/>
              </a:rPr>
              <a:t> </a:t>
            </a:r>
            <a:r>
              <a:rPr lang="en-GB" sz="3000" dirty="0" smtClean="0">
                <a:solidFill>
                  <a:srgbClr val="FFFFFF"/>
                </a:solidFill>
                <a:latin typeface="+mj-lt"/>
              </a:rPr>
              <a:t>need to be good at…</a:t>
            </a:r>
          </a:p>
        </p:txBody>
      </p:sp>
      <p:sp>
        <p:nvSpPr>
          <p:cNvPr id="10" name="Notched Right Arrow 9"/>
          <p:cNvSpPr/>
          <p:nvPr/>
        </p:nvSpPr>
        <p:spPr bwMode="auto">
          <a:xfrm>
            <a:off x="476289" y="1740226"/>
            <a:ext cx="4143063" cy="1296144"/>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j-lt"/>
              </a:rPr>
              <a:t>Develop Product</a:t>
            </a:r>
          </a:p>
        </p:txBody>
      </p:sp>
      <p:sp>
        <p:nvSpPr>
          <p:cNvPr id="11" name="Notched Right Arrow 10"/>
          <p:cNvSpPr/>
          <p:nvPr/>
        </p:nvSpPr>
        <p:spPr bwMode="auto">
          <a:xfrm>
            <a:off x="500945" y="2540698"/>
            <a:ext cx="4143063" cy="1296144"/>
          </a:xfrm>
          <a:prstGeom prst="notchedRightArrow">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smtClean="0">
                <a:latin typeface="+mj-lt"/>
              </a:rPr>
              <a:t>Win Order</a:t>
            </a:r>
            <a:endParaRPr kumimoji="0" lang="en-GB" sz="2400" b="0" i="0" u="none" strike="noStrike" cap="none" normalizeH="0" baseline="0" dirty="0" smtClean="0">
              <a:ln>
                <a:noFill/>
              </a:ln>
              <a:solidFill>
                <a:schemeClr val="tx1"/>
              </a:solidFill>
              <a:effectLst/>
              <a:latin typeface="+mj-lt"/>
            </a:endParaRPr>
          </a:p>
        </p:txBody>
      </p:sp>
      <p:sp>
        <p:nvSpPr>
          <p:cNvPr id="12" name="Notched Right Arrow 11"/>
          <p:cNvSpPr/>
          <p:nvPr/>
        </p:nvSpPr>
        <p:spPr bwMode="auto">
          <a:xfrm>
            <a:off x="500945" y="3356992"/>
            <a:ext cx="4143063" cy="1296144"/>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j-lt"/>
              </a:rPr>
              <a:t>Fulfil Order</a:t>
            </a:r>
          </a:p>
        </p:txBody>
      </p:sp>
      <p:sp>
        <p:nvSpPr>
          <p:cNvPr id="13" name="Notched Right Arrow 12"/>
          <p:cNvSpPr/>
          <p:nvPr/>
        </p:nvSpPr>
        <p:spPr bwMode="auto">
          <a:xfrm>
            <a:off x="467544" y="4149080"/>
            <a:ext cx="4143063" cy="1296144"/>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j-lt"/>
              </a:rPr>
              <a:t>Support Product</a:t>
            </a:r>
          </a:p>
        </p:txBody>
      </p:sp>
      <p:sp>
        <p:nvSpPr>
          <p:cNvPr id="15" name="TextBox 14"/>
          <p:cNvSpPr txBox="1"/>
          <p:nvPr/>
        </p:nvSpPr>
        <p:spPr>
          <a:xfrm>
            <a:off x="4619352" y="2443351"/>
            <a:ext cx="4373038" cy="2246769"/>
          </a:xfrm>
          <a:prstGeom prst="rect">
            <a:avLst/>
          </a:prstGeom>
          <a:noFill/>
        </p:spPr>
        <p:txBody>
          <a:bodyPr wrap="square" rtlCol="0">
            <a:spAutoFit/>
          </a:bodyPr>
          <a:lstStyle/>
          <a:p>
            <a:pPr algn="ctr"/>
            <a:r>
              <a:rPr lang="en-GB" sz="2800" dirty="0" smtClean="0">
                <a:solidFill>
                  <a:srgbClr val="FFFFFF"/>
                </a:solidFill>
                <a:latin typeface="+mj-lt"/>
              </a:rPr>
              <a:t>These are the four </a:t>
            </a:r>
            <a:r>
              <a:rPr lang="en-GB" sz="2800" i="1" dirty="0" smtClean="0">
                <a:solidFill>
                  <a:srgbClr val="C00000"/>
                </a:solidFill>
                <a:latin typeface="+mj-lt"/>
              </a:rPr>
              <a:t>generic processes</a:t>
            </a:r>
            <a:r>
              <a:rPr lang="en-GB" sz="2800" dirty="0" smtClean="0">
                <a:solidFill>
                  <a:schemeClr val="bg2"/>
                </a:solidFill>
                <a:latin typeface="+mj-lt"/>
              </a:rPr>
              <a:t> </a:t>
            </a:r>
            <a:r>
              <a:rPr lang="en-GB" sz="2800" dirty="0" smtClean="0">
                <a:solidFill>
                  <a:srgbClr val="FFFFFF"/>
                </a:solidFill>
                <a:latin typeface="+mj-lt"/>
              </a:rPr>
              <a:t>that underpin organisational </a:t>
            </a:r>
            <a:r>
              <a:rPr lang="en-GB" sz="2800" i="1" dirty="0" smtClean="0">
                <a:solidFill>
                  <a:srgbClr val="C00000"/>
                </a:solidFill>
                <a:latin typeface="+mj-lt"/>
              </a:rPr>
              <a:t>competitiveness  here and now </a:t>
            </a:r>
            <a:r>
              <a:rPr lang="en-GB" sz="2800" dirty="0" smtClean="0">
                <a:solidFill>
                  <a:srgbClr val="FFFFFF"/>
                </a:solidFill>
                <a:latin typeface="+mj-lt"/>
              </a:rPr>
              <a:t>for</a:t>
            </a:r>
            <a:r>
              <a:rPr lang="en-GB" sz="2800" dirty="0" smtClean="0">
                <a:solidFill>
                  <a:schemeClr val="bg2"/>
                </a:solidFill>
                <a:latin typeface="+mj-lt"/>
              </a:rPr>
              <a:t> </a:t>
            </a:r>
            <a:r>
              <a:rPr lang="en-GB" sz="2800" i="1" dirty="0" smtClean="0">
                <a:solidFill>
                  <a:srgbClr val="C00000"/>
                </a:solidFill>
                <a:latin typeface="+mj-lt"/>
              </a:rPr>
              <a:t>any organisation</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354893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85"/>
          <p:cNvSpPr txBox="1">
            <a:spLocks noChangeArrowheads="1"/>
          </p:cNvSpPr>
          <p:nvPr/>
        </p:nvSpPr>
        <p:spPr bwMode="auto">
          <a:xfrm>
            <a:off x="484632" y="836712"/>
            <a:ext cx="8251381" cy="584775"/>
          </a:xfrm>
          <a:prstGeom prst="rect">
            <a:avLst/>
          </a:prstGeom>
          <a:noFill/>
        </p:spPr>
        <p:txBody>
          <a:bodyPr wrap="square" rtlCol="0">
            <a:spAutoFit/>
          </a:bodyPr>
          <a:lstStyle>
            <a:defPPr>
              <a:defRPr lang="en-US"/>
            </a:defPPr>
            <a:lvl1pPr>
              <a:defRPr sz="3200" b="1"/>
            </a:lvl1pPr>
          </a:lstStyle>
          <a:p>
            <a:r>
              <a:rPr lang="en-GB" b="0" dirty="0" smtClean="0">
                <a:solidFill>
                  <a:srgbClr val="FFFFFF"/>
                </a:solidFill>
                <a:latin typeface="+mj-lt"/>
              </a:rPr>
              <a:t>What is Operations Management?</a:t>
            </a:r>
            <a:endParaRPr lang="en-GB" b="0" dirty="0">
              <a:solidFill>
                <a:srgbClr val="FFFFFF"/>
              </a:solidFill>
              <a:latin typeface="+mj-lt"/>
            </a:endParaRPr>
          </a:p>
        </p:txBody>
      </p:sp>
      <p:sp>
        <p:nvSpPr>
          <p:cNvPr id="2" name="Rectangle 1"/>
          <p:cNvSpPr/>
          <p:nvPr/>
        </p:nvSpPr>
        <p:spPr>
          <a:xfrm>
            <a:off x="484631" y="1628800"/>
            <a:ext cx="8251381" cy="4524315"/>
          </a:xfrm>
          <a:prstGeom prst="rect">
            <a:avLst/>
          </a:prstGeom>
        </p:spPr>
        <p:txBody>
          <a:bodyPr wrap="square">
            <a:spAutoFit/>
          </a:bodyPr>
          <a:lstStyle/>
          <a:p>
            <a:r>
              <a:rPr lang="en-US" dirty="0" smtClean="0">
                <a:solidFill>
                  <a:srgbClr val="FFFFFF"/>
                </a:solidFill>
                <a:latin typeface="+mn-lt"/>
              </a:rPr>
              <a:t>Management discipline that deals </a:t>
            </a:r>
            <a:r>
              <a:rPr lang="en-US" dirty="0">
                <a:solidFill>
                  <a:srgbClr val="FFFFFF"/>
                </a:solidFill>
                <a:latin typeface="+mn-lt"/>
              </a:rPr>
              <a:t>with the design and management of products, processes, services and supply chains. It considers the acquisition, development, and utilization of resources that firms need to deliver the goods and services their clients want. </a:t>
            </a:r>
          </a:p>
          <a:p>
            <a:endParaRPr lang="en-US" dirty="0" smtClean="0">
              <a:solidFill>
                <a:srgbClr val="FFFFFF"/>
              </a:solidFill>
              <a:latin typeface="+mn-lt"/>
            </a:endParaRPr>
          </a:p>
          <a:p>
            <a:r>
              <a:rPr lang="en-US" dirty="0" smtClean="0">
                <a:solidFill>
                  <a:srgbClr val="FFFFFF"/>
                </a:solidFill>
                <a:latin typeface="+mn-lt"/>
              </a:rPr>
              <a:t>Operations management is responsible for translating and executing an organisations objectives, policies and strategies in to day to day operations.</a:t>
            </a:r>
          </a:p>
          <a:p>
            <a:endParaRPr lang="en-US" dirty="0">
              <a:solidFill>
                <a:srgbClr val="FFFFFF"/>
              </a:solidFill>
              <a:latin typeface="+mn-lt"/>
            </a:endParaRPr>
          </a:p>
          <a:p>
            <a:r>
              <a:rPr lang="en-US" dirty="0" smtClean="0">
                <a:solidFill>
                  <a:srgbClr val="FFFFFF"/>
                </a:solidFill>
                <a:latin typeface="+mn-lt"/>
              </a:rPr>
              <a:t>Ultimately Operations management is responsible for delivering the performance objectives of the organisation.</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960758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4646103" y="1740226"/>
            <a:ext cx="4102361" cy="3785652"/>
          </a:xfrm>
          <a:prstGeom prst="rect">
            <a:avLst/>
          </a:prstGeom>
          <a:noFill/>
        </p:spPr>
        <p:txBody>
          <a:bodyPr wrap="square" rtlCol="0">
            <a:spAutoFit/>
          </a:bodyPr>
          <a:lstStyle/>
          <a:p>
            <a:pPr algn="ctr"/>
            <a:r>
              <a:rPr lang="en-GB" dirty="0" smtClean="0">
                <a:solidFill>
                  <a:srgbClr val="FFFFFF"/>
                </a:solidFill>
                <a:latin typeface="+mj-lt"/>
              </a:rPr>
              <a:t>Let’s talk about these in different kinds of organisation</a:t>
            </a:r>
          </a:p>
          <a:p>
            <a:pPr algn="ctr"/>
            <a:endParaRPr lang="en-GB" sz="2800" i="1" dirty="0">
              <a:solidFill>
                <a:srgbClr val="FFFFFF"/>
              </a:solidFill>
              <a:latin typeface="+mj-lt"/>
            </a:endParaRPr>
          </a:p>
          <a:p>
            <a:pPr algn="ctr"/>
            <a:r>
              <a:rPr lang="en-GB" sz="2800" i="1" dirty="0" smtClean="0">
                <a:solidFill>
                  <a:srgbClr val="FFFFFF"/>
                </a:solidFill>
                <a:latin typeface="+mj-lt"/>
              </a:rPr>
              <a:t>Manufacturing</a:t>
            </a:r>
          </a:p>
          <a:p>
            <a:pPr algn="ctr"/>
            <a:endParaRPr lang="en-GB" sz="2800" i="1" dirty="0">
              <a:solidFill>
                <a:srgbClr val="FFFFFF"/>
              </a:solidFill>
              <a:latin typeface="+mj-lt"/>
            </a:endParaRPr>
          </a:p>
          <a:p>
            <a:pPr algn="ctr"/>
            <a:r>
              <a:rPr lang="en-GB" sz="2800" i="1" dirty="0" smtClean="0">
                <a:solidFill>
                  <a:srgbClr val="FFFFFF"/>
                </a:solidFill>
                <a:latin typeface="+mj-lt"/>
              </a:rPr>
              <a:t>Bank</a:t>
            </a:r>
          </a:p>
          <a:p>
            <a:pPr algn="ctr"/>
            <a:endParaRPr lang="en-GB" sz="2800" i="1" dirty="0">
              <a:solidFill>
                <a:srgbClr val="FFFFFF"/>
              </a:solidFill>
              <a:latin typeface="+mj-lt"/>
            </a:endParaRPr>
          </a:p>
          <a:p>
            <a:pPr algn="ctr"/>
            <a:r>
              <a:rPr lang="en-GB" sz="2800" i="1" dirty="0" smtClean="0">
                <a:solidFill>
                  <a:srgbClr val="FFFFFF"/>
                </a:solidFill>
                <a:latin typeface="+mj-lt"/>
              </a:rPr>
              <a:t>University</a:t>
            </a:r>
          </a:p>
        </p:txBody>
      </p:sp>
      <p:sp>
        <p:nvSpPr>
          <p:cNvPr id="8" name="Notched Right Arrow 7"/>
          <p:cNvSpPr/>
          <p:nvPr/>
        </p:nvSpPr>
        <p:spPr bwMode="auto">
          <a:xfrm>
            <a:off x="476289" y="1740226"/>
            <a:ext cx="4143063" cy="1296144"/>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j-lt"/>
              </a:rPr>
              <a:t>Develop Product</a:t>
            </a:r>
          </a:p>
        </p:txBody>
      </p:sp>
      <p:sp>
        <p:nvSpPr>
          <p:cNvPr id="9" name="Notched Right Arrow 8"/>
          <p:cNvSpPr/>
          <p:nvPr/>
        </p:nvSpPr>
        <p:spPr bwMode="auto">
          <a:xfrm>
            <a:off x="500945" y="2540698"/>
            <a:ext cx="4143063" cy="1296144"/>
          </a:xfrm>
          <a:prstGeom prst="notchedRightArrow">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smtClean="0">
                <a:latin typeface="+mj-lt"/>
              </a:rPr>
              <a:t>Win Order</a:t>
            </a:r>
            <a:endParaRPr kumimoji="0" lang="en-GB" sz="2400" b="0" i="0" u="none" strike="noStrike" cap="none" normalizeH="0" baseline="0" dirty="0" smtClean="0">
              <a:ln>
                <a:noFill/>
              </a:ln>
              <a:solidFill>
                <a:schemeClr val="tx1"/>
              </a:solidFill>
              <a:effectLst/>
              <a:latin typeface="+mj-lt"/>
            </a:endParaRPr>
          </a:p>
        </p:txBody>
      </p:sp>
      <p:sp>
        <p:nvSpPr>
          <p:cNvPr id="14" name="Notched Right Arrow 13"/>
          <p:cNvSpPr/>
          <p:nvPr/>
        </p:nvSpPr>
        <p:spPr bwMode="auto">
          <a:xfrm>
            <a:off x="500945" y="3356992"/>
            <a:ext cx="4143063" cy="1296144"/>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j-lt"/>
              </a:rPr>
              <a:t>Fulfil Order</a:t>
            </a:r>
          </a:p>
        </p:txBody>
      </p:sp>
      <p:sp>
        <p:nvSpPr>
          <p:cNvPr id="16" name="Notched Right Arrow 15"/>
          <p:cNvSpPr/>
          <p:nvPr/>
        </p:nvSpPr>
        <p:spPr bwMode="auto">
          <a:xfrm>
            <a:off x="467544" y="4149080"/>
            <a:ext cx="4143063" cy="1296144"/>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mj-lt"/>
              </a:rPr>
              <a:t>Support Product</a:t>
            </a:r>
          </a:p>
        </p:txBody>
      </p:sp>
      <p:sp>
        <p:nvSpPr>
          <p:cNvPr id="17" name="TextBox 16"/>
          <p:cNvSpPr txBox="1"/>
          <p:nvPr/>
        </p:nvSpPr>
        <p:spPr>
          <a:xfrm>
            <a:off x="476289" y="836712"/>
            <a:ext cx="8460432" cy="553998"/>
          </a:xfrm>
          <a:prstGeom prst="rect">
            <a:avLst/>
          </a:prstGeom>
          <a:noFill/>
        </p:spPr>
        <p:txBody>
          <a:bodyPr wrap="square" rtlCol="0">
            <a:spAutoFit/>
          </a:bodyPr>
          <a:lstStyle/>
          <a:p>
            <a:r>
              <a:rPr lang="en-GB" sz="3000" dirty="0" smtClean="0">
                <a:solidFill>
                  <a:srgbClr val="FFFFFF"/>
                </a:solidFill>
                <a:latin typeface="+mj-lt"/>
              </a:rPr>
              <a:t>Things that </a:t>
            </a:r>
            <a:r>
              <a:rPr lang="en-GB" sz="3000" i="1" dirty="0" smtClean="0">
                <a:solidFill>
                  <a:srgbClr val="C00000"/>
                </a:solidFill>
                <a:latin typeface="+mj-lt"/>
              </a:rPr>
              <a:t>organisations</a:t>
            </a:r>
            <a:r>
              <a:rPr lang="en-GB" sz="3000" dirty="0" smtClean="0">
                <a:solidFill>
                  <a:schemeClr val="bg1"/>
                </a:solidFill>
                <a:latin typeface="+mj-lt"/>
              </a:rPr>
              <a:t> </a:t>
            </a:r>
            <a:r>
              <a:rPr lang="en-GB" sz="3000" dirty="0" smtClean="0">
                <a:solidFill>
                  <a:srgbClr val="FFFFFF"/>
                </a:solidFill>
                <a:latin typeface="+mj-lt"/>
              </a:rPr>
              <a:t>need to be good at…</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868122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79512" y="2132856"/>
            <a:ext cx="8856984" cy="1015663"/>
          </a:xfrm>
          <a:prstGeom prst="rect">
            <a:avLst/>
          </a:prstGeom>
          <a:noFill/>
        </p:spPr>
        <p:txBody>
          <a:bodyPr wrap="square" rtlCol="0">
            <a:spAutoFit/>
          </a:bodyPr>
          <a:lstStyle/>
          <a:p>
            <a:pPr algn="ctr"/>
            <a:r>
              <a:rPr lang="en-GB" sz="3600" dirty="0" smtClean="0">
                <a:solidFill>
                  <a:srgbClr val="FFFFFF"/>
                </a:solidFill>
                <a:latin typeface="+mj-lt"/>
              </a:rPr>
              <a:t>But what about performance in the future?</a:t>
            </a:r>
          </a:p>
          <a:p>
            <a:pPr algn="ctr"/>
            <a:r>
              <a:rPr lang="en-GB" i="1" dirty="0" smtClean="0">
                <a:solidFill>
                  <a:srgbClr val="FFFFFF"/>
                </a:solidFill>
                <a:latin typeface="+mj-lt"/>
              </a:rPr>
              <a:t>What do we do to sustain competitiveness in the long term?</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599056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789350" y="1844824"/>
            <a:ext cx="6417440" cy="4401205"/>
          </a:xfrm>
          <a:prstGeom prst="rect">
            <a:avLst/>
          </a:prstGeom>
          <a:noFill/>
        </p:spPr>
        <p:txBody>
          <a:bodyPr wrap="square" rtlCol="0">
            <a:spAutoFit/>
          </a:bodyPr>
          <a:lstStyle/>
          <a:p>
            <a:pPr algn="ctr"/>
            <a:r>
              <a:rPr lang="en-GB" sz="2000" dirty="0" smtClean="0">
                <a:solidFill>
                  <a:srgbClr val="FFFFFF"/>
                </a:solidFill>
                <a:latin typeface="+mj-lt"/>
              </a:rPr>
              <a:t>Be aware of what is happening around them… </a:t>
            </a:r>
            <a:r>
              <a:rPr lang="en-GB" sz="1600" dirty="0" smtClean="0">
                <a:solidFill>
                  <a:srgbClr val="FFFFFF"/>
                </a:solidFill>
                <a:latin typeface="+mj-lt"/>
              </a:rPr>
              <a:t>customers, competitors, suppliers etc.</a:t>
            </a:r>
          </a:p>
          <a:p>
            <a:pPr algn="ctr"/>
            <a:endParaRPr lang="en-GB" dirty="0">
              <a:solidFill>
                <a:srgbClr val="FFFFFF"/>
              </a:solidFill>
              <a:latin typeface="+mj-lt"/>
            </a:endParaRPr>
          </a:p>
          <a:p>
            <a:pPr algn="ctr"/>
            <a:r>
              <a:rPr lang="en-GB" sz="2000" dirty="0" smtClean="0">
                <a:solidFill>
                  <a:srgbClr val="FFFFFF"/>
                </a:solidFill>
                <a:latin typeface="+mj-lt"/>
              </a:rPr>
              <a:t>Knowing what you are about… </a:t>
            </a:r>
            <a:r>
              <a:rPr lang="en-GB" sz="1600" i="1" dirty="0" smtClean="0">
                <a:solidFill>
                  <a:srgbClr val="FFFFFF"/>
                </a:solidFill>
                <a:latin typeface="+mj-lt"/>
              </a:rPr>
              <a:t>what business are you in</a:t>
            </a:r>
          </a:p>
          <a:p>
            <a:pPr algn="ctr"/>
            <a:endParaRPr lang="en-GB" sz="1400" i="1" dirty="0" smtClean="0">
              <a:solidFill>
                <a:srgbClr val="FFFFFF"/>
              </a:solidFill>
              <a:latin typeface="+mj-lt"/>
            </a:endParaRPr>
          </a:p>
          <a:p>
            <a:pPr algn="ctr"/>
            <a:endParaRPr lang="en-GB" sz="2000" dirty="0">
              <a:solidFill>
                <a:srgbClr val="FFFFFF"/>
              </a:solidFill>
              <a:latin typeface="+mj-lt"/>
            </a:endParaRPr>
          </a:p>
          <a:p>
            <a:pPr algn="ctr"/>
            <a:r>
              <a:rPr lang="en-GB" sz="2000" dirty="0" smtClean="0">
                <a:solidFill>
                  <a:srgbClr val="FFFFFF"/>
                </a:solidFill>
                <a:latin typeface="+mj-lt"/>
              </a:rPr>
              <a:t>Planning for how you are going to sustain and develop your competitive advantage</a:t>
            </a:r>
          </a:p>
          <a:p>
            <a:pPr algn="ctr"/>
            <a:endParaRPr lang="en-GB" sz="1800" dirty="0" smtClean="0">
              <a:solidFill>
                <a:srgbClr val="FFFFFF"/>
              </a:solidFill>
              <a:latin typeface="+mj-lt"/>
            </a:endParaRPr>
          </a:p>
          <a:p>
            <a:pPr algn="ctr"/>
            <a:endParaRPr lang="en-GB" sz="2000" dirty="0">
              <a:solidFill>
                <a:srgbClr val="FFFFFF"/>
              </a:solidFill>
              <a:latin typeface="+mj-lt"/>
            </a:endParaRPr>
          </a:p>
          <a:p>
            <a:pPr algn="ctr"/>
            <a:r>
              <a:rPr lang="en-GB" sz="2000" dirty="0">
                <a:solidFill>
                  <a:srgbClr val="FFFFFF"/>
                </a:solidFill>
                <a:latin typeface="+mj-lt"/>
              </a:rPr>
              <a:t>M</a:t>
            </a:r>
            <a:r>
              <a:rPr lang="en-GB" sz="2000" dirty="0" smtClean="0">
                <a:solidFill>
                  <a:srgbClr val="FFFFFF"/>
                </a:solidFill>
                <a:latin typeface="+mj-lt"/>
              </a:rPr>
              <a:t>onitoring and managing how you are performing against these plans</a:t>
            </a:r>
          </a:p>
          <a:p>
            <a:pPr algn="ctr"/>
            <a:endParaRPr lang="en-GB" sz="1400" dirty="0" smtClean="0">
              <a:solidFill>
                <a:srgbClr val="FFFFFF"/>
              </a:solidFill>
              <a:latin typeface="+mj-lt"/>
            </a:endParaRPr>
          </a:p>
          <a:p>
            <a:pPr algn="ctr"/>
            <a:endParaRPr lang="en-GB" sz="1400" dirty="0">
              <a:solidFill>
                <a:srgbClr val="FFFFFF"/>
              </a:solidFill>
              <a:latin typeface="+mj-lt"/>
            </a:endParaRPr>
          </a:p>
          <a:p>
            <a:pPr algn="ctr"/>
            <a:r>
              <a:rPr lang="en-GB" sz="2000" dirty="0" smtClean="0">
                <a:solidFill>
                  <a:srgbClr val="FFFFFF"/>
                </a:solidFill>
                <a:latin typeface="+mj-lt"/>
              </a:rPr>
              <a:t>Changing to new ways of doing things quickly</a:t>
            </a:r>
          </a:p>
        </p:txBody>
      </p:sp>
      <p:sp>
        <p:nvSpPr>
          <p:cNvPr id="3" name="TextBox 2"/>
          <p:cNvSpPr txBox="1"/>
          <p:nvPr/>
        </p:nvSpPr>
        <p:spPr>
          <a:xfrm>
            <a:off x="404622" y="332656"/>
            <a:ext cx="8199825" cy="1077218"/>
          </a:xfrm>
          <a:prstGeom prst="rect">
            <a:avLst/>
          </a:prstGeom>
          <a:noFill/>
        </p:spPr>
        <p:txBody>
          <a:bodyPr wrap="square" rtlCol="0">
            <a:spAutoFit/>
          </a:bodyPr>
          <a:lstStyle/>
          <a:p>
            <a:r>
              <a:rPr lang="en-GB" sz="3200" dirty="0" smtClean="0">
                <a:solidFill>
                  <a:srgbClr val="FFFFFF"/>
                </a:solidFill>
                <a:latin typeface="+mj-lt"/>
              </a:rPr>
              <a:t>Things that businesses need to be good at for sustaining competitive advantage</a:t>
            </a:r>
          </a:p>
        </p:txBody>
      </p:sp>
      <p:grpSp>
        <p:nvGrpSpPr>
          <p:cNvPr id="11" name="Group 10"/>
          <p:cNvGrpSpPr/>
          <p:nvPr/>
        </p:nvGrpSpPr>
        <p:grpSpPr>
          <a:xfrm>
            <a:off x="337427" y="1481631"/>
            <a:ext cx="8586329" cy="4944070"/>
            <a:chOff x="1112402" y="1005861"/>
            <a:chExt cx="7853872" cy="4944070"/>
          </a:xfrm>
        </p:grpSpPr>
        <p:sp>
          <p:nvSpPr>
            <p:cNvPr id="4" name="Right Arrow 3"/>
            <p:cNvSpPr/>
            <p:nvPr/>
          </p:nvSpPr>
          <p:spPr bwMode="auto">
            <a:xfrm>
              <a:off x="1196448" y="1005861"/>
              <a:ext cx="6696744" cy="1159204"/>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5" name="Right Arrow 4"/>
            <p:cNvSpPr/>
            <p:nvPr/>
          </p:nvSpPr>
          <p:spPr bwMode="auto">
            <a:xfrm>
              <a:off x="1196448" y="2165066"/>
              <a:ext cx="6696744" cy="688522"/>
            </a:xfrm>
            <a:prstGeom prst="rightArrow">
              <a:avLst>
                <a:gd name="adj1" fmla="val 66883"/>
                <a:gd name="adj2" fmla="val 83828"/>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6" name="Right Arrow 5"/>
            <p:cNvSpPr/>
            <p:nvPr/>
          </p:nvSpPr>
          <p:spPr bwMode="auto">
            <a:xfrm>
              <a:off x="1196447" y="2879605"/>
              <a:ext cx="6696744" cy="1198118"/>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7" name="Right Arrow 6"/>
            <p:cNvSpPr/>
            <p:nvPr/>
          </p:nvSpPr>
          <p:spPr bwMode="auto">
            <a:xfrm>
              <a:off x="1196446" y="4077723"/>
              <a:ext cx="6696744" cy="1170296"/>
            </a:xfrm>
            <a:prstGeom prst="rightArrow">
              <a:avLst>
                <a:gd name="adj1" fmla="val 66883"/>
                <a:gd name="adj2" fmla="val 50000"/>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sp>
          <p:nvSpPr>
            <p:cNvPr id="8" name="TextBox 7"/>
            <p:cNvSpPr txBox="1"/>
            <p:nvPr/>
          </p:nvSpPr>
          <p:spPr>
            <a:xfrm rot="5400000">
              <a:off x="6385379" y="3040555"/>
              <a:ext cx="4176464" cy="985326"/>
            </a:xfrm>
            <a:prstGeom prst="rect">
              <a:avLst/>
            </a:prstGeom>
            <a:noFill/>
          </p:spPr>
          <p:txBody>
            <a:bodyPr wrap="square" rtlCol="0">
              <a:spAutoFit/>
            </a:bodyPr>
            <a:lstStyle/>
            <a:p>
              <a:pPr algn="ctr"/>
              <a:r>
                <a:rPr lang="en-GB" sz="3200" dirty="0" smtClean="0">
                  <a:solidFill>
                    <a:srgbClr val="FFFFFF"/>
                  </a:solidFill>
                  <a:latin typeface="+mj-lt"/>
                </a:rPr>
                <a:t>These are all also processes</a:t>
              </a:r>
            </a:p>
          </p:txBody>
        </p:sp>
        <p:sp>
          <p:nvSpPr>
            <p:cNvPr id="10" name="Right Arrow 9"/>
            <p:cNvSpPr/>
            <p:nvPr/>
          </p:nvSpPr>
          <p:spPr bwMode="auto">
            <a:xfrm>
              <a:off x="1112402" y="5157843"/>
              <a:ext cx="6696744" cy="792088"/>
            </a:xfrm>
            <a:prstGeom prst="rightArrow">
              <a:avLst>
                <a:gd name="adj1" fmla="val 66883"/>
                <a:gd name="adj2" fmla="val 63069"/>
              </a:avLst>
            </a:prstGeom>
            <a:no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FFFFFF"/>
                </a:solidFill>
                <a:effectLst/>
                <a:latin typeface="+mj-lt"/>
              </a:endParaRPr>
            </a:p>
          </p:txBody>
        </p:sp>
      </p:grpSp>
      <p:sp>
        <p:nvSpPr>
          <p:cNvPr id="9" name="Footer Placeholder 8"/>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777577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otched Right Arrow 1"/>
          <p:cNvSpPr/>
          <p:nvPr/>
        </p:nvSpPr>
        <p:spPr bwMode="auto">
          <a:xfrm>
            <a:off x="971599" y="3749622"/>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Develop Product</a:t>
            </a:r>
          </a:p>
        </p:txBody>
      </p:sp>
      <p:sp>
        <p:nvSpPr>
          <p:cNvPr id="3" name="Notched Right Arrow 2"/>
          <p:cNvSpPr/>
          <p:nvPr/>
        </p:nvSpPr>
        <p:spPr bwMode="auto">
          <a:xfrm>
            <a:off x="980344" y="4309391"/>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200" dirty="0" smtClean="0">
                <a:latin typeface="+mj-lt"/>
              </a:rPr>
              <a:t>Win Order</a:t>
            </a:r>
            <a:endParaRPr kumimoji="0" lang="en-GB" sz="2200" b="0" i="0" u="none" strike="noStrike" cap="none" normalizeH="0" baseline="0" dirty="0" smtClean="0">
              <a:ln>
                <a:noFill/>
              </a:ln>
              <a:solidFill>
                <a:schemeClr val="tx1"/>
              </a:solidFill>
              <a:effectLst/>
              <a:latin typeface="+mj-lt"/>
            </a:endParaRPr>
          </a:p>
        </p:txBody>
      </p:sp>
      <p:sp>
        <p:nvSpPr>
          <p:cNvPr id="4" name="Notched Right Arrow 3"/>
          <p:cNvSpPr/>
          <p:nvPr/>
        </p:nvSpPr>
        <p:spPr bwMode="auto">
          <a:xfrm>
            <a:off x="953665" y="4854858"/>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Fulfil Order</a:t>
            </a:r>
          </a:p>
        </p:txBody>
      </p:sp>
      <p:sp>
        <p:nvSpPr>
          <p:cNvPr id="5" name="Notched Right Arrow 4"/>
          <p:cNvSpPr/>
          <p:nvPr/>
        </p:nvSpPr>
        <p:spPr bwMode="auto">
          <a:xfrm>
            <a:off x="971600" y="5428929"/>
            <a:ext cx="4143063" cy="1119538"/>
          </a:xfrm>
          <a:prstGeom prst="notchedRightArrow">
            <a:avLst/>
          </a:prstGeom>
          <a:solidFill>
            <a:srgbClr val="00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Support Product</a:t>
            </a:r>
          </a:p>
        </p:txBody>
      </p:sp>
      <p:sp>
        <p:nvSpPr>
          <p:cNvPr id="6" name="Notched Right Arrow 5"/>
          <p:cNvSpPr/>
          <p:nvPr/>
        </p:nvSpPr>
        <p:spPr bwMode="auto">
          <a:xfrm rot="5400000">
            <a:off x="3215957" y="2099636"/>
            <a:ext cx="2503581"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Scan Environment</a:t>
            </a:r>
          </a:p>
        </p:txBody>
      </p:sp>
      <p:sp>
        <p:nvSpPr>
          <p:cNvPr id="7" name="Notched Right Arrow 6"/>
          <p:cNvSpPr/>
          <p:nvPr/>
        </p:nvSpPr>
        <p:spPr bwMode="auto">
          <a:xfrm rot="5400000">
            <a:off x="2508021" y="2099636"/>
            <a:ext cx="2503581"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200" dirty="0" smtClean="0">
                <a:latin typeface="+mj-lt"/>
              </a:rPr>
              <a:t>Set Direction</a:t>
            </a:r>
            <a:endParaRPr kumimoji="0" lang="en-GB" sz="2200" b="0" i="0" u="none" strike="noStrike" cap="none" normalizeH="0" baseline="0" dirty="0" smtClean="0">
              <a:ln>
                <a:noFill/>
              </a:ln>
              <a:solidFill>
                <a:schemeClr val="tx1"/>
              </a:solidFill>
              <a:effectLst/>
              <a:latin typeface="+mj-lt"/>
            </a:endParaRPr>
          </a:p>
        </p:txBody>
      </p:sp>
      <p:sp>
        <p:nvSpPr>
          <p:cNvPr id="8" name="Notched Right Arrow 7"/>
          <p:cNvSpPr/>
          <p:nvPr/>
        </p:nvSpPr>
        <p:spPr bwMode="auto">
          <a:xfrm rot="5400000">
            <a:off x="1774869" y="2114948"/>
            <a:ext cx="2503580"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Manage Strategy</a:t>
            </a:r>
          </a:p>
        </p:txBody>
      </p:sp>
      <p:sp>
        <p:nvSpPr>
          <p:cNvPr id="9" name="Notched Right Arrow 8"/>
          <p:cNvSpPr/>
          <p:nvPr/>
        </p:nvSpPr>
        <p:spPr bwMode="auto">
          <a:xfrm rot="5400000">
            <a:off x="1038457" y="2114946"/>
            <a:ext cx="2503582"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Manage Performance</a:t>
            </a:r>
          </a:p>
        </p:txBody>
      </p:sp>
      <p:sp>
        <p:nvSpPr>
          <p:cNvPr id="10" name="Notched Right Arrow 9"/>
          <p:cNvSpPr/>
          <p:nvPr/>
        </p:nvSpPr>
        <p:spPr bwMode="auto">
          <a:xfrm rot="5400000">
            <a:off x="331163" y="2114945"/>
            <a:ext cx="2503581"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tx1"/>
                </a:solidFill>
                <a:effectLst/>
                <a:latin typeface="+mj-lt"/>
              </a:rPr>
              <a:t>Manage Change</a:t>
            </a:r>
          </a:p>
        </p:txBody>
      </p:sp>
      <p:sp>
        <p:nvSpPr>
          <p:cNvPr id="11" name="Oval Callout 10"/>
          <p:cNvSpPr/>
          <p:nvPr/>
        </p:nvSpPr>
        <p:spPr bwMode="auto">
          <a:xfrm>
            <a:off x="4953498" y="4869160"/>
            <a:ext cx="3312368" cy="1105236"/>
          </a:xfrm>
          <a:prstGeom prst="wedgeEllipseCallout">
            <a:avLst>
              <a:gd name="adj1" fmla="val -75350"/>
              <a:gd name="adj2" fmla="val -48384"/>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mj-lt"/>
              </a:rPr>
              <a:t>Competitiveness here and now</a:t>
            </a:r>
          </a:p>
        </p:txBody>
      </p:sp>
      <p:sp>
        <p:nvSpPr>
          <p:cNvPr id="12" name="Oval Callout 11"/>
          <p:cNvSpPr/>
          <p:nvPr/>
        </p:nvSpPr>
        <p:spPr bwMode="auto">
          <a:xfrm>
            <a:off x="4952704" y="3143149"/>
            <a:ext cx="3312368" cy="1105236"/>
          </a:xfrm>
          <a:prstGeom prst="wedgeEllipseCallout">
            <a:avLst>
              <a:gd name="adj1" fmla="val -75350"/>
              <a:gd name="adj2" fmla="val -48384"/>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0" i="0" u="none" strike="noStrike" cap="none" normalizeH="0" baseline="0" dirty="0" smtClean="0">
                <a:ln>
                  <a:noFill/>
                </a:ln>
                <a:solidFill>
                  <a:schemeClr val="bg2"/>
                </a:solidFill>
                <a:effectLst/>
                <a:latin typeface="+mj-lt"/>
              </a:rPr>
              <a:t>Future competitiveness</a:t>
            </a:r>
          </a:p>
        </p:txBody>
      </p:sp>
      <p:sp>
        <p:nvSpPr>
          <p:cNvPr id="13" name="Footer Placeholder 1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924977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1188351" y="1844824"/>
            <a:ext cx="6768752" cy="1200329"/>
          </a:xfrm>
          <a:prstGeom prst="rect">
            <a:avLst/>
          </a:prstGeom>
          <a:noFill/>
        </p:spPr>
        <p:txBody>
          <a:bodyPr wrap="square" rtlCol="0">
            <a:spAutoFit/>
          </a:bodyPr>
          <a:lstStyle/>
          <a:p>
            <a:pPr algn="ctr"/>
            <a:r>
              <a:rPr lang="en-GB" sz="3200" b="1" dirty="0" smtClean="0">
                <a:solidFill>
                  <a:srgbClr val="FFFFFF"/>
                </a:solidFill>
                <a:latin typeface="+mj-lt"/>
              </a:rPr>
              <a:t>Are there other processes?</a:t>
            </a:r>
          </a:p>
          <a:p>
            <a:pPr algn="ctr"/>
            <a:r>
              <a:rPr lang="en-GB" sz="2000" i="1" dirty="0" smtClean="0">
                <a:solidFill>
                  <a:srgbClr val="FFFFFF"/>
                </a:solidFill>
                <a:latin typeface="+mj-lt"/>
              </a:rPr>
              <a:t>Other things organisations do that we have not talked about</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40775295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otched Right Arrow 1"/>
          <p:cNvSpPr/>
          <p:nvPr/>
        </p:nvSpPr>
        <p:spPr bwMode="auto">
          <a:xfrm>
            <a:off x="759239" y="2276872"/>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Develop Product</a:t>
            </a:r>
          </a:p>
        </p:txBody>
      </p:sp>
      <p:sp>
        <p:nvSpPr>
          <p:cNvPr id="3" name="Notched Right Arrow 2"/>
          <p:cNvSpPr/>
          <p:nvPr/>
        </p:nvSpPr>
        <p:spPr bwMode="auto">
          <a:xfrm>
            <a:off x="767984" y="2836641"/>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Win Order</a:t>
            </a:r>
            <a:endParaRPr kumimoji="0" lang="en-GB" sz="1800" b="0" i="0" u="none" strike="noStrike" cap="none" normalizeH="0" baseline="0" dirty="0" smtClean="0">
              <a:ln>
                <a:noFill/>
              </a:ln>
              <a:solidFill>
                <a:schemeClr val="tx1"/>
              </a:solidFill>
              <a:effectLst/>
              <a:latin typeface="+mj-lt"/>
            </a:endParaRPr>
          </a:p>
        </p:txBody>
      </p:sp>
      <p:sp>
        <p:nvSpPr>
          <p:cNvPr id="4" name="Notched Right Arrow 3"/>
          <p:cNvSpPr/>
          <p:nvPr/>
        </p:nvSpPr>
        <p:spPr bwMode="auto">
          <a:xfrm>
            <a:off x="741305" y="3382108"/>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Fulfil Order</a:t>
            </a:r>
          </a:p>
        </p:txBody>
      </p:sp>
      <p:sp>
        <p:nvSpPr>
          <p:cNvPr id="5" name="Notched Right Arrow 4"/>
          <p:cNvSpPr/>
          <p:nvPr/>
        </p:nvSpPr>
        <p:spPr bwMode="auto">
          <a:xfrm>
            <a:off x="759240" y="3956179"/>
            <a:ext cx="4143063" cy="1119538"/>
          </a:xfrm>
          <a:prstGeom prst="notchedRightArrow">
            <a:avLst/>
          </a:prstGeom>
          <a:solidFill>
            <a:srgbClr val="00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Support Product</a:t>
            </a:r>
          </a:p>
        </p:txBody>
      </p:sp>
      <p:sp>
        <p:nvSpPr>
          <p:cNvPr id="6" name="Notched Right Arrow 5"/>
          <p:cNvSpPr/>
          <p:nvPr/>
        </p:nvSpPr>
        <p:spPr bwMode="auto">
          <a:xfrm rot="5400000">
            <a:off x="3003597" y="626886"/>
            <a:ext cx="2503581"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Scan Environment</a:t>
            </a:r>
          </a:p>
        </p:txBody>
      </p:sp>
      <p:sp>
        <p:nvSpPr>
          <p:cNvPr id="7" name="Notched Right Arrow 6"/>
          <p:cNvSpPr/>
          <p:nvPr/>
        </p:nvSpPr>
        <p:spPr bwMode="auto">
          <a:xfrm rot="5400000">
            <a:off x="2295661" y="626886"/>
            <a:ext cx="2503581"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Set Direction</a:t>
            </a:r>
            <a:endParaRPr kumimoji="0" lang="en-GB" sz="1800" b="0" i="0" u="none" strike="noStrike" cap="none" normalizeH="0" baseline="0" dirty="0" smtClean="0">
              <a:ln>
                <a:noFill/>
              </a:ln>
              <a:solidFill>
                <a:schemeClr val="tx1"/>
              </a:solidFill>
              <a:effectLst/>
              <a:latin typeface="+mj-lt"/>
            </a:endParaRPr>
          </a:p>
        </p:txBody>
      </p:sp>
      <p:sp>
        <p:nvSpPr>
          <p:cNvPr id="8" name="Notched Right Arrow 7"/>
          <p:cNvSpPr/>
          <p:nvPr/>
        </p:nvSpPr>
        <p:spPr bwMode="auto">
          <a:xfrm rot="5400000">
            <a:off x="1562509" y="642198"/>
            <a:ext cx="2503580"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Manage Strategy</a:t>
            </a:r>
          </a:p>
        </p:txBody>
      </p:sp>
      <p:sp>
        <p:nvSpPr>
          <p:cNvPr id="9" name="Notched Right Arrow 8"/>
          <p:cNvSpPr/>
          <p:nvPr/>
        </p:nvSpPr>
        <p:spPr bwMode="auto">
          <a:xfrm rot="5400000">
            <a:off x="826097" y="642196"/>
            <a:ext cx="2503582"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Manage Performance</a:t>
            </a:r>
          </a:p>
        </p:txBody>
      </p:sp>
      <p:sp>
        <p:nvSpPr>
          <p:cNvPr id="10" name="Notched Right Arrow 9"/>
          <p:cNvSpPr/>
          <p:nvPr/>
        </p:nvSpPr>
        <p:spPr bwMode="auto">
          <a:xfrm rot="5400000">
            <a:off x="118803" y="642195"/>
            <a:ext cx="2503581" cy="1415873"/>
          </a:xfrm>
          <a:prstGeom prst="notched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Manage Change</a:t>
            </a:r>
          </a:p>
        </p:txBody>
      </p:sp>
      <p:sp>
        <p:nvSpPr>
          <p:cNvPr id="11" name="Oval Callout 10"/>
          <p:cNvSpPr/>
          <p:nvPr/>
        </p:nvSpPr>
        <p:spPr bwMode="auto">
          <a:xfrm>
            <a:off x="4741138" y="3396410"/>
            <a:ext cx="3930238" cy="1105236"/>
          </a:xfrm>
          <a:prstGeom prst="wedgeEllipseCallout">
            <a:avLst>
              <a:gd name="adj1" fmla="val -75350"/>
              <a:gd name="adj2" fmla="val -48384"/>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2"/>
                </a:solidFill>
                <a:effectLst/>
                <a:latin typeface="+mj-lt"/>
              </a:rPr>
              <a:t>Operational Processes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2"/>
                </a:solidFill>
                <a:effectLst/>
                <a:latin typeface="+mj-lt"/>
              </a:rPr>
              <a:t>Competitiveness here and now</a:t>
            </a:r>
          </a:p>
        </p:txBody>
      </p:sp>
      <p:sp>
        <p:nvSpPr>
          <p:cNvPr id="13" name="Notched Right Arrow 12"/>
          <p:cNvSpPr/>
          <p:nvPr/>
        </p:nvSpPr>
        <p:spPr bwMode="auto">
          <a:xfrm rot="16200000">
            <a:off x="3140021" y="4992594"/>
            <a:ext cx="2132853" cy="1469563"/>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Support</a:t>
            </a:r>
          </a:p>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a:t>
            </a:r>
            <a:endParaRPr kumimoji="0" lang="en-GB" sz="1800" b="0" i="0" u="none" strike="noStrike" cap="none" normalizeH="0" baseline="0" dirty="0" smtClean="0">
              <a:ln>
                <a:noFill/>
              </a:ln>
              <a:solidFill>
                <a:schemeClr val="tx1"/>
              </a:solidFill>
              <a:effectLst/>
              <a:latin typeface="+mj-lt"/>
            </a:endParaRPr>
          </a:p>
        </p:txBody>
      </p:sp>
      <p:sp>
        <p:nvSpPr>
          <p:cNvPr id="14" name="Notched Right Arrow 13"/>
          <p:cNvSpPr/>
          <p:nvPr/>
        </p:nvSpPr>
        <p:spPr bwMode="auto">
          <a:xfrm rot="16200000">
            <a:off x="2432085" y="4992594"/>
            <a:ext cx="2132853" cy="1469563"/>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Support</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a:t>
            </a:r>
          </a:p>
        </p:txBody>
      </p:sp>
      <p:sp>
        <p:nvSpPr>
          <p:cNvPr id="15" name="Notched Right Arrow 14"/>
          <p:cNvSpPr/>
          <p:nvPr/>
        </p:nvSpPr>
        <p:spPr bwMode="auto">
          <a:xfrm rot="16200000">
            <a:off x="1698933" y="5007908"/>
            <a:ext cx="2132854" cy="1469563"/>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Support</a:t>
            </a:r>
          </a:p>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Finance</a:t>
            </a:r>
            <a:endParaRPr kumimoji="0" lang="en-GB" sz="1800" b="0" i="0" u="none" strike="noStrike" cap="none" normalizeH="0" baseline="0" dirty="0" smtClean="0">
              <a:ln>
                <a:noFill/>
              </a:ln>
              <a:solidFill>
                <a:schemeClr val="tx1"/>
              </a:solidFill>
              <a:effectLst/>
              <a:latin typeface="+mj-lt"/>
            </a:endParaRPr>
          </a:p>
        </p:txBody>
      </p:sp>
      <p:sp>
        <p:nvSpPr>
          <p:cNvPr id="16" name="Notched Right Arrow 15"/>
          <p:cNvSpPr/>
          <p:nvPr/>
        </p:nvSpPr>
        <p:spPr bwMode="auto">
          <a:xfrm rot="16200000">
            <a:off x="962521" y="5007906"/>
            <a:ext cx="2132855" cy="1469562"/>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mj-lt"/>
              </a:rPr>
              <a:t>Support</a:t>
            </a:r>
          </a:p>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Technology</a:t>
            </a:r>
            <a:endParaRPr kumimoji="0" lang="en-GB" sz="1800" b="0" i="0" u="none" strike="noStrike" cap="none" normalizeH="0" baseline="0" dirty="0" smtClean="0">
              <a:ln>
                <a:noFill/>
              </a:ln>
              <a:solidFill>
                <a:schemeClr val="tx1"/>
              </a:solidFill>
              <a:effectLst/>
              <a:latin typeface="+mj-lt"/>
            </a:endParaRPr>
          </a:p>
        </p:txBody>
      </p:sp>
      <p:sp>
        <p:nvSpPr>
          <p:cNvPr id="17" name="Notched Right Arrow 16"/>
          <p:cNvSpPr/>
          <p:nvPr/>
        </p:nvSpPr>
        <p:spPr bwMode="auto">
          <a:xfrm rot="16200000">
            <a:off x="255227" y="5007903"/>
            <a:ext cx="2132853" cy="1469563"/>
          </a:xfrm>
          <a:prstGeom prst="notchedRightArrow">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Support</a:t>
            </a:r>
          </a:p>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latin typeface="+mj-lt"/>
              </a:rPr>
              <a:t>HR</a:t>
            </a:r>
            <a:endParaRPr kumimoji="0" lang="en-GB" sz="1800" b="0" i="0" u="none" strike="noStrike" cap="none" normalizeH="0" baseline="0" dirty="0" smtClean="0">
              <a:ln>
                <a:noFill/>
              </a:ln>
              <a:solidFill>
                <a:schemeClr val="tx1"/>
              </a:solidFill>
              <a:effectLst/>
              <a:latin typeface="+mj-lt"/>
            </a:endParaRPr>
          </a:p>
        </p:txBody>
      </p:sp>
      <p:sp>
        <p:nvSpPr>
          <p:cNvPr id="19" name="Oval Callout 18"/>
          <p:cNvSpPr/>
          <p:nvPr/>
        </p:nvSpPr>
        <p:spPr bwMode="auto">
          <a:xfrm>
            <a:off x="4762027" y="1189369"/>
            <a:ext cx="3930238" cy="1105236"/>
          </a:xfrm>
          <a:prstGeom prst="wedgeEllipseCallout">
            <a:avLst>
              <a:gd name="adj1" fmla="val -62400"/>
              <a:gd name="adj2" fmla="val 10934"/>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2"/>
                </a:solidFill>
                <a:effectLst/>
                <a:latin typeface="+mj-lt"/>
              </a:rPr>
              <a:t>Managerial Processes</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bg2"/>
                </a:solidFill>
                <a:effectLst/>
                <a:latin typeface="+mj-lt"/>
              </a:rPr>
              <a:t>Future Competitiveness</a:t>
            </a:r>
          </a:p>
        </p:txBody>
      </p:sp>
      <p:sp>
        <p:nvSpPr>
          <p:cNvPr id="20" name="Oval Callout 19"/>
          <p:cNvSpPr/>
          <p:nvPr/>
        </p:nvSpPr>
        <p:spPr bwMode="auto">
          <a:xfrm>
            <a:off x="4992658" y="4703676"/>
            <a:ext cx="3930238" cy="1105236"/>
          </a:xfrm>
          <a:prstGeom prst="wedgeEllipseCallout">
            <a:avLst>
              <a:gd name="adj1" fmla="val -66131"/>
              <a:gd name="adj2" fmla="val 10934"/>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bg2"/>
                </a:solidFill>
                <a:effectLst/>
                <a:latin typeface="+mj-lt"/>
              </a:rPr>
              <a:t>Support Processes</a:t>
            </a:r>
          </a:p>
          <a:p>
            <a:pPr marL="0" marR="0" indent="0" algn="ctr" defTabSz="914400" rtl="0" eaLnBrk="0" fontAlgn="base" latinLnBrk="0" hangingPunct="0">
              <a:lnSpc>
                <a:spcPct val="100000"/>
              </a:lnSpc>
              <a:spcBef>
                <a:spcPct val="0"/>
              </a:spcBef>
              <a:spcAft>
                <a:spcPct val="0"/>
              </a:spcAft>
              <a:buClrTx/>
              <a:buSzTx/>
              <a:buFontTx/>
              <a:buNone/>
              <a:tabLst/>
            </a:pPr>
            <a:r>
              <a:rPr lang="en-GB" sz="1800" dirty="0" smtClean="0">
                <a:solidFill>
                  <a:schemeClr val="bg2"/>
                </a:solidFill>
                <a:latin typeface="+mj-lt"/>
              </a:rPr>
              <a:t>S</a:t>
            </a:r>
            <a:r>
              <a:rPr kumimoji="0" lang="en-GB" sz="1800" b="0" i="0" u="none" strike="noStrike" cap="none" normalizeH="0" baseline="0" dirty="0" smtClean="0">
                <a:ln>
                  <a:noFill/>
                </a:ln>
                <a:solidFill>
                  <a:schemeClr val="bg2"/>
                </a:solidFill>
                <a:effectLst/>
                <a:latin typeface="+mj-lt"/>
              </a:rPr>
              <a:t>upports </a:t>
            </a:r>
            <a:r>
              <a:rPr lang="en-GB" sz="1800" dirty="0">
                <a:solidFill>
                  <a:schemeClr val="bg2"/>
                </a:solidFill>
                <a:latin typeface="+mj-lt"/>
              </a:rPr>
              <a:t>o</a:t>
            </a:r>
            <a:r>
              <a:rPr kumimoji="0" lang="en-GB" sz="1800" b="0" i="0" u="none" strike="noStrike" cap="none" normalizeH="0" baseline="0" dirty="0" smtClean="0">
                <a:ln>
                  <a:noFill/>
                </a:ln>
                <a:solidFill>
                  <a:schemeClr val="bg2"/>
                </a:solidFill>
                <a:effectLst/>
                <a:latin typeface="+mj-lt"/>
              </a:rPr>
              <a:t>perational and managerial </a:t>
            </a:r>
            <a:r>
              <a:rPr lang="en-GB" sz="1800" dirty="0">
                <a:solidFill>
                  <a:schemeClr val="bg2"/>
                </a:solidFill>
                <a:latin typeface="+mj-lt"/>
              </a:rPr>
              <a:t>p</a:t>
            </a:r>
            <a:r>
              <a:rPr kumimoji="0" lang="en-GB" sz="1800" b="0" i="0" u="none" strike="noStrike" cap="none" normalizeH="0" baseline="0" dirty="0" smtClean="0">
                <a:ln>
                  <a:noFill/>
                </a:ln>
                <a:solidFill>
                  <a:schemeClr val="bg2"/>
                </a:solidFill>
                <a:effectLst/>
                <a:latin typeface="+mj-lt"/>
              </a:rPr>
              <a:t>rocesses</a:t>
            </a:r>
          </a:p>
        </p:txBody>
      </p:sp>
      <p:sp>
        <p:nvSpPr>
          <p:cNvPr id="12" name="Footer Placeholder 1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6571302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99592" y="3068960"/>
            <a:ext cx="7272808" cy="2308324"/>
          </a:xfrm>
          <a:prstGeom prst="rect">
            <a:avLst/>
          </a:prstGeom>
          <a:noFill/>
        </p:spPr>
        <p:txBody>
          <a:bodyPr wrap="square" rtlCol="0">
            <a:spAutoFit/>
          </a:bodyPr>
          <a:lstStyle/>
          <a:p>
            <a:pPr algn="ctr"/>
            <a:r>
              <a:rPr lang="en-GB" sz="3200" dirty="0" smtClean="0">
                <a:solidFill>
                  <a:srgbClr val="FFFFFF"/>
                </a:solidFill>
                <a:latin typeface="+mj-lt"/>
              </a:rPr>
              <a:t>All processes have a scientific and artistic content </a:t>
            </a:r>
          </a:p>
          <a:p>
            <a:pPr algn="ctr"/>
            <a:endParaRPr lang="en-GB" sz="3200" dirty="0">
              <a:solidFill>
                <a:srgbClr val="FFFFFF"/>
              </a:solidFill>
              <a:latin typeface="+mj-lt"/>
            </a:endParaRPr>
          </a:p>
          <a:p>
            <a:pPr algn="ctr"/>
            <a:r>
              <a:rPr lang="en-GB" i="1" dirty="0" smtClean="0">
                <a:solidFill>
                  <a:srgbClr val="FFFFFF"/>
                </a:solidFill>
                <a:latin typeface="+mj-lt"/>
              </a:rPr>
              <a:t>Scientific – rational, logical, </a:t>
            </a:r>
            <a:r>
              <a:rPr lang="en-GB" i="1" dirty="0" err="1" smtClean="0">
                <a:solidFill>
                  <a:srgbClr val="FFFFFF"/>
                </a:solidFill>
                <a:latin typeface="+mj-lt"/>
              </a:rPr>
              <a:t>codifiable</a:t>
            </a:r>
            <a:endParaRPr lang="en-GB" i="1" dirty="0" smtClean="0">
              <a:solidFill>
                <a:srgbClr val="FFFFFF"/>
              </a:solidFill>
              <a:latin typeface="+mj-lt"/>
            </a:endParaRPr>
          </a:p>
          <a:p>
            <a:pPr algn="ctr"/>
            <a:r>
              <a:rPr lang="en-GB" i="1" dirty="0" smtClean="0">
                <a:solidFill>
                  <a:srgbClr val="FFFFFF"/>
                </a:solidFill>
                <a:latin typeface="+mj-lt"/>
              </a:rPr>
              <a:t>Art – cognitive, creative, non-</a:t>
            </a:r>
            <a:r>
              <a:rPr lang="en-GB" i="1" dirty="0" err="1" smtClean="0">
                <a:solidFill>
                  <a:srgbClr val="FFFFFF"/>
                </a:solidFill>
                <a:latin typeface="+mj-lt"/>
              </a:rPr>
              <a:t>codifiable</a:t>
            </a:r>
            <a:r>
              <a:rPr lang="en-GB" i="1" dirty="0" smtClean="0">
                <a:solidFill>
                  <a:srgbClr val="FFFFFF"/>
                </a:solidFill>
                <a:latin typeface="+mj-lt"/>
              </a:rPr>
              <a:t> </a:t>
            </a:r>
          </a:p>
        </p:txBody>
      </p:sp>
      <p:sp>
        <p:nvSpPr>
          <p:cNvPr id="3" name="TextBox 2"/>
          <p:cNvSpPr txBox="1"/>
          <p:nvPr/>
        </p:nvSpPr>
        <p:spPr>
          <a:xfrm>
            <a:off x="2347734" y="1484784"/>
            <a:ext cx="4193777" cy="1200329"/>
          </a:xfrm>
          <a:prstGeom prst="rect">
            <a:avLst/>
          </a:prstGeom>
          <a:noFill/>
        </p:spPr>
        <p:txBody>
          <a:bodyPr wrap="none" rtlCol="0">
            <a:spAutoFit/>
          </a:bodyPr>
          <a:lstStyle/>
          <a:p>
            <a:pPr algn="ctr"/>
            <a:r>
              <a:rPr lang="en-GB" sz="3200" b="1" dirty="0" smtClean="0">
                <a:solidFill>
                  <a:srgbClr val="FFFFFF"/>
                </a:solidFill>
                <a:latin typeface="+mj-lt"/>
              </a:rPr>
              <a:t>Business Processes</a:t>
            </a:r>
          </a:p>
          <a:p>
            <a:pPr algn="ctr"/>
            <a:r>
              <a:rPr lang="en-GB" sz="4000" dirty="0" smtClean="0">
                <a:solidFill>
                  <a:srgbClr val="C00000"/>
                </a:solidFill>
                <a:latin typeface="Comic Sans MS" panose="030F0702030302020204" pitchFamily="66" charset="0"/>
              </a:rPr>
              <a:t>Science …v… Art</a:t>
            </a: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204762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8967" y="476672"/>
            <a:ext cx="7863820" cy="954107"/>
          </a:xfrm>
          <a:prstGeom prst="rect">
            <a:avLst/>
          </a:prstGeom>
          <a:noFill/>
        </p:spPr>
        <p:txBody>
          <a:bodyPr wrap="none" rtlCol="0">
            <a:spAutoFit/>
          </a:bodyPr>
          <a:lstStyle/>
          <a:p>
            <a:pPr algn="ctr"/>
            <a:r>
              <a:rPr lang="en-GB" sz="3200" b="1" dirty="0" smtClean="0">
                <a:solidFill>
                  <a:srgbClr val="FFFFFF"/>
                </a:solidFill>
                <a:latin typeface="+mj-lt"/>
              </a:rPr>
              <a:t>A mostly </a:t>
            </a:r>
            <a:r>
              <a:rPr lang="en-GB" sz="3200" b="1" i="1" dirty="0" smtClean="0">
                <a:solidFill>
                  <a:srgbClr val="FFFFFF"/>
                </a:solidFill>
                <a:latin typeface="+mj-lt"/>
              </a:rPr>
              <a:t>Scientific</a:t>
            </a:r>
            <a:r>
              <a:rPr lang="en-GB" sz="3200" b="1" dirty="0" smtClean="0">
                <a:solidFill>
                  <a:srgbClr val="FFFFFF"/>
                </a:solidFill>
                <a:latin typeface="+mj-lt"/>
              </a:rPr>
              <a:t> business processes</a:t>
            </a:r>
          </a:p>
          <a:p>
            <a:r>
              <a:rPr lang="en-GB" i="1" dirty="0" smtClean="0">
                <a:solidFill>
                  <a:srgbClr val="FFFFFF"/>
                </a:solidFill>
                <a:latin typeface="+mj-lt"/>
              </a:rPr>
              <a:t>Hiring new employees</a:t>
            </a:r>
          </a:p>
        </p:txBody>
      </p:sp>
      <p:pic>
        <p:nvPicPr>
          <p:cNvPr id="2050" name="Picture 2" descr="http://www.infoq.com/resource/articles/seven-fallacies-of-bpm/en/resources/job_application_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12510"/>
            <a:ext cx="7974335" cy="4521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6042446"/>
            <a:ext cx="4608512" cy="707886"/>
          </a:xfrm>
          <a:prstGeom prst="rect">
            <a:avLst/>
          </a:prstGeom>
          <a:noFill/>
        </p:spPr>
        <p:txBody>
          <a:bodyPr wrap="square" rtlCol="0">
            <a:spAutoFit/>
          </a:bodyPr>
          <a:lstStyle/>
          <a:p>
            <a:r>
              <a:rPr lang="en-GB" sz="2000" dirty="0" smtClean="0">
                <a:solidFill>
                  <a:srgbClr val="FFFFFF"/>
                </a:solidFill>
                <a:latin typeface="+mj-lt"/>
              </a:rPr>
              <a:t>But what about or ability to interview and select the best person…?</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610402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otched Right Arrow 1"/>
          <p:cNvSpPr/>
          <p:nvPr/>
        </p:nvSpPr>
        <p:spPr bwMode="auto">
          <a:xfrm>
            <a:off x="2267747" y="1523295"/>
            <a:ext cx="5223182" cy="1119538"/>
          </a:xfrm>
          <a:prstGeom prst="notchedRightArrow">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FFFFFF"/>
                </a:solidFill>
                <a:effectLst/>
                <a:latin typeface="+mj-lt"/>
              </a:rPr>
              <a:t>Product Development</a:t>
            </a:r>
            <a:r>
              <a:rPr kumimoji="0" lang="en-GB" sz="2400" b="0" i="0" u="none" strike="noStrike" cap="none" normalizeH="0" dirty="0" smtClean="0">
                <a:ln>
                  <a:noFill/>
                </a:ln>
                <a:solidFill>
                  <a:srgbClr val="FFFFFF"/>
                </a:solidFill>
                <a:effectLst/>
                <a:latin typeface="+mj-lt"/>
              </a:rPr>
              <a:t> Process</a:t>
            </a:r>
            <a:endParaRPr kumimoji="0" lang="en-GB" sz="2400" b="0" i="0" u="none" strike="noStrike" cap="none" normalizeH="0" baseline="0" dirty="0" smtClean="0">
              <a:ln>
                <a:noFill/>
              </a:ln>
              <a:solidFill>
                <a:srgbClr val="FFFFFF"/>
              </a:solidFill>
              <a:effectLst/>
              <a:latin typeface="+mj-lt"/>
            </a:endParaRPr>
          </a:p>
        </p:txBody>
      </p:sp>
      <p:sp>
        <p:nvSpPr>
          <p:cNvPr id="3" name="Cloud Callout 2"/>
          <p:cNvSpPr/>
          <p:nvPr/>
        </p:nvSpPr>
        <p:spPr bwMode="auto">
          <a:xfrm>
            <a:off x="1403648" y="2532314"/>
            <a:ext cx="2448272" cy="2120822"/>
          </a:xfrm>
          <a:prstGeom prst="cloudCallout">
            <a:avLst>
              <a:gd name="adj1" fmla="val -20128"/>
              <a:gd name="adj2" fmla="val 22232"/>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bg1"/>
                </a:solidFill>
                <a:effectLst/>
                <a:latin typeface="+mj-lt"/>
              </a:rPr>
              <a:t>Ideas</a:t>
            </a:r>
          </a:p>
        </p:txBody>
      </p:sp>
      <p:sp>
        <p:nvSpPr>
          <p:cNvPr id="5" name="Flowchart: Manual Operation 4"/>
          <p:cNvSpPr/>
          <p:nvPr/>
        </p:nvSpPr>
        <p:spPr bwMode="auto">
          <a:xfrm rot="16200000">
            <a:off x="4788898" y="1401597"/>
            <a:ext cx="1515580" cy="4109611"/>
          </a:xfrm>
          <a:prstGeom prst="flowChartManualOperation">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vert"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mj-lt"/>
              </a:rPr>
              <a:t>Selection</a:t>
            </a:r>
          </a:p>
          <a:p>
            <a:pPr marL="0" marR="0" indent="0" algn="l" defTabSz="914400" rtl="0" eaLnBrk="0" fontAlgn="base" latinLnBrk="0" hangingPunct="0">
              <a:lnSpc>
                <a:spcPct val="100000"/>
              </a:lnSpc>
              <a:spcBef>
                <a:spcPct val="0"/>
              </a:spcBef>
              <a:spcAft>
                <a:spcPct val="0"/>
              </a:spcAft>
              <a:buClrTx/>
              <a:buSzTx/>
              <a:buFontTx/>
              <a:buNone/>
              <a:tabLst/>
            </a:pPr>
            <a:r>
              <a:rPr lang="en-GB" dirty="0">
                <a:solidFill>
                  <a:schemeClr val="bg1"/>
                </a:solidFill>
                <a:latin typeface="+mj-lt"/>
              </a:rPr>
              <a:t>	</a:t>
            </a:r>
            <a:r>
              <a:rPr lang="en-GB" dirty="0" smtClean="0">
                <a:solidFill>
                  <a:schemeClr val="bg1"/>
                </a:solidFill>
                <a:latin typeface="+mj-lt"/>
              </a:rPr>
              <a:t>Development</a:t>
            </a:r>
            <a:endParaRPr lang="en-GB"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lang="en-GB" dirty="0" smtClean="0">
                <a:solidFill>
                  <a:schemeClr val="bg1"/>
                </a:solidFill>
                <a:latin typeface="+mj-lt"/>
              </a:rPr>
              <a:t>		Implementation</a:t>
            </a:r>
            <a:endParaRPr kumimoji="0" lang="en-GB" sz="2400" b="0" i="0" u="none" strike="noStrike" cap="none" normalizeH="0" baseline="0" dirty="0" smtClean="0">
              <a:ln>
                <a:noFill/>
              </a:ln>
              <a:solidFill>
                <a:schemeClr val="bg1"/>
              </a:solidFill>
              <a:effectLst/>
              <a:latin typeface="+mj-lt"/>
            </a:endParaRPr>
          </a:p>
        </p:txBody>
      </p:sp>
      <p:sp>
        <p:nvSpPr>
          <p:cNvPr id="6" name="Right Arrow 5"/>
          <p:cNvSpPr/>
          <p:nvPr/>
        </p:nvSpPr>
        <p:spPr bwMode="auto">
          <a:xfrm>
            <a:off x="7601494" y="2772326"/>
            <a:ext cx="719945" cy="1368152"/>
          </a:xfrm>
          <a:prstGeom prst="rightArrow">
            <a:avLst>
              <a:gd name="adj1" fmla="val 67956"/>
              <a:gd name="adj2" fmla="val 82149"/>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1"/>
              </a:solidFill>
              <a:effectLst/>
              <a:latin typeface="+mj-lt"/>
            </a:endParaRPr>
          </a:p>
        </p:txBody>
      </p:sp>
      <p:sp>
        <p:nvSpPr>
          <p:cNvPr id="7" name="Rounded Rectangular Callout 6"/>
          <p:cNvSpPr/>
          <p:nvPr/>
        </p:nvSpPr>
        <p:spPr bwMode="auto">
          <a:xfrm>
            <a:off x="467547" y="4995974"/>
            <a:ext cx="2520280" cy="792088"/>
          </a:xfrm>
          <a:prstGeom prst="wedgeRoundRectCallout">
            <a:avLst>
              <a:gd name="adj1" fmla="val 5865"/>
              <a:gd name="adj2" fmla="val -150768"/>
              <a:gd name="adj3" fmla="val 16667"/>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mj-lt"/>
              </a:rPr>
              <a:t>Starts with a</a:t>
            </a:r>
            <a:r>
              <a:rPr kumimoji="0" lang="en-GB" sz="2000" b="0" i="0" u="none" strike="noStrike" cap="none" normalizeH="0" dirty="0" smtClean="0">
                <a:ln>
                  <a:noFill/>
                </a:ln>
                <a:solidFill>
                  <a:schemeClr val="bg1"/>
                </a:solidFill>
                <a:effectLst/>
                <a:latin typeface="+mj-lt"/>
              </a:rPr>
              <a:t> highly creative process</a:t>
            </a:r>
            <a:endParaRPr kumimoji="0" lang="en-GB" sz="2000" b="0" i="0" u="none" strike="noStrike" cap="none" normalizeH="0" baseline="0" dirty="0" smtClean="0">
              <a:ln>
                <a:noFill/>
              </a:ln>
              <a:solidFill>
                <a:schemeClr val="bg1"/>
              </a:solidFill>
              <a:effectLst/>
              <a:latin typeface="+mj-lt"/>
            </a:endParaRPr>
          </a:p>
        </p:txBody>
      </p:sp>
      <p:sp>
        <p:nvSpPr>
          <p:cNvPr id="8" name="Rounded Rectangular Callout 7"/>
          <p:cNvSpPr/>
          <p:nvPr/>
        </p:nvSpPr>
        <p:spPr bwMode="auto">
          <a:xfrm>
            <a:off x="3275859" y="4517484"/>
            <a:ext cx="2520280" cy="1368152"/>
          </a:xfrm>
          <a:prstGeom prst="wedgeRoundRectCallout">
            <a:avLst>
              <a:gd name="adj1" fmla="val -21517"/>
              <a:gd name="adj2" fmla="val -132369"/>
              <a:gd name="adj3" fmla="val 16667"/>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mj-lt"/>
              </a:rPr>
              <a:t>Becomes more structured requiring</a:t>
            </a:r>
            <a:r>
              <a:rPr kumimoji="0" lang="en-GB" sz="2000" b="0" i="0" u="none" strike="noStrike" cap="none" normalizeH="0" dirty="0" smtClean="0">
                <a:ln>
                  <a:noFill/>
                </a:ln>
                <a:solidFill>
                  <a:schemeClr val="bg1"/>
                </a:solidFill>
                <a:effectLst/>
                <a:latin typeface="+mj-lt"/>
              </a:rPr>
              <a:t> some intuition and experience</a:t>
            </a:r>
            <a:endParaRPr kumimoji="0" lang="en-GB" sz="2000" b="0" i="0" u="none" strike="noStrike" cap="none" normalizeH="0" baseline="0" dirty="0" smtClean="0">
              <a:ln>
                <a:noFill/>
              </a:ln>
              <a:solidFill>
                <a:schemeClr val="bg1"/>
              </a:solidFill>
              <a:effectLst/>
              <a:latin typeface="+mj-lt"/>
            </a:endParaRPr>
          </a:p>
        </p:txBody>
      </p:sp>
      <p:sp>
        <p:nvSpPr>
          <p:cNvPr id="9" name="Rounded Rectangular Callout 8"/>
          <p:cNvSpPr/>
          <p:nvPr/>
        </p:nvSpPr>
        <p:spPr bwMode="auto">
          <a:xfrm>
            <a:off x="6156179" y="4707942"/>
            <a:ext cx="2520280" cy="792088"/>
          </a:xfrm>
          <a:prstGeom prst="wedgeRoundRectCallout">
            <a:avLst>
              <a:gd name="adj1" fmla="val 389"/>
              <a:gd name="adj2" fmla="val -173638"/>
              <a:gd name="adj3" fmla="val 16667"/>
            </a:avLst>
          </a:prstGeom>
          <a:solidFill>
            <a:srgbClr val="FFFF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bg1"/>
                </a:solidFill>
                <a:effectLst/>
                <a:latin typeface="+mj-lt"/>
              </a:rPr>
              <a:t>Becomes quite</a:t>
            </a:r>
            <a:r>
              <a:rPr kumimoji="0" lang="en-GB" sz="2000" b="0" i="0" u="none" strike="noStrike" cap="none" normalizeH="0" dirty="0" smtClean="0">
                <a:ln>
                  <a:noFill/>
                </a:ln>
                <a:solidFill>
                  <a:schemeClr val="bg1"/>
                </a:solidFill>
                <a:effectLst/>
                <a:latin typeface="+mj-lt"/>
              </a:rPr>
              <a:t> mechanical</a:t>
            </a:r>
            <a:endParaRPr kumimoji="0" lang="en-GB" sz="2000" b="0" i="0" u="none" strike="noStrike" cap="none" normalizeH="0" baseline="0" dirty="0" smtClean="0">
              <a:ln>
                <a:noFill/>
              </a:ln>
              <a:solidFill>
                <a:schemeClr val="bg1"/>
              </a:solidFill>
              <a:effectLst/>
              <a:latin typeface="+mj-lt"/>
            </a:endParaRPr>
          </a:p>
        </p:txBody>
      </p:sp>
      <p:sp>
        <p:nvSpPr>
          <p:cNvPr id="10" name="TextBox 9"/>
          <p:cNvSpPr txBox="1"/>
          <p:nvPr/>
        </p:nvSpPr>
        <p:spPr>
          <a:xfrm>
            <a:off x="95416" y="476672"/>
            <a:ext cx="7455054" cy="954107"/>
          </a:xfrm>
          <a:prstGeom prst="rect">
            <a:avLst/>
          </a:prstGeom>
          <a:noFill/>
        </p:spPr>
        <p:txBody>
          <a:bodyPr wrap="none" rtlCol="0">
            <a:spAutoFit/>
          </a:bodyPr>
          <a:lstStyle/>
          <a:p>
            <a:pPr algn="ctr"/>
            <a:r>
              <a:rPr lang="en-GB" sz="3200" b="1" dirty="0" smtClean="0">
                <a:solidFill>
                  <a:srgbClr val="FFFFFF"/>
                </a:solidFill>
                <a:latin typeface="+mj-lt"/>
              </a:rPr>
              <a:t>A mostly </a:t>
            </a:r>
            <a:r>
              <a:rPr lang="en-GB" sz="3200" b="1" i="1" dirty="0" smtClean="0">
                <a:solidFill>
                  <a:srgbClr val="FFFFFF"/>
                </a:solidFill>
                <a:latin typeface="+mj-lt"/>
              </a:rPr>
              <a:t>Artistic</a:t>
            </a:r>
            <a:r>
              <a:rPr lang="en-GB" sz="3200" b="1" dirty="0" smtClean="0">
                <a:solidFill>
                  <a:srgbClr val="FFFFFF"/>
                </a:solidFill>
                <a:latin typeface="+mj-lt"/>
              </a:rPr>
              <a:t> business processes</a:t>
            </a:r>
          </a:p>
          <a:p>
            <a:r>
              <a:rPr lang="en-GB" i="1" dirty="0" smtClean="0">
                <a:solidFill>
                  <a:srgbClr val="FFFFFF"/>
                </a:solidFill>
                <a:latin typeface="+mj-lt"/>
              </a:rPr>
              <a:t>Hiring new employees</a:t>
            </a: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544361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259632" y="1438083"/>
            <a:ext cx="6552728" cy="584775"/>
          </a:xfrm>
          <a:prstGeom prst="rect">
            <a:avLst/>
          </a:prstGeom>
          <a:noFill/>
        </p:spPr>
        <p:txBody>
          <a:bodyPr wrap="square" rtlCol="0">
            <a:spAutoFit/>
          </a:bodyPr>
          <a:lstStyle/>
          <a:p>
            <a:pPr algn="ctr"/>
            <a:r>
              <a:rPr lang="en-GB" sz="3200" b="1" dirty="0" smtClean="0">
                <a:solidFill>
                  <a:srgbClr val="FFFFFF"/>
                </a:solidFill>
                <a:latin typeface="+mj-lt"/>
              </a:rPr>
              <a:t>Let’ not forget about people…!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663" y="2147482"/>
            <a:ext cx="6024666" cy="2986397"/>
          </a:xfrm>
          <a:prstGeom prst="rect">
            <a:avLst/>
          </a:prstGeom>
        </p:spPr>
      </p:pic>
      <p:sp>
        <p:nvSpPr>
          <p:cNvPr id="6" name="TextBox 5"/>
          <p:cNvSpPr txBox="1"/>
          <p:nvPr/>
        </p:nvSpPr>
        <p:spPr>
          <a:xfrm>
            <a:off x="1" y="5105978"/>
            <a:ext cx="9144000" cy="830997"/>
          </a:xfrm>
          <a:prstGeom prst="rect">
            <a:avLst/>
          </a:prstGeom>
          <a:noFill/>
        </p:spPr>
        <p:txBody>
          <a:bodyPr wrap="square" rtlCol="0">
            <a:spAutoFit/>
          </a:bodyPr>
          <a:lstStyle/>
          <a:p>
            <a:pPr algn="ctr"/>
            <a:r>
              <a:rPr lang="en-GB" dirty="0" smtClean="0">
                <a:solidFill>
                  <a:srgbClr val="FFFFFF"/>
                </a:solidFill>
                <a:latin typeface="+mj-lt"/>
              </a:rPr>
              <a:t>With good people but badly designed processes you can still make it work…. Opposite is not so easy…!</a:t>
            </a: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176608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 name="Picture 55" descr="t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7" y="1556792"/>
            <a:ext cx="4274875" cy="28985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5"/>
          <p:cNvSpPr txBox="1">
            <a:spLocks noChangeArrowheads="1"/>
          </p:cNvSpPr>
          <p:nvPr/>
        </p:nvSpPr>
        <p:spPr bwMode="auto">
          <a:xfrm>
            <a:off x="484632" y="836712"/>
            <a:ext cx="8251381" cy="584775"/>
          </a:xfrm>
          <a:prstGeom prst="rect">
            <a:avLst/>
          </a:prstGeom>
          <a:noFill/>
        </p:spPr>
        <p:txBody>
          <a:bodyPr wrap="square" rtlCol="0">
            <a:spAutoFit/>
          </a:bodyPr>
          <a:lstStyle>
            <a:defPPr>
              <a:defRPr lang="en-US"/>
            </a:defPPr>
            <a:lvl1pPr>
              <a:defRPr sz="3200" b="1"/>
            </a:lvl1pPr>
          </a:lstStyle>
          <a:p>
            <a:r>
              <a:rPr lang="en-GB" b="0" dirty="0" smtClean="0">
                <a:solidFill>
                  <a:srgbClr val="FFFFFF"/>
                </a:solidFill>
                <a:latin typeface="+mj-lt"/>
              </a:rPr>
              <a:t>Operations Management - Background</a:t>
            </a:r>
            <a:endParaRPr lang="en-GB" b="0" dirty="0">
              <a:solidFill>
                <a:srgbClr val="FFFFFF"/>
              </a:solidFill>
              <a:latin typeface="+mj-lt"/>
            </a:endParaRPr>
          </a:p>
        </p:txBody>
      </p:sp>
      <p:sp>
        <p:nvSpPr>
          <p:cNvPr id="27" name="AutoShape 31"/>
          <p:cNvSpPr>
            <a:spLocks noChangeArrowheads="1"/>
          </p:cNvSpPr>
          <p:nvPr/>
        </p:nvSpPr>
        <p:spPr bwMode="auto">
          <a:xfrm>
            <a:off x="-457200" y="3110552"/>
            <a:ext cx="2743200" cy="2286000"/>
          </a:xfrm>
          <a:prstGeom prst="irregularSeal2">
            <a:avLst/>
          </a:prstGeom>
          <a:solidFill>
            <a:srgbClr val="FFFFFF"/>
          </a:solidFill>
          <a:ln>
            <a:noFill/>
          </a:ln>
          <a:effec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400" b="1">
                <a:latin typeface="Arial" charset="0"/>
              </a:rPr>
              <a:t>“Any colour you want as long as it is black”</a:t>
            </a:r>
          </a:p>
        </p:txBody>
      </p:sp>
      <p:sp>
        <p:nvSpPr>
          <p:cNvPr id="55" name="AutoShape 33"/>
          <p:cNvSpPr>
            <a:spLocks noChangeArrowheads="1"/>
          </p:cNvSpPr>
          <p:nvPr/>
        </p:nvSpPr>
        <p:spPr bwMode="auto">
          <a:xfrm>
            <a:off x="6019800" y="2780163"/>
            <a:ext cx="4572000" cy="2667000"/>
          </a:xfrm>
          <a:prstGeom prst="irregularSeal2">
            <a:avLst/>
          </a:prstGeom>
          <a:solidFill>
            <a:srgbClr val="FFFFFF"/>
          </a:solidFill>
          <a:ln>
            <a:noFill/>
          </a:ln>
          <a:effec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r>
              <a:rPr lang="en-GB" altLang="en-US" sz="1400" b="1">
                <a:latin typeface="Arial" charset="0"/>
              </a:rPr>
              <a:t>Machine that changed the world</a:t>
            </a:r>
          </a:p>
          <a:p>
            <a:pPr algn="r"/>
            <a:r>
              <a:rPr lang="en-GB" altLang="en-US" sz="1000" b="1">
                <a:latin typeface="Arial" charset="0"/>
              </a:rPr>
              <a:t>Womack and Jones, 1991</a:t>
            </a:r>
            <a:endParaRPr lang="en-GB" altLang="en-US" sz="1400" b="1">
              <a:latin typeface="Arial" charset="0"/>
            </a:endParaRPr>
          </a:p>
          <a:p>
            <a:r>
              <a:rPr lang="en-GB" altLang="en-US" sz="1400" b="1">
                <a:latin typeface="Arial" charset="0"/>
              </a:rPr>
              <a:t>Lean thinking</a:t>
            </a:r>
          </a:p>
          <a:p>
            <a:pPr algn="r"/>
            <a:r>
              <a:rPr lang="en-GB" altLang="en-US" sz="1000" b="1">
                <a:latin typeface="Arial" charset="0"/>
              </a:rPr>
              <a:t>Womack and Jones, 2003</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669" y="4080025"/>
            <a:ext cx="3755216" cy="234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233990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71600" y="1484784"/>
            <a:ext cx="6840760" cy="5016758"/>
          </a:xfrm>
          <a:prstGeom prst="rect">
            <a:avLst/>
          </a:prstGeom>
          <a:noFill/>
        </p:spPr>
        <p:txBody>
          <a:bodyPr wrap="square" rtlCol="0">
            <a:spAutoFit/>
          </a:bodyPr>
          <a:lstStyle/>
          <a:p>
            <a:pPr algn="ctr"/>
            <a:r>
              <a:rPr lang="en-GB" sz="3200" b="1" dirty="0" smtClean="0">
                <a:solidFill>
                  <a:srgbClr val="FFFFFF"/>
                </a:solidFill>
                <a:latin typeface="+mj-lt"/>
              </a:rPr>
              <a:t>In most organisations big percentage of the people work in operations…</a:t>
            </a:r>
          </a:p>
          <a:p>
            <a:pPr algn="ctr"/>
            <a:endParaRPr lang="en-GB" sz="3200" b="1" dirty="0">
              <a:solidFill>
                <a:schemeClr val="bg2"/>
              </a:solidFill>
              <a:latin typeface="+mj-lt"/>
            </a:endParaRPr>
          </a:p>
          <a:p>
            <a:pPr algn="ctr"/>
            <a:endParaRPr lang="en-GB" sz="3200" b="1" dirty="0" smtClean="0">
              <a:solidFill>
                <a:schemeClr val="bg2"/>
              </a:solidFill>
              <a:latin typeface="+mj-lt"/>
            </a:endParaRPr>
          </a:p>
          <a:p>
            <a:pPr algn="ctr"/>
            <a:endParaRPr lang="en-GB" sz="3200" b="1" dirty="0">
              <a:solidFill>
                <a:schemeClr val="bg2"/>
              </a:solidFill>
              <a:latin typeface="+mj-lt"/>
            </a:endParaRPr>
          </a:p>
          <a:p>
            <a:pPr algn="ctr"/>
            <a:endParaRPr lang="en-GB" sz="3200" b="1" dirty="0" smtClean="0">
              <a:solidFill>
                <a:schemeClr val="bg2"/>
              </a:solidFill>
              <a:latin typeface="+mj-lt"/>
            </a:endParaRPr>
          </a:p>
          <a:p>
            <a:pPr algn="ctr"/>
            <a:r>
              <a:rPr lang="en-GB" sz="3200" b="1" dirty="0" smtClean="0">
                <a:solidFill>
                  <a:srgbClr val="FFFFFF"/>
                </a:solidFill>
                <a:latin typeface="+mj-lt"/>
              </a:rPr>
              <a:t>… operations management is as much about </a:t>
            </a:r>
            <a:r>
              <a:rPr lang="en-GB" sz="3200" b="1" dirty="0" smtClean="0">
                <a:solidFill>
                  <a:srgbClr val="C00000"/>
                </a:solidFill>
                <a:latin typeface="+mj-lt"/>
              </a:rPr>
              <a:t>managing people </a:t>
            </a:r>
            <a:r>
              <a:rPr lang="en-GB" sz="3200" b="1" dirty="0" smtClean="0">
                <a:solidFill>
                  <a:srgbClr val="FFFFFF"/>
                </a:solidFill>
                <a:latin typeface="+mj-lt"/>
              </a:rPr>
              <a:t>as it is to manage the processes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48" y="2564904"/>
            <a:ext cx="3744416" cy="233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655907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67544" y="404664"/>
            <a:ext cx="8208912" cy="1077218"/>
          </a:xfrm>
          <a:prstGeom prst="rect">
            <a:avLst/>
          </a:prstGeom>
          <a:noFill/>
        </p:spPr>
        <p:txBody>
          <a:bodyPr wrap="square" rtlCol="0">
            <a:spAutoFit/>
          </a:bodyPr>
          <a:lstStyle/>
          <a:p>
            <a:r>
              <a:rPr lang="en-GB" sz="3200" dirty="0" smtClean="0">
                <a:solidFill>
                  <a:srgbClr val="FFFFFF"/>
                </a:solidFill>
                <a:latin typeface="+mj-lt"/>
              </a:rPr>
              <a:t>What kind of organisation would you like to work for?</a:t>
            </a:r>
          </a:p>
        </p:txBody>
      </p:sp>
      <p:sp>
        <p:nvSpPr>
          <p:cNvPr id="3" name="Rectangle 2"/>
          <p:cNvSpPr/>
          <p:nvPr/>
        </p:nvSpPr>
        <p:spPr bwMode="auto">
          <a:xfrm>
            <a:off x="1288596" y="3799247"/>
            <a:ext cx="2952328" cy="158417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i="0" u="none" strike="noStrike" cap="none" normalizeH="0" baseline="0" dirty="0" smtClean="0">
                <a:ln>
                  <a:noFill/>
                </a:ln>
                <a:solidFill>
                  <a:schemeClr val="bg1"/>
                </a:solidFill>
                <a:effectLst/>
                <a:latin typeface="+mj-lt"/>
              </a:rPr>
              <a:t>Dictatorial…</a:t>
            </a:r>
          </a:p>
          <a:p>
            <a:pPr marL="0" marR="0" indent="0" algn="ctr" defTabSz="914400" rtl="0" eaLnBrk="0" fontAlgn="base" latinLnBrk="0" hangingPunct="0">
              <a:lnSpc>
                <a:spcPct val="100000"/>
              </a:lnSpc>
              <a:spcBef>
                <a:spcPct val="0"/>
              </a:spcBef>
              <a:spcAft>
                <a:spcPct val="0"/>
              </a:spcAft>
              <a:buClrTx/>
              <a:buSzTx/>
              <a:buFontTx/>
              <a:buNone/>
              <a:tabLst/>
            </a:pPr>
            <a:r>
              <a:rPr lang="en-GB" sz="2200" dirty="0" smtClean="0">
                <a:solidFill>
                  <a:schemeClr val="bg1"/>
                </a:solidFill>
                <a:latin typeface="+mj-lt"/>
              </a:rPr>
              <a:t>Low levels of commitment to people</a:t>
            </a:r>
            <a:endParaRPr kumimoji="0" lang="en-GB" sz="2200" i="0" u="none" strike="noStrike" cap="none" normalizeH="0" baseline="0" dirty="0" smtClean="0">
              <a:ln>
                <a:noFill/>
              </a:ln>
              <a:solidFill>
                <a:schemeClr val="bg1"/>
              </a:solidFill>
              <a:effectLst/>
              <a:latin typeface="+mj-lt"/>
            </a:endParaRPr>
          </a:p>
        </p:txBody>
      </p:sp>
      <p:sp>
        <p:nvSpPr>
          <p:cNvPr id="4" name="Rectangle 3"/>
          <p:cNvSpPr/>
          <p:nvPr/>
        </p:nvSpPr>
        <p:spPr bwMode="auto">
          <a:xfrm>
            <a:off x="1288596" y="2071055"/>
            <a:ext cx="2952328" cy="158417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i="0" u="none" strike="noStrike" cap="none" normalizeH="0" baseline="0" dirty="0" smtClean="0">
                <a:ln>
                  <a:noFill/>
                </a:ln>
                <a:solidFill>
                  <a:schemeClr val="bg1"/>
                </a:solidFill>
                <a:effectLst/>
                <a:latin typeface="+mj-lt"/>
              </a:rPr>
              <a:t>Driven by  measures and targets… Low levels of commitment to people</a:t>
            </a:r>
          </a:p>
        </p:txBody>
      </p:sp>
      <p:sp>
        <p:nvSpPr>
          <p:cNvPr id="5" name="Rectangle 4"/>
          <p:cNvSpPr/>
          <p:nvPr/>
        </p:nvSpPr>
        <p:spPr bwMode="auto">
          <a:xfrm>
            <a:off x="4400220" y="3789040"/>
            <a:ext cx="2952328" cy="158417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i="0" u="none" strike="noStrike" cap="none" normalizeH="0" baseline="0" dirty="0" smtClean="0">
                <a:ln>
                  <a:noFill/>
                </a:ln>
                <a:solidFill>
                  <a:schemeClr val="bg1"/>
                </a:solidFill>
                <a:effectLst/>
                <a:latin typeface="+mj-lt"/>
              </a:rPr>
              <a:t>No sense of purpose</a:t>
            </a:r>
            <a:r>
              <a:rPr lang="en-GB" sz="2200" dirty="0" smtClean="0">
                <a:solidFill>
                  <a:schemeClr val="bg1"/>
                </a:solidFill>
                <a:latin typeface="+mj-lt"/>
              </a:rPr>
              <a:t>… </a:t>
            </a:r>
            <a:r>
              <a:rPr kumimoji="0" lang="en-GB" sz="2200" i="0" u="none" strike="noStrike" cap="none" normalizeH="0" dirty="0" smtClean="0">
                <a:ln>
                  <a:noFill/>
                </a:ln>
                <a:solidFill>
                  <a:schemeClr val="bg1"/>
                </a:solidFill>
                <a:effectLst/>
                <a:latin typeface="+mj-lt"/>
              </a:rPr>
              <a:t>led by a charismatic leader</a:t>
            </a:r>
            <a:endParaRPr kumimoji="0" lang="en-GB" sz="2200" i="0" u="none" strike="noStrike" cap="none" normalizeH="0" baseline="0" dirty="0" smtClean="0">
              <a:ln>
                <a:noFill/>
              </a:ln>
              <a:solidFill>
                <a:schemeClr val="bg1"/>
              </a:solidFill>
              <a:effectLst/>
              <a:latin typeface="+mj-lt"/>
            </a:endParaRPr>
          </a:p>
        </p:txBody>
      </p:sp>
      <p:sp>
        <p:nvSpPr>
          <p:cNvPr id="6" name="Rectangle 5"/>
          <p:cNvSpPr/>
          <p:nvPr/>
        </p:nvSpPr>
        <p:spPr bwMode="auto">
          <a:xfrm>
            <a:off x="4400220" y="2071055"/>
            <a:ext cx="2952328" cy="1584176"/>
          </a:xfrm>
          <a:prstGeom prst="rect">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i="0" u="none" strike="noStrike" cap="none" normalizeH="0" baseline="0" dirty="0" smtClean="0">
                <a:ln>
                  <a:noFill/>
                </a:ln>
                <a:solidFill>
                  <a:schemeClr val="bg1"/>
                </a:solidFill>
                <a:effectLst/>
                <a:latin typeface="+mj-lt"/>
              </a:rPr>
              <a:t>Structured with clear sense of purpose… people are valued and developed</a:t>
            </a:r>
          </a:p>
        </p:txBody>
      </p:sp>
      <p:sp>
        <p:nvSpPr>
          <p:cNvPr id="7" name="Footer Placeholder 6"/>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1888891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80567" y="2348880"/>
            <a:ext cx="7128792" cy="1446550"/>
          </a:xfrm>
          <a:prstGeom prst="rect">
            <a:avLst/>
          </a:prstGeom>
          <a:noFill/>
        </p:spPr>
        <p:txBody>
          <a:bodyPr wrap="square" rtlCol="0">
            <a:spAutoFit/>
          </a:bodyPr>
          <a:lstStyle/>
          <a:p>
            <a:pPr algn="ctr"/>
            <a:r>
              <a:rPr lang="en-GB" sz="3200" b="1" dirty="0" smtClean="0">
                <a:solidFill>
                  <a:srgbClr val="FFFFFF"/>
                </a:solidFill>
                <a:latin typeface="+mj-lt"/>
              </a:rPr>
              <a:t>The surprising truth about what motivates us</a:t>
            </a:r>
          </a:p>
          <a:p>
            <a:pPr algn="ctr"/>
            <a:r>
              <a:rPr lang="en-GB" i="1" dirty="0">
                <a:solidFill>
                  <a:schemeClr val="bg2"/>
                </a:solidFill>
                <a:latin typeface="+mj-lt"/>
                <a:hlinkClick r:id="rId2"/>
              </a:rPr>
              <a:t>http://</a:t>
            </a:r>
            <a:r>
              <a:rPr lang="en-GB" i="1" dirty="0" smtClean="0">
                <a:solidFill>
                  <a:schemeClr val="bg2"/>
                </a:solidFill>
                <a:latin typeface="+mj-lt"/>
                <a:hlinkClick r:id="rId2"/>
              </a:rPr>
              <a:t>www.youtube.com/watch?v=u6XAPnuFjJc</a:t>
            </a:r>
            <a:r>
              <a:rPr lang="en-GB" i="1" dirty="0" smtClean="0">
                <a:solidFill>
                  <a:schemeClr val="bg2"/>
                </a:solidFill>
                <a:latin typeface="+mj-lt"/>
              </a:rPr>
              <a:t> </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9249795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0338" y="832355"/>
            <a:ext cx="6048672" cy="584775"/>
          </a:xfrm>
          <a:prstGeom prst="rect">
            <a:avLst/>
          </a:prstGeom>
          <a:noFill/>
          <a:scene3d>
            <a:camera prst="orthographicFront"/>
            <a:lightRig rig="threePt" dir="t"/>
          </a:scene3d>
          <a:sp3d>
            <a:bevelT/>
          </a:sp3d>
        </p:spPr>
        <p:txBody>
          <a:bodyPr wrap="square" rtlCol="0">
            <a:spAutoFit/>
          </a:bodyPr>
          <a:lstStyle/>
          <a:p>
            <a:pPr algn="ctr"/>
            <a:r>
              <a:rPr lang="en-GB" sz="3200" b="1" dirty="0" smtClean="0">
                <a:solidFill>
                  <a:srgbClr val="FFFFFF"/>
                </a:solidFill>
                <a:latin typeface="+mj-lt"/>
              </a:rPr>
              <a:t>Lets talk about Performance</a:t>
            </a:r>
          </a:p>
        </p:txBody>
      </p:sp>
      <p:sp>
        <p:nvSpPr>
          <p:cNvPr id="3" name="Rectangle 2"/>
          <p:cNvSpPr/>
          <p:nvPr/>
        </p:nvSpPr>
        <p:spPr>
          <a:xfrm>
            <a:off x="1818490" y="3008762"/>
            <a:ext cx="2160240" cy="1460323"/>
          </a:xfrm>
          <a:prstGeom prst="rect">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prstClr val="white"/>
                </a:solidFill>
                <a:effectLst/>
                <a:uLnTx/>
                <a:uFillTx/>
                <a:latin typeface="+mj-lt"/>
              </a:rPr>
              <a:t>Process</a:t>
            </a:r>
          </a:p>
        </p:txBody>
      </p:sp>
      <p:sp>
        <p:nvSpPr>
          <p:cNvPr id="4" name="Right Arrow 3"/>
          <p:cNvSpPr/>
          <p:nvPr/>
        </p:nvSpPr>
        <p:spPr>
          <a:xfrm>
            <a:off x="450338" y="3406961"/>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Inputs</a:t>
            </a:r>
          </a:p>
        </p:txBody>
      </p:sp>
      <p:sp>
        <p:nvSpPr>
          <p:cNvPr id="5" name="Right Arrow 4"/>
          <p:cNvSpPr/>
          <p:nvPr/>
        </p:nvSpPr>
        <p:spPr>
          <a:xfrm>
            <a:off x="3978730" y="3368803"/>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Outputs</a:t>
            </a:r>
          </a:p>
        </p:txBody>
      </p:sp>
      <p:sp>
        <p:nvSpPr>
          <p:cNvPr id="6" name="Right Arrow 5"/>
          <p:cNvSpPr/>
          <p:nvPr/>
        </p:nvSpPr>
        <p:spPr>
          <a:xfrm rot="16200000">
            <a:off x="2014497" y="4885147"/>
            <a:ext cx="155220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Resources</a:t>
            </a:r>
          </a:p>
        </p:txBody>
      </p:sp>
      <p:sp>
        <p:nvSpPr>
          <p:cNvPr id="7" name="Right Arrow 6"/>
          <p:cNvSpPr/>
          <p:nvPr/>
        </p:nvSpPr>
        <p:spPr>
          <a:xfrm rot="5400000">
            <a:off x="2197329" y="1958785"/>
            <a:ext cx="1368152" cy="720080"/>
          </a:xfrm>
          <a:prstGeom prst="rightArrow">
            <a:avLst/>
          </a:prstGeom>
          <a:solidFill>
            <a:sysClr val="window" lastClr="FFFFFF">
              <a:lumMod val="50000"/>
            </a:sysClr>
          </a:solidFill>
          <a:ln w="25400" cap="flat" cmpd="sng" algn="ctr">
            <a:solidFill>
              <a:sysClr val="windowText" lastClr="000000"/>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mj-lt"/>
              </a:rPr>
              <a:t>Controls</a:t>
            </a:r>
          </a:p>
        </p:txBody>
      </p:sp>
      <p:sp>
        <p:nvSpPr>
          <p:cNvPr id="8" name="Left-Up Arrow 7"/>
          <p:cNvSpPr/>
          <p:nvPr/>
        </p:nvSpPr>
        <p:spPr>
          <a:xfrm>
            <a:off x="2970618" y="3944867"/>
            <a:ext cx="1872208" cy="1368152"/>
          </a:xfrm>
          <a:prstGeom prst="leftUpArrow">
            <a:avLst>
              <a:gd name="adj1" fmla="val 8963"/>
              <a:gd name="adj2" fmla="val 14795"/>
              <a:gd name="adj3" fmla="val 16981"/>
            </a:avLst>
          </a:prstGeom>
          <a:solidFill>
            <a:sysClr val="window" lastClr="FFFFFF">
              <a:lumMod val="65000"/>
            </a:sys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mj-lt"/>
            </a:endParaRPr>
          </a:p>
        </p:txBody>
      </p:sp>
      <p:sp>
        <p:nvSpPr>
          <p:cNvPr id="9" name="Left-Up Arrow 8"/>
          <p:cNvSpPr/>
          <p:nvPr/>
        </p:nvSpPr>
        <p:spPr>
          <a:xfrm rot="16200000">
            <a:off x="3294654" y="1964647"/>
            <a:ext cx="1296144" cy="1800200"/>
          </a:xfrm>
          <a:prstGeom prst="leftUpArrow">
            <a:avLst>
              <a:gd name="adj1" fmla="val 8963"/>
              <a:gd name="adj2" fmla="val 14795"/>
              <a:gd name="adj3" fmla="val 16981"/>
            </a:avLst>
          </a:prstGeom>
          <a:solidFill>
            <a:sysClr val="window" lastClr="FFFFFF">
              <a:lumMod val="65000"/>
            </a:sys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mj-lt"/>
            </a:endParaRPr>
          </a:p>
        </p:txBody>
      </p:sp>
      <p:sp>
        <p:nvSpPr>
          <p:cNvPr id="10" name="TextBox 9"/>
          <p:cNvSpPr txBox="1"/>
          <p:nvPr/>
        </p:nvSpPr>
        <p:spPr>
          <a:xfrm>
            <a:off x="3379522" y="1496595"/>
            <a:ext cx="2088232" cy="923330"/>
          </a:xfrm>
          <a:prstGeom prst="rect">
            <a:avLst/>
          </a:prstGeom>
          <a:noFill/>
          <a:scene3d>
            <a:camera prst="orthographicFront"/>
            <a:lightRig rig="threePt" dir="t"/>
          </a:scene3d>
          <a:sp3d>
            <a:bevelT/>
          </a:sp3d>
        </p:spPr>
        <p:txBody>
          <a:bodyPr wrap="square" rtlCol="0">
            <a:spAutoFit/>
          </a:bodyPr>
          <a:lstStyle/>
          <a:p>
            <a:pPr algn="ctr" fontAlgn="auto">
              <a:spcBef>
                <a:spcPts val="0"/>
              </a:spcBef>
              <a:spcAft>
                <a:spcPts val="0"/>
              </a:spcAft>
            </a:pPr>
            <a:r>
              <a:rPr lang="en-GB" sz="1800" dirty="0" smtClean="0">
                <a:solidFill>
                  <a:srgbClr val="FFFFFF"/>
                </a:solidFill>
                <a:latin typeface="+mj-lt"/>
              </a:rPr>
              <a:t>Effectiveness</a:t>
            </a:r>
          </a:p>
          <a:p>
            <a:pPr algn="ctr" fontAlgn="auto">
              <a:spcBef>
                <a:spcPts val="0"/>
              </a:spcBef>
              <a:spcAft>
                <a:spcPts val="0"/>
              </a:spcAft>
            </a:pPr>
            <a:r>
              <a:rPr lang="en-GB" sz="1200" i="1" dirty="0" smtClean="0">
                <a:solidFill>
                  <a:srgbClr val="FFFFFF"/>
                </a:solidFill>
                <a:latin typeface="+mj-lt"/>
              </a:rPr>
              <a:t>The extent to which the output meets specification/ requirements</a:t>
            </a:r>
            <a:endParaRPr lang="en-GB" sz="1200" i="1" dirty="0">
              <a:solidFill>
                <a:srgbClr val="FFFFFF"/>
              </a:solidFill>
              <a:latin typeface="+mj-lt"/>
            </a:endParaRPr>
          </a:p>
        </p:txBody>
      </p:sp>
      <p:sp>
        <p:nvSpPr>
          <p:cNvPr id="11" name="TextBox 10"/>
          <p:cNvSpPr txBox="1"/>
          <p:nvPr/>
        </p:nvSpPr>
        <p:spPr>
          <a:xfrm>
            <a:off x="3402666" y="5101647"/>
            <a:ext cx="2088232" cy="738664"/>
          </a:xfrm>
          <a:prstGeom prst="rect">
            <a:avLst/>
          </a:prstGeom>
          <a:noFill/>
          <a:scene3d>
            <a:camera prst="orthographicFront"/>
            <a:lightRig rig="threePt" dir="t"/>
          </a:scene3d>
          <a:sp3d>
            <a:bevelT/>
          </a:sp3d>
        </p:spPr>
        <p:txBody>
          <a:bodyPr wrap="square" rtlCol="0">
            <a:spAutoFit/>
          </a:bodyPr>
          <a:lstStyle/>
          <a:p>
            <a:pPr algn="ctr" fontAlgn="auto">
              <a:spcBef>
                <a:spcPts val="0"/>
              </a:spcBef>
              <a:spcAft>
                <a:spcPts val="0"/>
              </a:spcAft>
            </a:pPr>
            <a:r>
              <a:rPr lang="en-GB" sz="1800" dirty="0" smtClean="0">
                <a:solidFill>
                  <a:srgbClr val="FFFFFF"/>
                </a:solidFill>
                <a:latin typeface="+mj-lt"/>
              </a:rPr>
              <a:t>Efficiency</a:t>
            </a:r>
          </a:p>
          <a:p>
            <a:pPr algn="ctr" fontAlgn="auto">
              <a:spcBef>
                <a:spcPts val="0"/>
              </a:spcBef>
              <a:spcAft>
                <a:spcPts val="0"/>
              </a:spcAft>
            </a:pPr>
            <a:r>
              <a:rPr lang="en-GB" sz="1200" i="1" dirty="0" smtClean="0">
                <a:solidFill>
                  <a:srgbClr val="FFFFFF"/>
                </a:solidFill>
                <a:latin typeface="+mj-lt"/>
              </a:rPr>
              <a:t>Resources consumed  in producing the output?</a:t>
            </a:r>
            <a:endParaRPr lang="en-GB" sz="1200" i="1" dirty="0">
              <a:solidFill>
                <a:srgbClr val="FFFFFF"/>
              </a:solidFill>
              <a:latin typeface="+mj-lt"/>
            </a:endParaRPr>
          </a:p>
        </p:txBody>
      </p:sp>
      <p:sp>
        <p:nvSpPr>
          <p:cNvPr id="12" name="Left-Up Arrow 11"/>
          <p:cNvSpPr/>
          <p:nvPr/>
        </p:nvSpPr>
        <p:spPr>
          <a:xfrm rot="5400000">
            <a:off x="1072487" y="3774930"/>
            <a:ext cx="1347989" cy="1728192"/>
          </a:xfrm>
          <a:prstGeom prst="leftUpArrow">
            <a:avLst>
              <a:gd name="adj1" fmla="val 8963"/>
              <a:gd name="adj2" fmla="val 14795"/>
              <a:gd name="adj3" fmla="val 16981"/>
            </a:avLst>
          </a:prstGeom>
          <a:solidFill>
            <a:sysClr val="window" lastClr="FFFFFF">
              <a:lumMod val="65000"/>
            </a:sysClr>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mj-lt"/>
            </a:endParaRPr>
          </a:p>
        </p:txBody>
      </p:sp>
      <p:sp>
        <p:nvSpPr>
          <p:cNvPr id="13" name="TextBox 12"/>
          <p:cNvSpPr txBox="1"/>
          <p:nvPr/>
        </p:nvSpPr>
        <p:spPr>
          <a:xfrm>
            <a:off x="5490898" y="2707871"/>
            <a:ext cx="3491880" cy="2062103"/>
          </a:xfrm>
          <a:prstGeom prst="rect">
            <a:avLst/>
          </a:prstGeom>
          <a:noFill/>
          <a:scene3d>
            <a:camera prst="orthographicFront"/>
            <a:lightRig rig="threePt" dir="t"/>
          </a:scene3d>
          <a:sp3d>
            <a:bevelT/>
          </a:sp3d>
        </p:spPr>
        <p:txBody>
          <a:bodyPr wrap="square" rtlCol="0">
            <a:spAutoFit/>
          </a:bodyPr>
          <a:lstStyle/>
          <a:p>
            <a:pPr algn="ctr"/>
            <a:r>
              <a:rPr lang="en-GB" sz="3200" dirty="0" smtClean="0">
                <a:solidFill>
                  <a:srgbClr val="FFFFFF"/>
                </a:solidFill>
                <a:latin typeface="+mj-lt"/>
              </a:rPr>
              <a:t>Efficiency and effectiveness are two dimensions of performance</a:t>
            </a:r>
          </a:p>
        </p:txBody>
      </p:sp>
      <p:cxnSp>
        <p:nvCxnSpPr>
          <p:cNvPr id="15" name="Straight Arrow Connector 14"/>
          <p:cNvCxnSpPr>
            <a:stCxn id="10" idx="3"/>
            <a:endCxn id="13" idx="0"/>
          </p:cNvCxnSpPr>
          <p:nvPr/>
        </p:nvCxnSpPr>
        <p:spPr bwMode="auto">
          <a:xfrm>
            <a:off x="5467754" y="1958260"/>
            <a:ext cx="1769084" cy="749611"/>
          </a:xfrm>
          <a:prstGeom prst="straightConnector1">
            <a:avLst/>
          </a:prstGeom>
          <a:solidFill>
            <a:schemeClr val="accent1"/>
          </a:solidFill>
          <a:ln w="9525" cap="flat" cmpd="sng" algn="ctr">
            <a:solidFill>
              <a:schemeClr val="bg2"/>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a:endCxn id="13" idx="2"/>
          </p:cNvCxnSpPr>
          <p:nvPr/>
        </p:nvCxnSpPr>
        <p:spPr bwMode="auto">
          <a:xfrm flipV="1">
            <a:off x="5220072" y="4769974"/>
            <a:ext cx="2016766" cy="543045"/>
          </a:xfrm>
          <a:prstGeom prst="straightConnector1">
            <a:avLst/>
          </a:prstGeom>
          <a:solidFill>
            <a:schemeClr val="accent1"/>
          </a:solidFill>
          <a:ln w="9525" cap="flat" cmpd="sng" algn="ctr">
            <a:solidFill>
              <a:schemeClr val="bg2"/>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Footer Placeholder 1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6471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9202" y="332656"/>
            <a:ext cx="8177254" cy="1077218"/>
          </a:xfrm>
          <a:prstGeom prst="rect">
            <a:avLst/>
          </a:prstGeom>
          <a:noFill/>
        </p:spPr>
        <p:txBody>
          <a:bodyPr wrap="square" rtlCol="0">
            <a:spAutoFit/>
          </a:bodyPr>
          <a:lstStyle/>
          <a:p>
            <a:r>
              <a:rPr lang="en-GB" sz="3200" b="1" dirty="0" smtClean="0">
                <a:solidFill>
                  <a:srgbClr val="FFFFFF"/>
                </a:solidFill>
                <a:latin typeface="+mj-lt"/>
              </a:rPr>
              <a:t>In Operations Management we tend to measure and manage performance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47" y="1798439"/>
            <a:ext cx="8750349" cy="2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20272" y="4653136"/>
            <a:ext cx="1656184" cy="1661993"/>
          </a:xfrm>
          <a:prstGeom prst="rect">
            <a:avLst/>
          </a:prstGeom>
          <a:noFill/>
        </p:spPr>
        <p:txBody>
          <a:bodyPr wrap="square" rtlCol="0">
            <a:spAutoFit/>
          </a:bodyPr>
          <a:lstStyle/>
          <a:p>
            <a:pPr algn="ctr"/>
            <a:r>
              <a:rPr lang="en-GB" b="1" dirty="0" smtClean="0">
                <a:solidFill>
                  <a:schemeClr val="bg2"/>
                </a:solidFill>
                <a:latin typeface="+mj-lt"/>
              </a:rPr>
              <a:t>Lagging indicators</a:t>
            </a:r>
          </a:p>
          <a:p>
            <a:pPr algn="ctr"/>
            <a:r>
              <a:rPr lang="en-GB" sz="1800" b="1" i="1" dirty="0" smtClean="0">
                <a:solidFill>
                  <a:schemeClr val="bg2"/>
                </a:solidFill>
                <a:latin typeface="+mj-lt"/>
              </a:rPr>
              <a:t>e.g. customer satisfaction</a:t>
            </a:r>
          </a:p>
        </p:txBody>
      </p:sp>
      <p:sp>
        <p:nvSpPr>
          <p:cNvPr id="18" name="Right Arrow 17"/>
          <p:cNvSpPr/>
          <p:nvPr/>
        </p:nvSpPr>
        <p:spPr bwMode="auto">
          <a:xfrm>
            <a:off x="6442723" y="4761147"/>
            <a:ext cx="577549" cy="614973"/>
          </a:xfrm>
          <a:prstGeom prst="rightArrow">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mj-lt"/>
            </a:endParaRPr>
          </a:p>
        </p:txBody>
      </p:sp>
      <p:sp>
        <p:nvSpPr>
          <p:cNvPr id="21" name="TextBox 20"/>
          <p:cNvSpPr txBox="1"/>
          <p:nvPr/>
        </p:nvSpPr>
        <p:spPr>
          <a:xfrm>
            <a:off x="4661321" y="4693529"/>
            <a:ext cx="1656184" cy="1384995"/>
          </a:xfrm>
          <a:prstGeom prst="rect">
            <a:avLst/>
          </a:prstGeom>
          <a:noFill/>
        </p:spPr>
        <p:txBody>
          <a:bodyPr wrap="square" rtlCol="0">
            <a:spAutoFit/>
          </a:bodyPr>
          <a:lstStyle/>
          <a:p>
            <a:pPr algn="ctr"/>
            <a:r>
              <a:rPr lang="en-GB" b="1" dirty="0" smtClean="0">
                <a:solidFill>
                  <a:schemeClr val="bg2"/>
                </a:solidFill>
                <a:latin typeface="+mj-lt"/>
              </a:rPr>
              <a:t>Leading indicators</a:t>
            </a:r>
          </a:p>
          <a:p>
            <a:pPr algn="ctr"/>
            <a:r>
              <a:rPr lang="en-GB" sz="1800" b="1" i="1" dirty="0" smtClean="0">
                <a:solidFill>
                  <a:schemeClr val="bg2"/>
                </a:solidFill>
                <a:latin typeface="+mj-lt"/>
              </a:rPr>
              <a:t>e.g. On time delivery</a:t>
            </a:r>
          </a:p>
        </p:txBody>
      </p:sp>
      <p:sp>
        <p:nvSpPr>
          <p:cNvPr id="22" name="TextBox 21"/>
          <p:cNvSpPr txBox="1"/>
          <p:nvPr/>
        </p:nvSpPr>
        <p:spPr>
          <a:xfrm>
            <a:off x="2610577" y="4696194"/>
            <a:ext cx="1656184" cy="1384995"/>
          </a:xfrm>
          <a:prstGeom prst="rect">
            <a:avLst/>
          </a:prstGeom>
          <a:noFill/>
        </p:spPr>
        <p:txBody>
          <a:bodyPr wrap="square" rtlCol="0">
            <a:spAutoFit/>
          </a:bodyPr>
          <a:lstStyle/>
          <a:p>
            <a:pPr algn="ctr"/>
            <a:r>
              <a:rPr lang="en-GB" b="1" dirty="0" smtClean="0">
                <a:solidFill>
                  <a:schemeClr val="bg2"/>
                </a:solidFill>
                <a:latin typeface="+mj-lt"/>
              </a:rPr>
              <a:t>Leading indicators</a:t>
            </a:r>
          </a:p>
          <a:p>
            <a:pPr algn="ctr"/>
            <a:r>
              <a:rPr lang="en-GB" sz="1800" b="1" i="1" dirty="0" smtClean="0">
                <a:solidFill>
                  <a:schemeClr val="bg2"/>
                </a:solidFill>
                <a:latin typeface="+mj-lt"/>
              </a:rPr>
              <a:t>e.g. schedule adherence</a:t>
            </a:r>
          </a:p>
        </p:txBody>
      </p:sp>
      <p:sp>
        <p:nvSpPr>
          <p:cNvPr id="23" name="TextBox 22"/>
          <p:cNvSpPr txBox="1"/>
          <p:nvPr/>
        </p:nvSpPr>
        <p:spPr>
          <a:xfrm>
            <a:off x="286147" y="4653135"/>
            <a:ext cx="1656184" cy="1661993"/>
          </a:xfrm>
          <a:prstGeom prst="rect">
            <a:avLst/>
          </a:prstGeom>
          <a:noFill/>
        </p:spPr>
        <p:txBody>
          <a:bodyPr wrap="square" rtlCol="0">
            <a:spAutoFit/>
          </a:bodyPr>
          <a:lstStyle/>
          <a:p>
            <a:pPr algn="ctr"/>
            <a:r>
              <a:rPr lang="en-GB" b="1" dirty="0" smtClean="0">
                <a:solidFill>
                  <a:schemeClr val="bg2"/>
                </a:solidFill>
                <a:latin typeface="+mj-lt"/>
              </a:rPr>
              <a:t>Leading indicators</a:t>
            </a:r>
          </a:p>
          <a:p>
            <a:pPr algn="ctr"/>
            <a:r>
              <a:rPr lang="en-GB" sz="1800" b="1" i="1" dirty="0" smtClean="0">
                <a:solidFill>
                  <a:schemeClr val="bg2"/>
                </a:solidFill>
                <a:latin typeface="+mj-lt"/>
              </a:rPr>
              <a:t>e.g. supplier on time delivery</a:t>
            </a:r>
          </a:p>
        </p:txBody>
      </p:sp>
      <p:sp>
        <p:nvSpPr>
          <p:cNvPr id="24" name="Right Arrow 23"/>
          <p:cNvSpPr/>
          <p:nvPr/>
        </p:nvSpPr>
        <p:spPr bwMode="auto">
          <a:xfrm>
            <a:off x="4266761" y="4754685"/>
            <a:ext cx="577549" cy="614973"/>
          </a:xfrm>
          <a:prstGeom prst="rightArrow">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mj-lt"/>
            </a:endParaRPr>
          </a:p>
        </p:txBody>
      </p:sp>
      <p:sp>
        <p:nvSpPr>
          <p:cNvPr id="25" name="Right Arrow 24"/>
          <p:cNvSpPr/>
          <p:nvPr/>
        </p:nvSpPr>
        <p:spPr bwMode="auto">
          <a:xfrm>
            <a:off x="2033028" y="4761147"/>
            <a:ext cx="577549" cy="614973"/>
          </a:xfrm>
          <a:prstGeom prst="rightArrow">
            <a:avLst/>
          </a:prstGeom>
          <a:solidFill>
            <a:srgbClr val="FF9900"/>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mj-lt"/>
            </a:endParaRP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39745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87246" y="2492896"/>
            <a:ext cx="2658100" cy="584775"/>
          </a:xfrm>
          <a:prstGeom prst="rect">
            <a:avLst/>
          </a:prstGeom>
          <a:noFill/>
        </p:spPr>
        <p:txBody>
          <a:bodyPr wrap="none" rtlCol="0">
            <a:spAutoFit/>
          </a:bodyPr>
          <a:lstStyle/>
          <a:p>
            <a:pPr algn="ctr"/>
            <a:r>
              <a:rPr lang="en-GB" sz="3200" b="1" dirty="0" smtClean="0">
                <a:solidFill>
                  <a:schemeClr val="bg1"/>
                </a:solidFill>
                <a:latin typeface="Calibri" panose="020F0502020204030204" pitchFamily="34" charset="0"/>
              </a:rPr>
              <a:t>PMS examples</a:t>
            </a:r>
          </a:p>
        </p:txBody>
      </p:sp>
      <p:pic>
        <p:nvPicPr>
          <p:cNvPr id="2052" name="Picture 4" descr="http://www.ontimec.com/Images/kpidash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3"/>
            <a:ext cx="8280920" cy="475252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7057901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687246" y="2492896"/>
            <a:ext cx="2658100" cy="584775"/>
          </a:xfrm>
          <a:prstGeom prst="rect">
            <a:avLst/>
          </a:prstGeom>
          <a:noFill/>
        </p:spPr>
        <p:txBody>
          <a:bodyPr wrap="none" rtlCol="0">
            <a:spAutoFit/>
          </a:bodyPr>
          <a:lstStyle/>
          <a:p>
            <a:pPr algn="ctr"/>
            <a:r>
              <a:rPr lang="en-GB" sz="3200" b="1" dirty="0" smtClean="0">
                <a:solidFill>
                  <a:schemeClr val="bg1"/>
                </a:solidFill>
                <a:latin typeface="Calibri" panose="020F0502020204030204" pitchFamily="34" charset="0"/>
              </a:rPr>
              <a:t>PMS examples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8136904" cy="470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1909988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68313" y="420608"/>
            <a:ext cx="8101012" cy="1077218"/>
          </a:xfrm>
          <a:prstGeom prst="rect">
            <a:avLst/>
          </a:prstGeom>
          <a:noFill/>
          <a:scene3d>
            <a:camera prst="orthographicFront"/>
            <a:lightRig rig="threePt" dir="t"/>
          </a:scene3d>
          <a:sp3d>
            <a:bevelT/>
          </a:sp3d>
        </p:spPr>
        <p:txBody>
          <a:bodyPr wrap="square" rtlCol="0">
            <a:spAutoFit/>
          </a:bodyPr>
          <a:lstStyle/>
          <a:p>
            <a:r>
              <a:rPr lang="en-GB" sz="3200" dirty="0">
                <a:solidFill>
                  <a:srgbClr val="FFFFFF"/>
                </a:solidFill>
                <a:latin typeface="+mj-lt"/>
              </a:rPr>
              <a:t>D</a:t>
            </a:r>
            <a:r>
              <a:rPr lang="en-GB" sz="3200" dirty="0" smtClean="0">
                <a:solidFill>
                  <a:srgbClr val="FFFFFF"/>
                </a:solidFill>
                <a:latin typeface="+mj-lt"/>
              </a:rPr>
              <a:t>evelopment of performance measurement field</a:t>
            </a:r>
          </a:p>
        </p:txBody>
      </p:sp>
      <p:sp>
        <p:nvSpPr>
          <p:cNvPr id="22" name="Rectangle 3"/>
          <p:cNvSpPr>
            <a:spLocks noChangeArrowheads="1"/>
          </p:cNvSpPr>
          <p:nvPr/>
        </p:nvSpPr>
        <p:spPr bwMode="auto">
          <a:xfrm>
            <a:off x="5966191" y="2817202"/>
            <a:ext cx="1368425" cy="792163"/>
          </a:xfrm>
          <a:prstGeom prst="rect">
            <a:avLst/>
          </a:prstGeom>
          <a:solidFill>
            <a:srgbClr val="C0C0C0">
              <a:alpha val="74901"/>
            </a:srgbClr>
          </a:solidFill>
          <a:ln w="28575">
            <a:solidFill>
              <a:srgbClr val="FFFFFF"/>
            </a:solidFill>
            <a:miter lim="800000"/>
            <a:headEnd/>
            <a:tailEnd/>
          </a:ln>
          <a:scene3d>
            <a:camera prst="orthographicFront"/>
            <a:lightRig rig="threePt" dir="t"/>
          </a:scene3d>
          <a:sp3d>
            <a:bevelT/>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Integrated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Performance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Management</a:t>
            </a:r>
          </a:p>
        </p:txBody>
      </p:sp>
      <p:sp>
        <p:nvSpPr>
          <p:cNvPr id="23" name="Rectangle 4"/>
          <p:cNvSpPr>
            <a:spLocks noChangeArrowheads="1"/>
          </p:cNvSpPr>
          <p:nvPr/>
        </p:nvSpPr>
        <p:spPr bwMode="auto">
          <a:xfrm>
            <a:off x="4705556" y="3475220"/>
            <a:ext cx="1368585" cy="720725"/>
          </a:xfrm>
          <a:prstGeom prst="rect">
            <a:avLst/>
          </a:prstGeom>
          <a:solidFill>
            <a:srgbClr val="C0C0C0">
              <a:alpha val="74901"/>
            </a:srgbClr>
          </a:solidFill>
          <a:ln w="28575">
            <a:solidFill>
              <a:srgbClr val="FFFFFF"/>
            </a:solidFill>
            <a:miter lim="800000"/>
            <a:headEnd/>
            <a:tailEnd/>
          </a:ln>
          <a:scene3d>
            <a:camera prst="orthographicFront"/>
            <a:lightRig rig="threePt" dir="t"/>
          </a:scene3d>
          <a:sp3d>
            <a:bevelT/>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Integrated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Performance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Measurement</a:t>
            </a:r>
            <a:endParaRPr kumimoji="0" lang="en-GB" sz="1600" b="1" i="0" u="none" strike="noStrike" kern="0" cap="none" spc="0" normalizeH="0" baseline="0" noProof="0" smtClean="0">
              <a:ln>
                <a:noFill/>
              </a:ln>
              <a:solidFill>
                <a:srgbClr val="000000"/>
              </a:solidFill>
              <a:effectLst/>
              <a:uLnTx/>
              <a:uFillTx/>
            </a:endParaRPr>
          </a:p>
        </p:txBody>
      </p:sp>
      <p:sp>
        <p:nvSpPr>
          <p:cNvPr id="24" name="Rectangle 5"/>
          <p:cNvSpPr>
            <a:spLocks noChangeArrowheads="1"/>
          </p:cNvSpPr>
          <p:nvPr/>
        </p:nvSpPr>
        <p:spPr bwMode="auto">
          <a:xfrm>
            <a:off x="2428875" y="4182454"/>
            <a:ext cx="2682566" cy="503238"/>
          </a:xfrm>
          <a:prstGeom prst="rect">
            <a:avLst/>
          </a:prstGeom>
          <a:solidFill>
            <a:srgbClr val="C0C0C0">
              <a:alpha val="61960"/>
            </a:srgbClr>
          </a:solidFill>
          <a:ln w="28575">
            <a:solidFill>
              <a:srgbClr val="FFFFFF"/>
            </a:solidFill>
            <a:miter lim="800000"/>
            <a:headEnd/>
            <a:tailEnd/>
          </a:ln>
          <a:scene3d>
            <a:camera prst="orthographicFront"/>
            <a:lightRig rig="threePt" dir="t"/>
          </a:scene3d>
          <a:sp3d>
            <a:bevelT/>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Budgetary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Control</a:t>
            </a:r>
          </a:p>
        </p:txBody>
      </p:sp>
      <p:sp>
        <p:nvSpPr>
          <p:cNvPr id="25" name="Line 6"/>
          <p:cNvSpPr>
            <a:spLocks noChangeShapeType="1"/>
          </p:cNvSpPr>
          <p:nvPr/>
        </p:nvSpPr>
        <p:spPr bwMode="auto">
          <a:xfrm>
            <a:off x="719138" y="5481029"/>
            <a:ext cx="7850187" cy="0"/>
          </a:xfrm>
          <a:prstGeom prst="line">
            <a:avLst/>
          </a:prstGeom>
          <a:noFill/>
          <a:ln w="38100">
            <a:solidFill>
              <a:srgbClr val="000000"/>
            </a:solidFill>
            <a:round/>
            <a:headEnd/>
            <a:tailEnd type="triangle" w="med" len="me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smtClean="0">
              <a:ln>
                <a:noFill/>
              </a:ln>
              <a:solidFill>
                <a:srgbClr val="000000"/>
              </a:solidFill>
              <a:effectLst/>
              <a:uLnTx/>
              <a:uFillTx/>
              <a:latin typeface="Arial" charset="0"/>
            </a:endParaRPr>
          </a:p>
        </p:txBody>
      </p:sp>
      <p:sp>
        <p:nvSpPr>
          <p:cNvPr id="26" name="Text Box 8"/>
          <p:cNvSpPr txBox="1">
            <a:spLocks noChangeArrowheads="1"/>
          </p:cNvSpPr>
          <p:nvPr/>
        </p:nvSpPr>
        <p:spPr bwMode="auto">
          <a:xfrm>
            <a:off x="468313" y="5192104"/>
            <a:ext cx="8316912" cy="366713"/>
          </a:xfrm>
          <a:prstGeom prst="rect">
            <a:avLst/>
          </a:prstGeom>
          <a:noFill/>
          <a:ln w="9525">
            <a:noFill/>
            <a:miter lim="800000"/>
            <a:headEnd/>
            <a:tailEnd/>
          </a:ln>
          <a:scene3d>
            <a:camera prst="orthographicFront"/>
            <a:lightRig rig="threePt" dir="t"/>
          </a:scene3d>
          <a:sp3d>
            <a:bevelT/>
          </a:sp3d>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smtClean="0">
                <a:ln>
                  <a:noFill/>
                </a:ln>
                <a:solidFill>
                  <a:srgbClr val="000000"/>
                </a:solidFill>
                <a:effectLst/>
                <a:uLnTx/>
                <a:uFillTx/>
              </a:rPr>
              <a:t>1900	  1920	    1940	      1960	         1980	2000	   2020	Time</a:t>
            </a:r>
          </a:p>
        </p:txBody>
      </p:sp>
      <p:sp>
        <p:nvSpPr>
          <p:cNvPr id="27" name="Rectangle 9"/>
          <p:cNvSpPr>
            <a:spLocks noChangeArrowheads="1"/>
          </p:cNvSpPr>
          <p:nvPr/>
        </p:nvSpPr>
        <p:spPr bwMode="auto">
          <a:xfrm>
            <a:off x="714375" y="4611079"/>
            <a:ext cx="2633489" cy="574675"/>
          </a:xfrm>
          <a:prstGeom prst="rect">
            <a:avLst/>
          </a:prstGeom>
          <a:solidFill>
            <a:srgbClr val="C0C0C0">
              <a:alpha val="61960"/>
            </a:srgbClr>
          </a:solidFill>
          <a:ln w="28575">
            <a:solidFill>
              <a:srgbClr val="FFFFFF"/>
            </a:solidFill>
            <a:miter lim="800000"/>
            <a:headEnd/>
            <a:tailEnd/>
          </a:ln>
          <a:scene3d>
            <a:camera prst="orthographicFront"/>
            <a:lightRig rig="threePt" dir="t"/>
          </a:scene3d>
          <a:sp3d>
            <a:bevelT/>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Productivity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smtClean="0">
                <a:ln>
                  <a:noFill/>
                </a:ln>
                <a:solidFill>
                  <a:srgbClr val="000000"/>
                </a:solidFill>
                <a:effectLst/>
                <a:uLnTx/>
                <a:uFillTx/>
              </a:rPr>
              <a:t>Management</a:t>
            </a:r>
          </a:p>
        </p:txBody>
      </p:sp>
      <p:sp>
        <p:nvSpPr>
          <p:cNvPr id="28" name="Rectangle 13"/>
          <p:cNvSpPr>
            <a:spLocks noChangeArrowheads="1"/>
          </p:cNvSpPr>
          <p:nvPr/>
        </p:nvSpPr>
        <p:spPr bwMode="auto">
          <a:xfrm>
            <a:off x="755650" y="5623904"/>
            <a:ext cx="1584325" cy="1152525"/>
          </a:xfrm>
          <a:prstGeom prst="rect">
            <a:avLst/>
          </a:prstGeom>
          <a:solidFill>
            <a:srgbClr val="C0C0C0">
              <a:alpha val="61960"/>
            </a:srgbClr>
          </a:solidFill>
          <a:ln w="28575">
            <a:solidFill>
              <a:srgbClr val="FFFFFF"/>
            </a:solidFill>
            <a:miter lim="800000"/>
            <a:headEnd/>
            <a:tailEnd/>
          </a:ln>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smtClean="0">
                <a:ln>
                  <a:noFill/>
                </a:ln>
                <a:solidFill>
                  <a:srgbClr val="000000"/>
                </a:solidFill>
                <a:effectLst/>
                <a:uLnTx/>
                <a:uFillTx/>
              </a:rPr>
              <a:t>Familiar period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smtClean="0">
                <a:ln>
                  <a:noFill/>
                </a:ln>
                <a:solidFill>
                  <a:srgbClr val="000000"/>
                </a:solidFill>
                <a:effectLst/>
                <a:uLnTx/>
                <a:uFillTx/>
              </a:rPr>
              <a:t>procedures and control</a:t>
            </a:r>
          </a:p>
        </p:txBody>
      </p:sp>
      <p:sp>
        <p:nvSpPr>
          <p:cNvPr id="29" name="Rectangle 14"/>
          <p:cNvSpPr>
            <a:spLocks noChangeArrowheads="1"/>
          </p:cNvSpPr>
          <p:nvPr/>
        </p:nvSpPr>
        <p:spPr bwMode="auto">
          <a:xfrm>
            <a:off x="2339975" y="5623904"/>
            <a:ext cx="1584325" cy="1152525"/>
          </a:xfrm>
          <a:prstGeom prst="rect">
            <a:avLst/>
          </a:prstGeom>
          <a:solidFill>
            <a:srgbClr val="C0C0C0">
              <a:alpha val="61960"/>
            </a:srgbClr>
          </a:solidFill>
          <a:ln w="28575">
            <a:solidFill>
              <a:srgbClr val="FFFFFF"/>
            </a:solidFill>
            <a:miter lim="800000"/>
            <a:headEnd/>
            <a:tailEnd/>
          </a:ln>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smtClean="0">
                <a:ln>
                  <a:noFill/>
                </a:ln>
                <a:solidFill>
                  <a:srgbClr val="000000"/>
                </a:solidFill>
                <a:effectLst/>
                <a:uLnTx/>
                <a:uFillTx/>
                <a:cs typeface="Times New Roman" pitchFamily="18" charset="0"/>
              </a:rPr>
              <a:t>Extrapolable period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smtClean="0">
                <a:ln>
                  <a:noFill/>
                </a:ln>
                <a:solidFill>
                  <a:srgbClr val="000000"/>
                </a:solidFill>
                <a:effectLst/>
                <a:uLnTx/>
                <a:uFillTx/>
                <a:cs typeface="Times New Roman" pitchFamily="18" charset="0"/>
              </a:rPr>
              <a:t>management by objectives and long range planning</a:t>
            </a:r>
            <a:endParaRPr kumimoji="0" lang="en-GB" sz="1200" b="0" i="0" u="none" strike="noStrike" kern="0" cap="none" spc="0" normalizeH="0" baseline="0" noProof="0" smtClean="0">
              <a:ln>
                <a:noFill/>
              </a:ln>
              <a:solidFill>
                <a:srgbClr val="000000"/>
              </a:solidFill>
              <a:effectLst/>
              <a:uLnTx/>
              <a:uFillTx/>
            </a:endParaRPr>
          </a:p>
        </p:txBody>
      </p:sp>
      <p:sp>
        <p:nvSpPr>
          <p:cNvPr id="30" name="Rectangle 15"/>
          <p:cNvSpPr>
            <a:spLocks noChangeArrowheads="1"/>
          </p:cNvSpPr>
          <p:nvPr/>
        </p:nvSpPr>
        <p:spPr bwMode="auto">
          <a:xfrm>
            <a:off x="3924300" y="5623904"/>
            <a:ext cx="1223963" cy="1152525"/>
          </a:xfrm>
          <a:prstGeom prst="rect">
            <a:avLst/>
          </a:prstGeom>
          <a:solidFill>
            <a:srgbClr val="C0C0C0">
              <a:alpha val="61960"/>
            </a:srgbClr>
          </a:solidFill>
          <a:ln w="28575">
            <a:solidFill>
              <a:srgbClr val="FFFFFF"/>
            </a:solidFill>
            <a:miter lim="800000"/>
            <a:headEnd/>
            <a:tailEnd/>
          </a:ln>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smtClean="0">
                <a:ln>
                  <a:noFill/>
                </a:ln>
                <a:solidFill>
                  <a:srgbClr val="000000"/>
                </a:solidFill>
                <a:effectLst/>
                <a:uLnTx/>
                <a:uFillTx/>
                <a:cs typeface="Times New Roman" pitchFamily="18" charset="0"/>
              </a:rPr>
              <a:t>Familiar Discontinuity Period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smtClean="0">
                <a:ln>
                  <a:noFill/>
                </a:ln>
                <a:solidFill>
                  <a:srgbClr val="000000"/>
                </a:solidFill>
                <a:effectLst/>
                <a:uLnTx/>
                <a:uFillTx/>
                <a:cs typeface="Times New Roman" pitchFamily="18" charset="0"/>
              </a:rPr>
              <a:t>periodic strategic planning</a:t>
            </a:r>
          </a:p>
        </p:txBody>
      </p:sp>
      <p:sp>
        <p:nvSpPr>
          <p:cNvPr id="31" name="Rectangle 16"/>
          <p:cNvSpPr>
            <a:spLocks noChangeArrowheads="1"/>
          </p:cNvSpPr>
          <p:nvPr/>
        </p:nvSpPr>
        <p:spPr bwMode="auto">
          <a:xfrm>
            <a:off x="5219700" y="5623904"/>
            <a:ext cx="1708882" cy="1152525"/>
          </a:xfrm>
          <a:prstGeom prst="rect">
            <a:avLst/>
          </a:prstGeom>
          <a:solidFill>
            <a:srgbClr val="C0C0C0">
              <a:alpha val="61960"/>
            </a:srgbClr>
          </a:solidFill>
          <a:ln w="28575">
            <a:solidFill>
              <a:srgbClr val="FFFFFF"/>
            </a:solidFill>
            <a:miter lim="800000"/>
            <a:headEnd/>
            <a:tailEnd/>
          </a:ln>
          <a:scene3d>
            <a:camera prst="orthographicFront"/>
            <a:lightRig rig="threePt" dir="t"/>
          </a:scene3d>
          <a:sp3d>
            <a:bevelT/>
          </a:sp3d>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smtClean="0">
                <a:ln>
                  <a:noFill/>
                </a:ln>
                <a:solidFill>
                  <a:srgbClr val="000000"/>
                </a:solidFill>
                <a:effectLst/>
                <a:uLnTx/>
                <a:uFillTx/>
                <a:cs typeface="Times New Roman" pitchFamily="18" charset="0"/>
              </a:rPr>
              <a:t>Novel Discontinuity Period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smtClean="0">
                <a:ln>
                  <a:noFill/>
                </a:ln>
                <a:solidFill>
                  <a:srgbClr val="000000"/>
                </a:solidFill>
                <a:effectLst/>
                <a:uLnTx/>
                <a:uFillTx/>
                <a:cs typeface="Times New Roman" pitchFamily="18" charset="0"/>
              </a:rPr>
              <a:t>dealing with unpredictable surprises </a:t>
            </a:r>
          </a:p>
        </p:txBody>
      </p:sp>
      <p:sp>
        <p:nvSpPr>
          <p:cNvPr id="32" name="Rectangle 15"/>
          <p:cNvSpPr>
            <a:spLocks noChangeArrowheads="1"/>
          </p:cNvSpPr>
          <p:nvPr/>
        </p:nvSpPr>
        <p:spPr bwMode="auto">
          <a:xfrm>
            <a:off x="5966191" y="4111015"/>
            <a:ext cx="1441450" cy="431800"/>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Performance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management in SMEs</a:t>
            </a:r>
          </a:p>
        </p:txBody>
      </p:sp>
      <p:sp>
        <p:nvSpPr>
          <p:cNvPr id="33" name="Rectangle 16"/>
          <p:cNvSpPr>
            <a:spLocks noChangeArrowheads="1"/>
          </p:cNvSpPr>
          <p:nvPr/>
        </p:nvSpPr>
        <p:spPr bwMode="auto">
          <a:xfrm>
            <a:off x="5174029" y="2023452"/>
            <a:ext cx="1800225" cy="430213"/>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Inter-Organisational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performance management</a:t>
            </a:r>
            <a:endParaRPr kumimoji="0" lang="en-GB" sz="1600" b="0" i="0" u="none" strike="noStrike" kern="0" cap="none" spc="0" normalizeH="0" baseline="0" noProof="0" dirty="0">
              <a:ln>
                <a:noFill/>
              </a:ln>
              <a:solidFill>
                <a:srgbClr val="000000"/>
              </a:solidFill>
              <a:effectLst/>
              <a:uLnTx/>
              <a:uFillTx/>
              <a:latin typeface="Arial" charset="0"/>
            </a:endParaRPr>
          </a:p>
        </p:txBody>
      </p:sp>
      <p:sp>
        <p:nvSpPr>
          <p:cNvPr id="34" name="Rectangle 17"/>
          <p:cNvSpPr>
            <a:spLocks noChangeArrowheads="1"/>
          </p:cNvSpPr>
          <p:nvPr/>
        </p:nvSpPr>
        <p:spPr bwMode="auto">
          <a:xfrm>
            <a:off x="4238991" y="3031515"/>
            <a:ext cx="1655763" cy="430212"/>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Environmental &amp; social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performance</a:t>
            </a:r>
          </a:p>
        </p:txBody>
      </p:sp>
      <p:sp>
        <p:nvSpPr>
          <p:cNvPr id="35" name="Rectangle 18"/>
          <p:cNvSpPr>
            <a:spLocks noChangeArrowheads="1"/>
          </p:cNvSpPr>
          <p:nvPr/>
        </p:nvSpPr>
        <p:spPr bwMode="auto">
          <a:xfrm>
            <a:off x="4815254" y="2526690"/>
            <a:ext cx="1296987" cy="430212"/>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People and teams perspective of PM</a:t>
            </a:r>
          </a:p>
        </p:txBody>
      </p:sp>
      <p:sp>
        <p:nvSpPr>
          <p:cNvPr id="36" name="Rectangle 19"/>
          <p:cNvSpPr>
            <a:spLocks noChangeArrowheads="1"/>
          </p:cNvSpPr>
          <p:nvPr/>
        </p:nvSpPr>
        <p:spPr bwMode="auto">
          <a:xfrm>
            <a:off x="4895541" y="4471377"/>
            <a:ext cx="1727200" cy="600075"/>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Performance measurement in public sector and non-profit organisations</a:t>
            </a:r>
          </a:p>
        </p:txBody>
      </p:sp>
      <p:sp>
        <p:nvSpPr>
          <p:cNvPr id="37" name="Rectangle 20"/>
          <p:cNvSpPr>
            <a:spLocks noChangeArrowheads="1"/>
          </p:cNvSpPr>
          <p:nvPr/>
        </p:nvSpPr>
        <p:spPr bwMode="auto">
          <a:xfrm>
            <a:off x="6399579" y="3534752"/>
            <a:ext cx="1708150" cy="601663"/>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Performance measurement for innovation and intellectual property</a:t>
            </a:r>
          </a:p>
        </p:txBody>
      </p:sp>
      <p:sp>
        <p:nvSpPr>
          <p:cNvPr id="38" name="Rectangle 21"/>
          <p:cNvSpPr>
            <a:spLocks noChangeArrowheads="1"/>
          </p:cNvSpPr>
          <p:nvPr/>
        </p:nvSpPr>
        <p:spPr bwMode="auto">
          <a:xfrm>
            <a:off x="5911242" y="1518627"/>
            <a:ext cx="1800225" cy="431800"/>
          </a:xfrm>
          <a:prstGeom prst="rect">
            <a:avLst/>
          </a:prstGeom>
          <a:noFill/>
          <a:ln w="9525">
            <a:solidFill>
              <a:srgbClr val="FFFFFF">
                <a:lumMod val="75000"/>
              </a:srgbClr>
            </a:solidFill>
            <a:miter lim="800000"/>
            <a:headEnd/>
            <a:tailEnd/>
          </a:ln>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0000"/>
                </a:solidFill>
                <a:effectLst/>
                <a:uLnTx/>
                <a:uFillTx/>
              </a:rPr>
              <a:t>Performance measurement as a social system</a:t>
            </a:r>
          </a:p>
        </p:txBody>
      </p:sp>
      <p:sp>
        <p:nvSpPr>
          <p:cNvPr id="39" name="Rounded Rectangular Callout 38"/>
          <p:cNvSpPr/>
          <p:nvPr/>
        </p:nvSpPr>
        <p:spPr bwMode="auto">
          <a:xfrm>
            <a:off x="2053196" y="2849523"/>
            <a:ext cx="2291204" cy="794195"/>
          </a:xfrm>
          <a:prstGeom prst="wedgeRoundRectCallout">
            <a:avLst>
              <a:gd name="adj1" fmla="val 101045"/>
              <a:gd name="adj2" fmla="val 275068"/>
              <a:gd name="adj3" fmla="val 16667"/>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2"/>
                </a:solidFill>
                <a:effectLst/>
                <a:latin typeface="Calibri" panose="020F0502020204030204" pitchFamily="34" charset="0"/>
              </a:rPr>
              <a:t>Relevance</a:t>
            </a:r>
            <a:r>
              <a:rPr kumimoji="0" lang="en-GB" sz="2000" b="0" i="0" u="none" strike="noStrike" cap="none" normalizeH="0" baseline="0" dirty="0" smtClean="0">
                <a:ln>
                  <a:noFill/>
                </a:ln>
                <a:solidFill>
                  <a:schemeClr val="bg2"/>
                </a:solidFill>
                <a:effectLst/>
                <a:latin typeface="Calibri" panose="020F0502020204030204" pitchFamily="34" charset="0"/>
              </a:rPr>
              <a:t> </a:t>
            </a:r>
            <a:r>
              <a:rPr kumimoji="0" lang="en-GB" sz="1600" b="0" i="0" u="none" strike="noStrike" cap="none" normalizeH="0" baseline="0" dirty="0" smtClean="0">
                <a:ln>
                  <a:noFill/>
                </a:ln>
                <a:solidFill>
                  <a:schemeClr val="bg2"/>
                </a:solidFill>
                <a:effectLst/>
                <a:latin typeface="Calibri" panose="020F0502020204030204" pitchFamily="34" charset="0"/>
              </a:rPr>
              <a:t>Lost </a:t>
            </a:r>
            <a:endParaRPr kumimoji="0" lang="en-GB" sz="1200" b="0" i="0" u="none" strike="noStrike" cap="none" normalizeH="0" baseline="0" dirty="0" smtClean="0">
              <a:ln>
                <a:noFill/>
              </a:ln>
              <a:solidFill>
                <a:schemeClr val="bg2"/>
              </a:solidFill>
              <a:effectLst/>
              <a:latin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solidFill>
                <a:effectLst/>
                <a:latin typeface="Calibri" panose="020F0502020204030204" pitchFamily="34" charset="0"/>
              </a:rPr>
              <a:t>(Johnson and Kaplan, 1987)</a:t>
            </a:r>
          </a:p>
        </p:txBody>
      </p:sp>
      <p:sp>
        <p:nvSpPr>
          <p:cNvPr id="40" name="Rounded Rectangular Callout 39"/>
          <p:cNvSpPr/>
          <p:nvPr/>
        </p:nvSpPr>
        <p:spPr bwMode="auto">
          <a:xfrm>
            <a:off x="7387779" y="4374316"/>
            <a:ext cx="1809384" cy="794195"/>
          </a:xfrm>
          <a:prstGeom prst="wedgeRoundRectCallout">
            <a:avLst>
              <a:gd name="adj1" fmla="val -136359"/>
              <a:gd name="adj2" fmla="val 80944"/>
              <a:gd name="adj3" fmla="val 16667"/>
            </a:avLst>
          </a:prstGeom>
          <a:solidFill>
            <a:srgbClr val="66FFFF"/>
          </a:solidFill>
          <a:ln w="9525" cap="flat" cmpd="sng" algn="ctr">
            <a:noFill/>
            <a:prstDash val="solid"/>
            <a:round/>
            <a:headEnd type="none" w="med" len="med"/>
            <a:tailEnd type="none" w="med" len="med"/>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2"/>
                </a:solidFill>
                <a:effectLst/>
                <a:latin typeface="Calibri" panose="020F0502020204030204" pitchFamily="34" charset="0"/>
              </a:rPr>
              <a:t>Balanced Scorecard</a:t>
            </a:r>
            <a:endParaRPr kumimoji="0" lang="en-GB" sz="1200" b="0" i="0" u="none" strike="noStrike" cap="none" normalizeH="0" baseline="0" dirty="0" smtClean="0">
              <a:ln>
                <a:noFill/>
              </a:ln>
              <a:solidFill>
                <a:schemeClr val="bg2"/>
              </a:solidFill>
              <a:effectLst/>
              <a:latin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bg2"/>
                </a:solidFill>
                <a:effectLst/>
                <a:latin typeface="Calibri" panose="020F0502020204030204" pitchFamily="34" charset="0"/>
              </a:rPr>
              <a:t>(Kaplan</a:t>
            </a:r>
            <a:r>
              <a:rPr kumimoji="0" lang="en-GB" sz="1200" b="0" i="0" u="none" strike="noStrike" cap="none" normalizeH="0" dirty="0" smtClean="0">
                <a:ln>
                  <a:noFill/>
                </a:ln>
                <a:solidFill>
                  <a:schemeClr val="bg2"/>
                </a:solidFill>
                <a:effectLst/>
                <a:latin typeface="Calibri" panose="020F0502020204030204" pitchFamily="34" charset="0"/>
              </a:rPr>
              <a:t> &amp; Norton </a:t>
            </a:r>
            <a:r>
              <a:rPr kumimoji="0" lang="en-GB" sz="1200" b="0" i="0" u="none" strike="noStrike" cap="none" normalizeH="0" baseline="0" dirty="0" smtClean="0">
                <a:ln>
                  <a:noFill/>
                </a:ln>
                <a:solidFill>
                  <a:schemeClr val="bg2"/>
                </a:solidFill>
                <a:effectLst/>
                <a:latin typeface="Calibri" panose="020F0502020204030204" pitchFamily="34" charset="0"/>
              </a:rPr>
              <a:t>1992)</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52837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TextBox 40"/>
          <p:cNvSpPr txBox="1"/>
          <p:nvPr/>
        </p:nvSpPr>
        <p:spPr>
          <a:xfrm>
            <a:off x="519560" y="548680"/>
            <a:ext cx="8732960" cy="1200329"/>
          </a:xfrm>
          <a:prstGeom prst="rect">
            <a:avLst/>
          </a:prstGeom>
          <a:noFill/>
          <a:scene3d>
            <a:camera prst="orthographicFront"/>
            <a:lightRig rig="threePt" dir="t"/>
          </a:scene3d>
          <a:sp3d>
            <a:bevelT/>
          </a:sp3d>
        </p:spPr>
        <p:txBody>
          <a:bodyPr wrap="square" rtlCol="0">
            <a:spAutoFit/>
          </a:bodyPr>
          <a:lstStyle/>
          <a:p>
            <a:r>
              <a:rPr lang="en-GB" sz="3200" b="1" dirty="0" smtClean="0">
                <a:solidFill>
                  <a:srgbClr val="FFFFFF"/>
                </a:solidFill>
                <a:latin typeface="+mj-lt"/>
              </a:rPr>
              <a:t>The Balanced Scorecard</a:t>
            </a:r>
          </a:p>
          <a:p>
            <a:r>
              <a:rPr lang="en-GB" sz="2000" dirty="0" smtClean="0">
                <a:solidFill>
                  <a:srgbClr val="FFFFFF"/>
                </a:solidFill>
                <a:latin typeface="+mj-lt"/>
              </a:rPr>
              <a:t>Performance measures used should be balanced across the four perspectives</a:t>
            </a:r>
          </a:p>
        </p:txBody>
      </p:sp>
      <p:grpSp>
        <p:nvGrpSpPr>
          <p:cNvPr id="20" name="Group 4"/>
          <p:cNvGrpSpPr>
            <a:grpSpLocks/>
          </p:cNvGrpSpPr>
          <p:nvPr/>
        </p:nvGrpSpPr>
        <p:grpSpPr bwMode="auto">
          <a:xfrm>
            <a:off x="1115615" y="1628800"/>
            <a:ext cx="6480720" cy="4896544"/>
            <a:chOff x="1584" y="1920"/>
            <a:chExt cx="3024" cy="2064"/>
          </a:xfrm>
          <a:solidFill>
            <a:srgbClr val="FFFFFF">
              <a:lumMod val="65000"/>
            </a:srgbClr>
          </a:solidFill>
        </p:grpSpPr>
        <p:sp>
          <p:nvSpPr>
            <p:cNvPr id="21" name="Rectangle 5"/>
            <p:cNvSpPr>
              <a:spLocks noChangeArrowheads="1"/>
            </p:cNvSpPr>
            <p:nvPr/>
          </p:nvSpPr>
          <p:spPr bwMode="auto">
            <a:xfrm>
              <a:off x="2592" y="1920"/>
              <a:ext cx="960" cy="576"/>
            </a:xfrm>
            <a:prstGeom prst="rect">
              <a:avLst/>
            </a:prstGeom>
            <a:grpFill/>
            <a:ln>
              <a:noFill/>
            </a:ln>
            <a:scene3d>
              <a:camera prst="orthographicFront"/>
              <a:lightRig rig="threePt" dir="t"/>
            </a:scene3d>
            <a:sp3d>
              <a:bevelT/>
            </a:sp3d>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smtClean="0">
                  <a:ln>
                    <a:noFill/>
                  </a:ln>
                  <a:solidFill>
                    <a:srgbClr val="000000"/>
                  </a:solidFill>
                  <a:effectLst/>
                  <a:uLnTx/>
                  <a:uFillTx/>
                  <a:latin typeface="+mj-lt"/>
                </a:rPr>
                <a:t>Financial</a:t>
              </a:r>
            </a:p>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smtClean="0">
                  <a:ln>
                    <a:noFill/>
                  </a:ln>
                  <a:solidFill>
                    <a:srgbClr val="000000"/>
                  </a:solidFill>
                  <a:effectLst/>
                  <a:uLnTx/>
                  <a:uFillTx/>
                  <a:latin typeface="+mj-lt"/>
                </a:rPr>
                <a:t>measures</a:t>
              </a:r>
            </a:p>
          </p:txBody>
        </p:sp>
        <p:sp>
          <p:nvSpPr>
            <p:cNvPr id="22" name="Rectangle 6"/>
            <p:cNvSpPr>
              <a:spLocks noChangeArrowheads="1"/>
            </p:cNvSpPr>
            <p:nvPr/>
          </p:nvSpPr>
          <p:spPr bwMode="auto">
            <a:xfrm>
              <a:off x="2592" y="3408"/>
              <a:ext cx="960" cy="576"/>
            </a:xfrm>
            <a:prstGeom prst="rect">
              <a:avLst/>
            </a:prstGeom>
            <a:grpFill/>
            <a:ln>
              <a:noFill/>
            </a:ln>
            <a:scene3d>
              <a:camera prst="orthographicFront"/>
              <a:lightRig rig="threePt" dir="t"/>
            </a:scene3d>
            <a:sp3d>
              <a:bevelT/>
            </a:sp3d>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dirty="0" smtClean="0">
                  <a:ln>
                    <a:noFill/>
                  </a:ln>
                  <a:solidFill>
                    <a:srgbClr val="000000"/>
                  </a:solidFill>
                  <a:effectLst/>
                  <a:uLnTx/>
                  <a:uFillTx/>
                  <a:latin typeface="+mj-lt"/>
                </a:rPr>
                <a:t>Learning </a:t>
              </a:r>
            </a:p>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dirty="0" smtClean="0">
                  <a:ln>
                    <a:noFill/>
                  </a:ln>
                  <a:solidFill>
                    <a:srgbClr val="000000"/>
                  </a:solidFill>
                  <a:effectLst/>
                  <a:uLnTx/>
                  <a:uFillTx/>
                  <a:latin typeface="+mj-lt"/>
                </a:rPr>
                <a:t>&amp; growth</a:t>
              </a:r>
            </a:p>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dirty="0" smtClean="0">
                  <a:ln>
                    <a:noFill/>
                  </a:ln>
                  <a:solidFill>
                    <a:srgbClr val="000000"/>
                  </a:solidFill>
                  <a:effectLst/>
                  <a:uLnTx/>
                  <a:uFillTx/>
                  <a:latin typeface="+mj-lt"/>
                </a:rPr>
                <a:t>measures</a:t>
              </a:r>
            </a:p>
          </p:txBody>
        </p:sp>
        <p:sp>
          <p:nvSpPr>
            <p:cNvPr id="23" name="Rectangle 7"/>
            <p:cNvSpPr>
              <a:spLocks noChangeArrowheads="1"/>
            </p:cNvSpPr>
            <p:nvPr/>
          </p:nvSpPr>
          <p:spPr bwMode="auto">
            <a:xfrm>
              <a:off x="3648" y="2640"/>
              <a:ext cx="960" cy="576"/>
            </a:xfrm>
            <a:prstGeom prst="rect">
              <a:avLst/>
            </a:prstGeom>
            <a:grpFill/>
            <a:ln>
              <a:noFill/>
            </a:ln>
            <a:scene3d>
              <a:camera prst="orthographicFront"/>
              <a:lightRig rig="threePt" dir="t"/>
            </a:scene3d>
            <a:sp3d>
              <a:bevelT/>
            </a:sp3d>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dirty="0" smtClean="0">
                  <a:ln>
                    <a:noFill/>
                  </a:ln>
                  <a:solidFill>
                    <a:srgbClr val="000000"/>
                  </a:solidFill>
                  <a:effectLst/>
                  <a:uLnTx/>
                  <a:uFillTx/>
                  <a:latin typeface="+mj-lt"/>
                </a:rPr>
                <a:t>Internal</a:t>
              </a:r>
            </a:p>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dirty="0" smtClean="0">
                  <a:ln>
                    <a:noFill/>
                  </a:ln>
                  <a:solidFill>
                    <a:srgbClr val="000000"/>
                  </a:solidFill>
                  <a:effectLst/>
                  <a:uLnTx/>
                  <a:uFillTx/>
                  <a:latin typeface="+mj-lt"/>
                </a:rPr>
                <a:t>process</a:t>
              </a:r>
            </a:p>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dirty="0" smtClean="0">
                  <a:ln>
                    <a:noFill/>
                  </a:ln>
                  <a:solidFill>
                    <a:srgbClr val="000000"/>
                  </a:solidFill>
                  <a:effectLst/>
                  <a:uLnTx/>
                  <a:uFillTx/>
                  <a:latin typeface="+mj-lt"/>
                </a:rPr>
                <a:t>measures</a:t>
              </a:r>
            </a:p>
          </p:txBody>
        </p:sp>
        <p:sp>
          <p:nvSpPr>
            <p:cNvPr id="24" name="Rectangle 8"/>
            <p:cNvSpPr>
              <a:spLocks noChangeArrowheads="1"/>
            </p:cNvSpPr>
            <p:nvPr/>
          </p:nvSpPr>
          <p:spPr bwMode="auto">
            <a:xfrm>
              <a:off x="1584" y="2640"/>
              <a:ext cx="960" cy="576"/>
            </a:xfrm>
            <a:prstGeom prst="rect">
              <a:avLst/>
            </a:prstGeom>
            <a:grpFill/>
            <a:ln>
              <a:noFill/>
            </a:ln>
            <a:scene3d>
              <a:camera prst="orthographicFront"/>
              <a:lightRig rig="threePt" dir="t"/>
            </a:scene3d>
            <a:sp3d>
              <a:bevelT/>
            </a:sp3d>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smtClean="0">
                  <a:ln>
                    <a:noFill/>
                  </a:ln>
                  <a:solidFill>
                    <a:srgbClr val="000000"/>
                  </a:solidFill>
                  <a:effectLst/>
                  <a:uLnTx/>
                  <a:uFillTx/>
                  <a:latin typeface="+mj-lt"/>
                </a:rPr>
                <a:t>Customer</a:t>
              </a:r>
            </a:p>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2000" b="1" i="0" u="none" strike="noStrike" kern="0" cap="none" spc="0" normalizeH="0" baseline="0" noProof="0" smtClean="0">
                  <a:ln>
                    <a:noFill/>
                  </a:ln>
                  <a:solidFill>
                    <a:srgbClr val="000000"/>
                  </a:solidFill>
                  <a:effectLst/>
                  <a:uLnTx/>
                  <a:uFillTx/>
                  <a:latin typeface="+mj-lt"/>
                </a:rPr>
                <a:t>measures</a:t>
              </a:r>
            </a:p>
          </p:txBody>
        </p:sp>
        <p:sp>
          <p:nvSpPr>
            <p:cNvPr id="25" name="AutoShape 9"/>
            <p:cNvSpPr>
              <a:spLocks noChangeArrowheads="1"/>
            </p:cNvSpPr>
            <p:nvPr/>
          </p:nvSpPr>
          <p:spPr bwMode="auto">
            <a:xfrm>
              <a:off x="2544" y="2496"/>
              <a:ext cx="1104" cy="912"/>
            </a:xfrm>
            <a:custGeom>
              <a:avLst/>
              <a:gdLst>
                <a:gd name="T0" fmla="*/ 1104 w 21600"/>
                <a:gd name="T1" fmla="*/ 456 h 21600"/>
                <a:gd name="T2" fmla="*/ 552 w 21600"/>
                <a:gd name="T3" fmla="*/ 912 h 21600"/>
                <a:gd name="T4" fmla="*/ 0 w 21600"/>
                <a:gd name="T5" fmla="*/ 456 h 21600"/>
                <a:gd name="T6" fmla="*/ 552 w 21600"/>
                <a:gd name="T7" fmla="*/ 0 h 21600"/>
                <a:gd name="T8" fmla="*/ 0 60000 65536"/>
                <a:gd name="T9" fmla="*/ 5898240 60000 65536"/>
                <a:gd name="T10" fmla="*/ 11796480 60000 65536"/>
                <a:gd name="T11" fmla="*/ 17694720 60000 65536"/>
                <a:gd name="T12" fmla="*/ 2602 w 21600"/>
                <a:gd name="T13" fmla="*/ 2605 h 21600"/>
                <a:gd name="T14" fmla="*/ 18998 w 21600"/>
                <a:gd name="T15" fmla="*/ 18995 h 21600"/>
              </a:gdLst>
              <a:ahLst/>
              <a:cxnLst>
                <a:cxn ang="T8">
                  <a:pos x="T0" y="T1"/>
                </a:cxn>
                <a:cxn ang="T9">
                  <a:pos x="T2" y="T3"/>
                </a:cxn>
                <a:cxn ang="T10">
                  <a:pos x="T4" y="T5"/>
                </a:cxn>
                <a:cxn ang="T11">
                  <a:pos x="T6" y="T7"/>
                </a:cxn>
              </a:cxnLst>
              <a:rect l="T12" t="T13" r="T14" b="T15"/>
              <a:pathLst>
                <a:path w="21600" h="21600">
                  <a:moveTo>
                    <a:pt x="2605" y="2605"/>
                  </a:moveTo>
                  <a:lnTo>
                    <a:pt x="9626" y="2605"/>
                  </a:lnTo>
                  <a:lnTo>
                    <a:pt x="9626" y="1397"/>
                  </a:lnTo>
                  <a:lnTo>
                    <a:pt x="7572" y="1397"/>
                  </a:lnTo>
                  <a:lnTo>
                    <a:pt x="10800" y="0"/>
                  </a:lnTo>
                  <a:lnTo>
                    <a:pt x="14028" y="1397"/>
                  </a:lnTo>
                  <a:lnTo>
                    <a:pt x="11974" y="1397"/>
                  </a:lnTo>
                  <a:lnTo>
                    <a:pt x="11974" y="2605"/>
                  </a:lnTo>
                  <a:lnTo>
                    <a:pt x="18995" y="2605"/>
                  </a:lnTo>
                  <a:lnTo>
                    <a:pt x="18995" y="9626"/>
                  </a:lnTo>
                  <a:lnTo>
                    <a:pt x="20203" y="9626"/>
                  </a:lnTo>
                  <a:lnTo>
                    <a:pt x="20203" y="7572"/>
                  </a:lnTo>
                  <a:lnTo>
                    <a:pt x="21600" y="10800"/>
                  </a:lnTo>
                  <a:lnTo>
                    <a:pt x="20203" y="14028"/>
                  </a:lnTo>
                  <a:lnTo>
                    <a:pt x="20203" y="11974"/>
                  </a:lnTo>
                  <a:lnTo>
                    <a:pt x="18995" y="11974"/>
                  </a:lnTo>
                  <a:lnTo>
                    <a:pt x="18995" y="18995"/>
                  </a:lnTo>
                  <a:lnTo>
                    <a:pt x="11974" y="18995"/>
                  </a:lnTo>
                  <a:lnTo>
                    <a:pt x="11974" y="20203"/>
                  </a:lnTo>
                  <a:lnTo>
                    <a:pt x="14028" y="20203"/>
                  </a:lnTo>
                  <a:lnTo>
                    <a:pt x="10800" y="21600"/>
                  </a:lnTo>
                  <a:lnTo>
                    <a:pt x="7572" y="20203"/>
                  </a:lnTo>
                  <a:lnTo>
                    <a:pt x="9626" y="20203"/>
                  </a:lnTo>
                  <a:lnTo>
                    <a:pt x="9626" y="18995"/>
                  </a:lnTo>
                  <a:lnTo>
                    <a:pt x="2605" y="18995"/>
                  </a:lnTo>
                  <a:lnTo>
                    <a:pt x="2605" y="11974"/>
                  </a:lnTo>
                  <a:lnTo>
                    <a:pt x="1397" y="11974"/>
                  </a:lnTo>
                  <a:lnTo>
                    <a:pt x="1397" y="14028"/>
                  </a:lnTo>
                  <a:lnTo>
                    <a:pt x="0" y="10800"/>
                  </a:lnTo>
                  <a:lnTo>
                    <a:pt x="1397" y="7572"/>
                  </a:lnTo>
                  <a:lnTo>
                    <a:pt x="1397" y="9626"/>
                  </a:lnTo>
                  <a:lnTo>
                    <a:pt x="2605" y="9626"/>
                  </a:lnTo>
                  <a:close/>
                </a:path>
              </a:pathLst>
            </a:custGeom>
            <a:grpFill/>
            <a:ln>
              <a:noFill/>
            </a:ln>
            <a:scene3d>
              <a:camera prst="orthographicFront"/>
              <a:lightRig rig="threePt" dir="t"/>
            </a:scene3d>
            <a:sp3d>
              <a:bevelT/>
            </a:sp3d>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marL="0" marR="0" lvl="0" indent="0" algn="ctr" defTabSz="762000" eaLnBrk="1" fontAlgn="auto" latinLnBrk="0" hangingPunct="1">
                <a:lnSpc>
                  <a:spcPct val="100000"/>
                </a:lnSpc>
                <a:spcBef>
                  <a:spcPts val="0"/>
                </a:spcBef>
                <a:spcAft>
                  <a:spcPts val="0"/>
                </a:spcAft>
                <a:buClrTx/>
                <a:buSzTx/>
                <a:buFontTx/>
                <a:buNone/>
                <a:tabLst/>
                <a:defRPr/>
              </a:pPr>
              <a:r>
                <a:rPr kumimoji="0" lang="en-GB" altLang="en-US" sz="1800" b="1" i="0" u="none" strike="noStrike" kern="0" cap="none" spc="0" normalizeH="0" baseline="0" noProof="0" smtClean="0">
                  <a:ln>
                    <a:noFill/>
                  </a:ln>
                  <a:solidFill>
                    <a:srgbClr val="000000"/>
                  </a:solidFill>
                  <a:effectLst/>
                  <a:uLnTx/>
                  <a:uFillTx/>
                  <a:latin typeface="+mj-lt"/>
                </a:rPr>
                <a:t>Strategy</a:t>
              </a:r>
            </a:p>
          </p:txBody>
        </p:sp>
      </p:grpSp>
      <p:cxnSp>
        <p:nvCxnSpPr>
          <p:cNvPr id="27" name="Straight Arrow Connector 26"/>
          <p:cNvCxnSpPr/>
          <p:nvPr/>
        </p:nvCxnSpPr>
        <p:spPr bwMode="auto">
          <a:xfrm flipH="1">
            <a:off x="2267743" y="2312038"/>
            <a:ext cx="905243" cy="828930"/>
          </a:xfrm>
          <a:prstGeom prst="straightConnector1">
            <a:avLst/>
          </a:prstGeom>
          <a:solidFill>
            <a:srgbClr val="FF9900"/>
          </a:solidFill>
          <a:ln w="9525" cap="flat" cmpd="sng" algn="ctr">
            <a:solidFill>
              <a:srgbClr val="FFFFFF"/>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a:stCxn id="24" idx="0"/>
            <a:endCxn id="21" idx="1"/>
          </p:cNvCxnSpPr>
          <p:nvPr/>
        </p:nvCxnSpPr>
        <p:spPr bwMode="auto">
          <a:xfrm flipV="1">
            <a:off x="2144301" y="2312039"/>
            <a:ext cx="1131554" cy="1024858"/>
          </a:xfrm>
          <a:prstGeom prst="straightConnector1">
            <a:avLst/>
          </a:prstGeom>
          <a:solidFill>
            <a:srgbClr val="FF9900"/>
          </a:solidFill>
          <a:ln w="38100" cap="flat" cmpd="sng" algn="ctr">
            <a:solidFill>
              <a:srgbClr val="000000"/>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23" idx="1"/>
            <a:endCxn id="24" idx="3"/>
          </p:cNvCxnSpPr>
          <p:nvPr/>
        </p:nvCxnSpPr>
        <p:spPr bwMode="auto">
          <a:xfrm flipH="1">
            <a:off x="3172986" y="4020136"/>
            <a:ext cx="2365978" cy="0"/>
          </a:xfrm>
          <a:prstGeom prst="straightConnector1">
            <a:avLst/>
          </a:prstGeom>
          <a:solidFill>
            <a:srgbClr val="FF9900"/>
          </a:solidFill>
          <a:ln w="38100" cap="flat" cmpd="sng" algn="ctr">
            <a:solidFill>
              <a:srgbClr val="000000"/>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a:stCxn id="23" idx="0"/>
            <a:endCxn id="21" idx="3"/>
          </p:cNvCxnSpPr>
          <p:nvPr/>
        </p:nvCxnSpPr>
        <p:spPr bwMode="auto">
          <a:xfrm flipH="1" flipV="1">
            <a:off x="5333226" y="2312039"/>
            <a:ext cx="1234424" cy="1024858"/>
          </a:xfrm>
          <a:prstGeom prst="straightConnector1">
            <a:avLst/>
          </a:prstGeom>
          <a:solidFill>
            <a:srgbClr val="FF9900"/>
          </a:solidFill>
          <a:ln w="38100" cap="flat" cmpd="sng" algn="ctr">
            <a:solidFill>
              <a:srgbClr val="000000"/>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22" idx="3"/>
            <a:endCxn id="23" idx="2"/>
          </p:cNvCxnSpPr>
          <p:nvPr/>
        </p:nvCxnSpPr>
        <p:spPr bwMode="auto">
          <a:xfrm flipV="1">
            <a:off x="5333226" y="4703374"/>
            <a:ext cx="1234424" cy="1138732"/>
          </a:xfrm>
          <a:prstGeom prst="straightConnector1">
            <a:avLst/>
          </a:prstGeom>
          <a:solidFill>
            <a:srgbClr val="FF9900"/>
          </a:solidFill>
          <a:ln w="38100" cap="flat" cmpd="sng" algn="ctr">
            <a:solidFill>
              <a:srgbClr val="000000"/>
            </a:solidFill>
            <a:prstDash val="solid"/>
            <a:round/>
            <a:headEnd type="none" w="med" len="med"/>
            <a:tailEnd type="arrow"/>
          </a:ln>
          <a:effectLst/>
          <a:scene3d>
            <a:camera prst="orthographicFront"/>
            <a:lightRig rig="threePt" dir="t"/>
          </a:scene3d>
          <a:sp3d>
            <a:bevelT/>
          </a:sp3d>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1242354" y="2424358"/>
            <a:ext cx="1803892" cy="400110"/>
          </a:xfrm>
          <a:prstGeom prst="rect">
            <a:avLst/>
          </a:prstGeom>
          <a:noFill/>
          <a:scene3d>
            <a:camera prst="orthographicFront"/>
            <a:lightRig rig="threePt" dir="t"/>
          </a:scene3d>
          <a:sp3d>
            <a:bevelT/>
          </a:sp3d>
        </p:spPr>
        <p:txBody>
          <a:bodyPr wrap="none" rtlCol="0">
            <a:spAutoFit/>
          </a:bodyPr>
          <a:lstStyle/>
          <a:p>
            <a:pPr algn="ctr"/>
            <a:r>
              <a:rPr lang="en-GB" sz="2000" b="1" i="1" dirty="0" smtClean="0">
                <a:solidFill>
                  <a:srgbClr val="FFFFFF"/>
                </a:solidFill>
                <a:latin typeface="+mj-lt"/>
              </a:rPr>
              <a:t>effectiveness</a:t>
            </a:r>
          </a:p>
        </p:txBody>
      </p:sp>
      <p:sp>
        <p:nvSpPr>
          <p:cNvPr id="37" name="TextBox 36"/>
          <p:cNvSpPr txBox="1"/>
          <p:nvPr/>
        </p:nvSpPr>
        <p:spPr>
          <a:xfrm>
            <a:off x="5866794" y="2424358"/>
            <a:ext cx="1361463" cy="400110"/>
          </a:xfrm>
          <a:prstGeom prst="rect">
            <a:avLst/>
          </a:prstGeom>
          <a:noFill/>
          <a:scene3d>
            <a:camera prst="orthographicFront"/>
            <a:lightRig rig="threePt" dir="t"/>
          </a:scene3d>
          <a:sp3d>
            <a:bevelT/>
          </a:sp3d>
        </p:spPr>
        <p:txBody>
          <a:bodyPr wrap="none" rtlCol="0">
            <a:spAutoFit/>
          </a:bodyPr>
          <a:lstStyle/>
          <a:p>
            <a:pPr algn="ctr"/>
            <a:r>
              <a:rPr lang="en-GB" sz="2000" b="1" i="1" dirty="0" smtClean="0">
                <a:solidFill>
                  <a:srgbClr val="FFFFFF"/>
                </a:solidFill>
                <a:latin typeface="+mj-lt"/>
              </a:rPr>
              <a:t>efficiency</a:t>
            </a:r>
          </a:p>
        </p:txBody>
      </p:sp>
      <p:sp>
        <p:nvSpPr>
          <p:cNvPr id="42" name="TextBox 41"/>
          <p:cNvSpPr txBox="1"/>
          <p:nvPr/>
        </p:nvSpPr>
        <p:spPr>
          <a:xfrm>
            <a:off x="5467438" y="5447618"/>
            <a:ext cx="1366080" cy="400110"/>
          </a:xfrm>
          <a:prstGeom prst="rect">
            <a:avLst/>
          </a:prstGeom>
          <a:noFill/>
          <a:scene3d>
            <a:camera prst="orthographicFront"/>
            <a:lightRig rig="threePt" dir="t"/>
          </a:scene3d>
          <a:sp3d>
            <a:bevelT/>
          </a:sp3d>
        </p:spPr>
        <p:txBody>
          <a:bodyPr wrap="none" rtlCol="0">
            <a:spAutoFit/>
          </a:bodyPr>
          <a:lstStyle/>
          <a:p>
            <a:pPr algn="ctr"/>
            <a:r>
              <a:rPr lang="en-GB" sz="2000" b="1" i="1" dirty="0" smtClean="0">
                <a:solidFill>
                  <a:srgbClr val="FFFFFF"/>
                </a:solidFill>
                <a:latin typeface="+mj-lt"/>
              </a:rPr>
              <a:t>capability</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8120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3568" y="1556792"/>
            <a:ext cx="7776864" cy="3293209"/>
          </a:xfrm>
          <a:prstGeom prst="rect">
            <a:avLst/>
          </a:prstGeom>
          <a:noFill/>
        </p:spPr>
        <p:txBody>
          <a:bodyPr wrap="square" rtlCol="0">
            <a:spAutoFit/>
          </a:bodyPr>
          <a:lstStyle/>
          <a:p>
            <a:pPr algn="ctr"/>
            <a:r>
              <a:rPr lang="en-GB" sz="3200" b="1" dirty="0" smtClean="0">
                <a:solidFill>
                  <a:srgbClr val="FFFFFF"/>
                </a:solidFill>
                <a:latin typeface="+mj-lt"/>
              </a:rPr>
              <a:t>Measurement</a:t>
            </a:r>
          </a:p>
          <a:p>
            <a:pPr algn="ctr"/>
            <a:r>
              <a:rPr lang="en-GB" sz="2000" i="1" dirty="0" smtClean="0">
                <a:solidFill>
                  <a:srgbClr val="FFFFFF"/>
                </a:solidFill>
                <a:latin typeface="+mj-lt"/>
              </a:rPr>
              <a:t>What we measure – how we report, review and act on measures</a:t>
            </a:r>
          </a:p>
          <a:p>
            <a:pPr algn="ctr"/>
            <a:endParaRPr lang="en-GB" sz="3200" b="1" dirty="0">
              <a:solidFill>
                <a:srgbClr val="FFFFFF"/>
              </a:solidFill>
              <a:latin typeface="+mj-lt"/>
            </a:endParaRPr>
          </a:p>
          <a:p>
            <a:pPr algn="ctr"/>
            <a:r>
              <a:rPr lang="en-GB" sz="3200" b="1" dirty="0" smtClean="0">
                <a:solidFill>
                  <a:srgbClr val="FFFFFF"/>
                </a:solidFill>
                <a:latin typeface="+mj-lt"/>
              </a:rPr>
              <a:t>V </a:t>
            </a:r>
          </a:p>
          <a:p>
            <a:pPr algn="ctr"/>
            <a:endParaRPr lang="en-GB" sz="3200" b="1" dirty="0">
              <a:solidFill>
                <a:srgbClr val="FFFFFF"/>
              </a:solidFill>
              <a:latin typeface="+mj-lt"/>
            </a:endParaRPr>
          </a:p>
          <a:p>
            <a:pPr algn="ctr"/>
            <a:r>
              <a:rPr lang="en-GB" sz="3200" b="1" dirty="0" smtClean="0">
                <a:solidFill>
                  <a:srgbClr val="FFFFFF"/>
                </a:solidFill>
                <a:latin typeface="+mj-lt"/>
              </a:rPr>
              <a:t>Management</a:t>
            </a:r>
          </a:p>
          <a:p>
            <a:pPr algn="ctr"/>
            <a:r>
              <a:rPr lang="en-GB" sz="2000" i="1" dirty="0" smtClean="0">
                <a:solidFill>
                  <a:srgbClr val="FFFFFF"/>
                </a:solidFill>
                <a:latin typeface="+mj-lt"/>
              </a:rPr>
              <a:t>How we use the measures to manage performance </a:t>
            </a:r>
          </a:p>
        </p:txBody>
      </p:sp>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394985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85"/>
          <p:cNvSpPr txBox="1">
            <a:spLocks noChangeArrowheads="1"/>
          </p:cNvSpPr>
          <p:nvPr/>
        </p:nvSpPr>
        <p:spPr bwMode="auto">
          <a:xfrm>
            <a:off x="484632" y="836712"/>
            <a:ext cx="8251381" cy="584775"/>
          </a:xfrm>
          <a:prstGeom prst="rect">
            <a:avLst/>
          </a:prstGeom>
          <a:noFill/>
        </p:spPr>
        <p:txBody>
          <a:bodyPr wrap="square" rtlCol="0">
            <a:spAutoFit/>
          </a:bodyPr>
          <a:lstStyle>
            <a:defPPr>
              <a:defRPr lang="en-US"/>
            </a:defPPr>
            <a:lvl1pPr>
              <a:defRPr sz="3200" b="1"/>
            </a:lvl1pPr>
          </a:lstStyle>
          <a:p>
            <a:r>
              <a:rPr lang="en-GB" b="0" dirty="0" smtClean="0">
                <a:solidFill>
                  <a:srgbClr val="FFFFFF"/>
                </a:solidFill>
                <a:latin typeface="+mj-lt"/>
              </a:rPr>
              <a:t>Operations Management - Background</a:t>
            </a:r>
            <a:endParaRPr lang="en-GB" b="0" dirty="0">
              <a:solidFill>
                <a:srgbClr val="FFFFFF"/>
              </a:solidFill>
              <a:latin typeface="+mj-lt"/>
            </a:endParaRPr>
          </a:p>
        </p:txBody>
      </p:sp>
      <p:sp>
        <p:nvSpPr>
          <p:cNvPr id="4" name="AutoShape 2"/>
          <p:cNvSpPr>
            <a:spLocks noChangeArrowheads="1"/>
          </p:cNvSpPr>
          <p:nvPr/>
        </p:nvSpPr>
        <p:spPr bwMode="auto">
          <a:xfrm>
            <a:off x="5791199" y="5575111"/>
            <a:ext cx="3305033" cy="590193"/>
          </a:xfrm>
          <a:prstGeom prst="rightArrow">
            <a:avLst>
              <a:gd name="adj1" fmla="val 73333"/>
              <a:gd name="adj2" fmla="val 62130"/>
            </a:avLst>
          </a:prstGeom>
          <a:solidFill>
            <a:srgbClr val="CC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400" b="1">
                <a:solidFill>
                  <a:srgbClr val="FFFF00"/>
                </a:solidFill>
                <a:latin typeface="Arial" charset="0"/>
              </a:rPr>
              <a:t>Market Driven… Waste Focused</a:t>
            </a:r>
          </a:p>
        </p:txBody>
      </p:sp>
      <p:sp>
        <p:nvSpPr>
          <p:cNvPr id="8" name="Oval 7"/>
          <p:cNvSpPr>
            <a:spLocks noChangeArrowheads="1"/>
          </p:cNvSpPr>
          <p:nvPr/>
        </p:nvSpPr>
        <p:spPr bwMode="auto">
          <a:xfrm>
            <a:off x="304800" y="164351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FW Taylor</a:t>
            </a:r>
          </a:p>
        </p:txBody>
      </p:sp>
      <p:sp>
        <p:nvSpPr>
          <p:cNvPr id="9" name="Oval 8"/>
          <p:cNvSpPr>
            <a:spLocks noChangeArrowheads="1"/>
          </p:cNvSpPr>
          <p:nvPr/>
        </p:nvSpPr>
        <p:spPr bwMode="auto">
          <a:xfrm>
            <a:off x="304800" y="202451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Henry Ford</a:t>
            </a:r>
          </a:p>
        </p:txBody>
      </p:sp>
      <p:sp>
        <p:nvSpPr>
          <p:cNvPr id="10" name="Oval 9"/>
          <p:cNvSpPr>
            <a:spLocks noChangeArrowheads="1"/>
          </p:cNvSpPr>
          <p:nvPr/>
        </p:nvSpPr>
        <p:spPr bwMode="auto">
          <a:xfrm>
            <a:off x="838200" y="240551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Production</a:t>
            </a:r>
          </a:p>
          <a:p>
            <a:pPr algn="ctr"/>
            <a:r>
              <a:rPr lang="en-GB" altLang="en-US" sz="1200" b="1">
                <a:latin typeface="Arial" charset="0"/>
              </a:rPr>
              <a:t>Engineering</a:t>
            </a:r>
          </a:p>
        </p:txBody>
      </p:sp>
      <p:sp>
        <p:nvSpPr>
          <p:cNvPr id="11" name="AutoShape 10"/>
          <p:cNvSpPr>
            <a:spLocks noChangeArrowheads="1"/>
          </p:cNvSpPr>
          <p:nvPr/>
        </p:nvSpPr>
        <p:spPr bwMode="auto">
          <a:xfrm>
            <a:off x="396414" y="5575110"/>
            <a:ext cx="2803986" cy="590193"/>
          </a:xfrm>
          <a:prstGeom prst="rightArrow">
            <a:avLst>
              <a:gd name="adj1" fmla="val 73481"/>
              <a:gd name="adj2" fmla="val 50413"/>
            </a:avLst>
          </a:prstGeom>
          <a:solidFill>
            <a:srgbClr val="CC00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400" b="1" dirty="0">
                <a:solidFill>
                  <a:srgbClr val="FFFF00"/>
                </a:solidFill>
                <a:latin typeface="Arial" charset="0"/>
              </a:rPr>
              <a:t>Product and Production Driven</a:t>
            </a:r>
          </a:p>
        </p:txBody>
      </p:sp>
      <p:sp>
        <p:nvSpPr>
          <p:cNvPr id="12" name="AutoShape 11"/>
          <p:cNvSpPr>
            <a:spLocks noChangeArrowheads="1"/>
          </p:cNvSpPr>
          <p:nvPr/>
        </p:nvSpPr>
        <p:spPr bwMode="auto">
          <a:xfrm>
            <a:off x="3411940" y="5628326"/>
            <a:ext cx="2362200" cy="513993"/>
          </a:xfrm>
          <a:prstGeom prst="rightArrow">
            <a:avLst>
              <a:gd name="adj1" fmla="val 73481"/>
              <a:gd name="adj2" fmla="val 57881"/>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400" b="1">
                <a:solidFill>
                  <a:srgbClr val="FFFF00"/>
                </a:solidFill>
                <a:latin typeface="Arial" charset="0"/>
              </a:rPr>
              <a:t>Market Driven</a:t>
            </a:r>
          </a:p>
        </p:txBody>
      </p:sp>
      <p:sp>
        <p:nvSpPr>
          <p:cNvPr id="14" name="Oval 13"/>
          <p:cNvSpPr>
            <a:spLocks noChangeArrowheads="1"/>
          </p:cNvSpPr>
          <p:nvPr/>
        </p:nvSpPr>
        <p:spPr bwMode="auto">
          <a:xfrm>
            <a:off x="1676400" y="26658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Work Study</a:t>
            </a:r>
          </a:p>
        </p:txBody>
      </p:sp>
      <p:sp>
        <p:nvSpPr>
          <p:cNvPr id="15" name="Oval 14"/>
          <p:cNvSpPr>
            <a:spLocks noChangeArrowheads="1"/>
          </p:cNvSpPr>
          <p:nvPr/>
        </p:nvSpPr>
        <p:spPr bwMode="auto">
          <a:xfrm>
            <a:off x="2209800" y="30468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Method Study</a:t>
            </a:r>
          </a:p>
        </p:txBody>
      </p:sp>
      <p:sp>
        <p:nvSpPr>
          <p:cNvPr id="16" name="Oval 16"/>
          <p:cNvSpPr>
            <a:spLocks noChangeArrowheads="1"/>
          </p:cNvSpPr>
          <p:nvPr/>
        </p:nvSpPr>
        <p:spPr bwMode="auto">
          <a:xfrm>
            <a:off x="2819400" y="38850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Simplification</a:t>
            </a:r>
          </a:p>
        </p:txBody>
      </p:sp>
      <p:sp>
        <p:nvSpPr>
          <p:cNvPr id="17" name="Oval 17"/>
          <p:cNvSpPr>
            <a:spLocks noChangeArrowheads="1"/>
          </p:cNvSpPr>
          <p:nvPr/>
        </p:nvSpPr>
        <p:spPr bwMode="auto">
          <a:xfrm>
            <a:off x="3200400" y="42660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Variety</a:t>
            </a:r>
          </a:p>
          <a:p>
            <a:pPr algn="ctr"/>
            <a:r>
              <a:rPr lang="en-GB" altLang="en-US" sz="1200" b="1">
                <a:latin typeface="Arial" charset="0"/>
              </a:rPr>
              <a:t>Reduction</a:t>
            </a:r>
          </a:p>
        </p:txBody>
      </p:sp>
      <p:sp>
        <p:nvSpPr>
          <p:cNvPr id="19" name="Oval 22"/>
          <p:cNvSpPr>
            <a:spLocks noChangeArrowheads="1"/>
          </p:cNvSpPr>
          <p:nvPr/>
        </p:nvSpPr>
        <p:spPr bwMode="auto">
          <a:xfrm>
            <a:off x="4191000" y="3931693"/>
            <a:ext cx="1219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JIT</a:t>
            </a:r>
          </a:p>
          <a:p>
            <a:pPr algn="ctr"/>
            <a:r>
              <a:rPr lang="en-GB" altLang="en-US" sz="1200" b="1">
                <a:latin typeface="Arial" charset="0"/>
              </a:rPr>
              <a:t>Manufacturing</a:t>
            </a:r>
          </a:p>
        </p:txBody>
      </p:sp>
      <p:sp>
        <p:nvSpPr>
          <p:cNvPr id="20" name="Oval 23"/>
          <p:cNvSpPr>
            <a:spLocks noChangeArrowheads="1"/>
          </p:cNvSpPr>
          <p:nvPr/>
        </p:nvSpPr>
        <p:spPr bwMode="auto">
          <a:xfrm>
            <a:off x="4572000" y="4312693"/>
            <a:ext cx="1219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OPT</a:t>
            </a:r>
          </a:p>
        </p:txBody>
      </p:sp>
      <p:sp>
        <p:nvSpPr>
          <p:cNvPr id="21" name="Oval 24"/>
          <p:cNvSpPr>
            <a:spLocks noChangeArrowheads="1"/>
          </p:cNvSpPr>
          <p:nvPr/>
        </p:nvSpPr>
        <p:spPr bwMode="auto">
          <a:xfrm>
            <a:off x="4876800" y="4693693"/>
            <a:ext cx="1219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TOC</a:t>
            </a:r>
          </a:p>
        </p:txBody>
      </p:sp>
      <p:sp>
        <p:nvSpPr>
          <p:cNvPr id="23" name="Oval 18"/>
          <p:cNvSpPr>
            <a:spLocks noChangeArrowheads="1"/>
          </p:cNvSpPr>
          <p:nvPr/>
        </p:nvSpPr>
        <p:spPr bwMode="auto">
          <a:xfrm>
            <a:off x="3733800" y="2589663"/>
            <a:ext cx="15240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Maintenance</a:t>
            </a:r>
          </a:p>
          <a:p>
            <a:pPr algn="ctr"/>
            <a:r>
              <a:rPr lang="en-GB" altLang="en-US" sz="1200" b="1">
                <a:latin typeface="Arial" charset="0"/>
              </a:rPr>
              <a:t>management</a:t>
            </a:r>
          </a:p>
        </p:txBody>
      </p:sp>
      <p:sp>
        <p:nvSpPr>
          <p:cNvPr id="24" name="Oval 25"/>
          <p:cNvSpPr>
            <a:spLocks noChangeArrowheads="1"/>
          </p:cNvSpPr>
          <p:nvPr/>
        </p:nvSpPr>
        <p:spPr bwMode="auto">
          <a:xfrm>
            <a:off x="5029200" y="2818263"/>
            <a:ext cx="1219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TPM</a:t>
            </a:r>
          </a:p>
        </p:txBody>
      </p:sp>
      <p:sp>
        <p:nvSpPr>
          <p:cNvPr id="25" name="Oval 26"/>
          <p:cNvSpPr>
            <a:spLocks noChangeArrowheads="1"/>
          </p:cNvSpPr>
          <p:nvPr/>
        </p:nvSpPr>
        <p:spPr bwMode="auto">
          <a:xfrm>
            <a:off x="5943600" y="30468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5S</a:t>
            </a:r>
          </a:p>
        </p:txBody>
      </p:sp>
      <p:sp>
        <p:nvSpPr>
          <p:cNvPr id="26" name="Oval 29"/>
          <p:cNvSpPr>
            <a:spLocks noChangeArrowheads="1"/>
          </p:cNvSpPr>
          <p:nvPr/>
        </p:nvSpPr>
        <p:spPr bwMode="auto">
          <a:xfrm>
            <a:off x="6400800" y="35040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SMED</a:t>
            </a:r>
          </a:p>
        </p:txBody>
      </p:sp>
      <p:sp>
        <p:nvSpPr>
          <p:cNvPr id="27" name="AutoShape 31"/>
          <p:cNvSpPr>
            <a:spLocks noChangeArrowheads="1"/>
          </p:cNvSpPr>
          <p:nvPr/>
        </p:nvSpPr>
        <p:spPr bwMode="auto">
          <a:xfrm>
            <a:off x="-457200" y="3110552"/>
            <a:ext cx="2743200" cy="2286000"/>
          </a:xfrm>
          <a:prstGeom prst="irregularSeal2">
            <a:avLst/>
          </a:prstGeom>
          <a:solidFill>
            <a:srgbClr val="FFFFFF"/>
          </a:solidFill>
          <a:ln>
            <a:noFill/>
          </a:ln>
          <a:effec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400" b="1">
                <a:latin typeface="Arial" charset="0"/>
              </a:rPr>
              <a:t>“Any colour you want as long as it is black”</a:t>
            </a:r>
          </a:p>
        </p:txBody>
      </p:sp>
      <p:sp>
        <p:nvSpPr>
          <p:cNvPr id="28" name="AutoShape 32"/>
          <p:cNvSpPr>
            <a:spLocks noChangeArrowheads="1"/>
          </p:cNvSpPr>
          <p:nvPr/>
        </p:nvSpPr>
        <p:spPr bwMode="auto">
          <a:xfrm>
            <a:off x="1326985" y="1491113"/>
            <a:ext cx="6705600" cy="381000"/>
          </a:xfrm>
          <a:prstGeom prst="rightArrow">
            <a:avLst>
              <a:gd name="adj1" fmla="val 73333"/>
              <a:gd name="adj2" fmla="val 218696"/>
            </a:avLst>
          </a:prstGeom>
          <a:solidFill>
            <a:srgbClr val="FFFFFF"/>
          </a:solidFill>
          <a:ln>
            <a:noFill/>
          </a:ln>
          <a:effec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400" b="1" dirty="0">
                <a:solidFill>
                  <a:schemeClr val="tx2"/>
                </a:solidFill>
                <a:latin typeface="Arial" charset="0"/>
              </a:rPr>
              <a:t>People… necessary evil … … … … … … … … key asset</a:t>
            </a:r>
          </a:p>
        </p:txBody>
      </p:sp>
      <p:sp>
        <p:nvSpPr>
          <p:cNvPr id="30" name="Oval 30"/>
          <p:cNvSpPr>
            <a:spLocks noChangeArrowheads="1"/>
          </p:cNvSpPr>
          <p:nvPr/>
        </p:nvSpPr>
        <p:spPr bwMode="auto">
          <a:xfrm>
            <a:off x="6781800" y="4005713"/>
            <a:ext cx="16764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Lean</a:t>
            </a:r>
          </a:p>
        </p:txBody>
      </p:sp>
      <p:sp>
        <p:nvSpPr>
          <p:cNvPr id="31" name="Oval 34"/>
          <p:cNvSpPr>
            <a:spLocks noChangeArrowheads="1"/>
          </p:cNvSpPr>
          <p:nvPr/>
        </p:nvSpPr>
        <p:spPr bwMode="auto">
          <a:xfrm>
            <a:off x="5410200" y="4005713"/>
            <a:ext cx="1600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Toyota Production</a:t>
            </a:r>
          </a:p>
          <a:p>
            <a:pPr algn="ctr"/>
            <a:r>
              <a:rPr lang="en-GB" altLang="en-US" sz="1200" b="1">
                <a:latin typeface="Arial" charset="0"/>
              </a:rPr>
              <a:t>System</a:t>
            </a:r>
          </a:p>
        </p:txBody>
      </p:sp>
      <p:sp>
        <p:nvSpPr>
          <p:cNvPr id="33" name="Oval 35"/>
          <p:cNvSpPr>
            <a:spLocks noChangeArrowheads="1"/>
          </p:cNvSpPr>
          <p:nvPr/>
        </p:nvSpPr>
        <p:spPr bwMode="auto">
          <a:xfrm>
            <a:off x="3571733" y="5396552"/>
            <a:ext cx="1219200" cy="3048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SQC</a:t>
            </a:r>
          </a:p>
        </p:txBody>
      </p:sp>
      <p:sp>
        <p:nvSpPr>
          <p:cNvPr id="34" name="Oval 36"/>
          <p:cNvSpPr>
            <a:spLocks noChangeArrowheads="1"/>
          </p:cNvSpPr>
          <p:nvPr/>
        </p:nvSpPr>
        <p:spPr bwMode="auto">
          <a:xfrm>
            <a:off x="4790933" y="5396552"/>
            <a:ext cx="1219200" cy="3048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SPC</a:t>
            </a:r>
          </a:p>
        </p:txBody>
      </p:sp>
      <p:sp>
        <p:nvSpPr>
          <p:cNvPr id="35" name="Oval 37"/>
          <p:cNvSpPr>
            <a:spLocks noChangeArrowheads="1"/>
          </p:cNvSpPr>
          <p:nvPr/>
        </p:nvSpPr>
        <p:spPr bwMode="auto">
          <a:xfrm>
            <a:off x="5857733" y="5396552"/>
            <a:ext cx="1219200" cy="3048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Tagucchi</a:t>
            </a:r>
          </a:p>
        </p:txBody>
      </p:sp>
      <p:sp>
        <p:nvSpPr>
          <p:cNvPr id="36" name="Oval 38"/>
          <p:cNvSpPr>
            <a:spLocks noChangeArrowheads="1"/>
          </p:cNvSpPr>
          <p:nvPr/>
        </p:nvSpPr>
        <p:spPr bwMode="auto">
          <a:xfrm>
            <a:off x="7000733" y="5396552"/>
            <a:ext cx="1219200" cy="3048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6-Sigma</a:t>
            </a:r>
          </a:p>
        </p:txBody>
      </p:sp>
      <p:sp>
        <p:nvSpPr>
          <p:cNvPr id="38" name="Oval 42"/>
          <p:cNvSpPr>
            <a:spLocks noChangeArrowheads="1"/>
          </p:cNvSpPr>
          <p:nvPr/>
        </p:nvSpPr>
        <p:spPr bwMode="auto">
          <a:xfrm>
            <a:off x="6400800" y="1751463"/>
            <a:ext cx="14478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Balanced</a:t>
            </a:r>
          </a:p>
          <a:p>
            <a:pPr algn="ctr"/>
            <a:r>
              <a:rPr lang="en-GB" altLang="en-US" sz="1200" b="1">
                <a:latin typeface="Arial" charset="0"/>
              </a:rPr>
              <a:t>ScoreCard</a:t>
            </a:r>
          </a:p>
        </p:txBody>
      </p:sp>
      <p:sp>
        <p:nvSpPr>
          <p:cNvPr id="39" name="Oval 43"/>
          <p:cNvSpPr>
            <a:spLocks noChangeArrowheads="1"/>
          </p:cNvSpPr>
          <p:nvPr/>
        </p:nvSpPr>
        <p:spPr bwMode="auto">
          <a:xfrm>
            <a:off x="5029200" y="1751463"/>
            <a:ext cx="1600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Management by</a:t>
            </a:r>
          </a:p>
          <a:p>
            <a:pPr algn="ctr"/>
            <a:r>
              <a:rPr lang="en-GB" altLang="en-US" sz="1200" b="1">
                <a:latin typeface="Arial" charset="0"/>
              </a:rPr>
              <a:t>objectives</a:t>
            </a:r>
          </a:p>
        </p:txBody>
      </p:sp>
      <p:sp>
        <p:nvSpPr>
          <p:cNvPr id="40" name="Oval 44"/>
          <p:cNvSpPr>
            <a:spLocks noChangeArrowheads="1"/>
          </p:cNvSpPr>
          <p:nvPr/>
        </p:nvSpPr>
        <p:spPr bwMode="auto">
          <a:xfrm>
            <a:off x="7696200" y="1751463"/>
            <a:ext cx="14478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Triple </a:t>
            </a:r>
          </a:p>
          <a:p>
            <a:pPr algn="ctr"/>
            <a:r>
              <a:rPr lang="en-GB" altLang="en-US" sz="1200" b="1">
                <a:latin typeface="Arial" charset="0"/>
              </a:rPr>
              <a:t>bottom-line</a:t>
            </a:r>
          </a:p>
        </p:txBody>
      </p:sp>
      <p:sp>
        <p:nvSpPr>
          <p:cNvPr id="42" name="Oval 19"/>
          <p:cNvSpPr>
            <a:spLocks noChangeArrowheads="1"/>
          </p:cNvSpPr>
          <p:nvPr/>
        </p:nvSpPr>
        <p:spPr bwMode="auto">
          <a:xfrm>
            <a:off x="1905000" y="5066163"/>
            <a:ext cx="2133600" cy="3810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QC</a:t>
            </a:r>
          </a:p>
        </p:txBody>
      </p:sp>
      <p:sp>
        <p:nvSpPr>
          <p:cNvPr id="43" name="Oval 27"/>
          <p:cNvSpPr>
            <a:spLocks noChangeArrowheads="1"/>
          </p:cNvSpPr>
          <p:nvPr/>
        </p:nvSpPr>
        <p:spPr bwMode="auto">
          <a:xfrm>
            <a:off x="4038600" y="5066163"/>
            <a:ext cx="1524000" cy="3810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QA</a:t>
            </a:r>
          </a:p>
        </p:txBody>
      </p:sp>
      <p:sp>
        <p:nvSpPr>
          <p:cNvPr id="44" name="Oval 28"/>
          <p:cNvSpPr>
            <a:spLocks noChangeArrowheads="1"/>
          </p:cNvSpPr>
          <p:nvPr/>
        </p:nvSpPr>
        <p:spPr bwMode="auto">
          <a:xfrm>
            <a:off x="5562600" y="5066163"/>
            <a:ext cx="1752600" cy="3810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TQM</a:t>
            </a:r>
          </a:p>
        </p:txBody>
      </p:sp>
      <p:sp>
        <p:nvSpPr>
          <p:cNvPr id="45" name="Oval 46"/>
          <p:cNvSpPr>
            <a:spLocks noChangeArrowheads="1"/>
          </p:cNvSpPr>
          <p:nvPr/>
        </p:nvSpPr>
        <p:spPr bwMode="auto">
          <a:xfrm>
            <a:off x="7315200" y="5066163"/>
            <a:ext cx="1447800" cy="3810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Business</a:t>
            </a:r>
          </a:p>
          <a:p>
            <a:pPr algn="ctr"/>
            <a:r>
              <a:rPr lang="en-GB" altLang="en-US" sz="1200" b="1">
                <a:latin typeface="Arial" charset="0"/>
              </a:rPr>
              <a:t>Excellence</a:t>
            </a:r>
          </a:p>
        </p:txBody>
      </p:sp>
      <p:sp>
        <p:nvSpPr>
          <p:cNvPr id="47" name="Oval 15"/>
          <p:cNvSpPr>
            <a:spLocks noChangeArrowheads="1"/>
          </p:cNvSpPr>
          <p:nvPr/>
        </p:nvSpPr>
        <p:spPr bwMode="auto">
          <a:xfrm>
            <a:off x="2895600" y="3504063"/>
            <a:ext cx="1219200" cy="4572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Layout</a:t>
            </a:r>
          </a:p>
          <a:p>
            <a:pPr algn="ctr"/>
            <a:r>
              <a:rPr lang="en-GB" altLang="en-US" sz="1200" b="1">
                <a:latin typeface="Arial" charset="0"/>
              </a:rPr>
              <a:t>Planning</a:t>
            </a:r>
          </a:p>
        </p:txBody>
      </p:sp>
      <p:sp>
        <p:nvSpPr>
          <p:cNvPr id="48" name="Oval 21"/>
          <p:cNvSpPr>
            <a:spLocks noChangeArrowheads="1"/>
          </p:cNvSpPr>
          <p:nvPr/>
        </p:nvSpPr>
        <p:spPr bwMode="auto">
          <a:xfrm>
            <a:off x="4114800" y="3504063"/>
            <a:ext cx="1219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Group</a:t>
            </a:r>
          </a:p>
          <a:p>
            <a:pPr algn="ctr"/>
            <a:r>
              <a:rPr lang="en-GB" altLang="en-US" sz="1200" b="1">
                <a:latin typeface="Arial" charset="0"/>
              </a:rPr>
              <a:t>technology</a:t>
            </a:r>
          </a:p>
        </p:txBody>
      </p:sp>
      <p:sp>
        <p:nvSpPr>
          <p:cNvPr id="49" name="Oval 50"/>
          <p:cNvSpPr>
            <a:spLocks noChangeArrowheads="1"/>
          </p:cNvSpPr>
          <p:nvPr/>
        </p:nvSpPr>
        <p:spPr bwMode="auto">
          <a:xfrm>
            <a:off x="5181600" y="3504063"/>
            <a:ext cx="1219200" cy="4572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Cellular</a:t>
            </a:r>
          </a:p>
          <a:p>
            <a:pPr algn="ctr"/>
            <a:r>
              <a:rPr lang="en-GB" altLang="en-US" sz="1200" b="1">
                <a:latin typeface="Arial" charset="0"/>
              </a:rPr>
              <a:t>Manufacturing</a:t>
            </a:r>
          </a:p>
        </p:txBody>
      </p:sp>
      <p:sp>
        <p:nvSpPr>
          <p:cNvPr id="51" name="Oval 55"/>
          <p:cNvSpPr>
            <a:spLocks noChangeArrowheads="1"/>
          </p:cNvSpPr>
          <p:nvPr/>
        </p:nvSpPr>
        <p:spPr bwMode="auto">
          <a:xfrm>
            <a:off x="4419600" y="2208663"/>
            <a:ext cx="1295400" cy="381000"/>
          </a:xfrm>
          <a:prstGeom prst="ellipse">
            <a:avLst/>
          </a:prstGeom>
          <a:solidFill>
            <a:schemeClr val="accent3">
              <a:lumMod val="20000"/>
              <a:lumOff val="80000"/>
            </a:schemeClr>
          </a:solidFill>
          <a:ln>
            <a:noFill/>
          </a:ln>
          <a:effec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MRP</a:t>
            </a:r>
          </a:p>
        </p:txBody>
      </p:sp>
      <p:sp>
        <p:nvSpPr>
          <p:cNvPr id="52" name="Oval 56"/>
          <p:cNvSpPr>
            <a:spLocks noChangeArrowheads="1"/>
          </p:cNvSpPr>
          <p:nvPr/>
        </p:nvSpPr>
        <p:spPr bwMode="auto">
          <a:xfrm>
            <a:off x="5715000" y="2208663"/>
            <a:ext cx="1524000" cy="3810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MRPII</a:t>
            </a:r>
          </a:p>
        </p:txBody>
      </p:sp>
      <p:sp>
        <p:nvSpPr>
          <p:cNvPr id="53" name="Oval 57"/>
          <p:cNvSpPr>
            <a:spLocks noChangeArrowheads="1"/>
          </p:cNvSpPr>
          <p:nvPr/>
        </p:nvSpPr>
        <p:spPr bwMode="auto">
          <a:xfrm>
            <a:off x="7239000" y="2208663"/>
            <a:ext cx="1905000" cy="3810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ERP</a:t>
            </a:r>
          </a:p>
        </p:txBody>
      </p:sp>
      <p:sp>
        <p:nvSpPr>
          <p:cNvPr id="54" name="Oval 58"/>
          <p:cNvSpPr>
            <a:spLocks noChangeArrowheads="1"/>
          </p:cNvSpPr>
          <p:nvPr/>
        </p:nvSpPr>
        <p:spPr bwMode="auto">
          <a:xfrm>
            <a:off x="8305800" y="2437263"/>
            <a:ext cx="1028700" cy="381000"/>
          </a:xfrm>
          <a:prstGeom prst="ellipse">
            <a:avLst/>
          </a:prstGeom>
          <a:solidFill>
            <a:srgbClr val="FFFF00"/>
          </a:solidFill>
          <a:ln>
            <a:noFill/>
          </a:ln>
          <a:effectLst/>
          <a:extLst>
            <a:ext uri="{91240B29-F687-4F45-9708-019B960494DF}">
              <a14:hiddenLine xmlns:a14="http://schemas.microsoft.com/office/drawing/2010/main" w="12700">
                <a:solidFill>
                  <a:srgbClr val="FFFF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lgn="ctr"/>
            <a:r>
              <a:rPr lang="en-GB" altLang="en-US" sz="1200" b="1">
                <a:latin typeface="Arial" charset="0"/>
              </a:rPr>
              <a:t>eSCM</a:t>
            </a:r>
          </a:p>
        </p:txBody>
      </p:sp>
      <p:sp>
        <p:nvSpPr>
          <p:cNvPr id="55" name="AutoShape 33"/>
          <p:cNvSpPr>
            <a:spLocks noChangeArrowheads="1"/>
          </p:cNvSpPr>
          <p:nvPr/>
        </p:nvSpPr>
        <p:spPr bwMode="auto">
          <a:xfrm>
            <a:off x="7084498" y="2655201"/>
            <a:ext cx="3039683" cy="1552717"/>
          </a:xfrm>
          <a:prstGeom prst="irregularSeal2">
            <a:avLst/>
          </a:prstGeom>
          <a:solidFill>
            <a:srgbClr val="FFFFFF"/>
          </a:solidFill>
          <a:ln>
            <a:noFill/>
          </a:ln>
          <a:effectLst/>
        </p:spPr>
        <p:txBody>
          <a:bodyPr anchor="ct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r>
              <a:rPr lang="en-GB" altLang="en-US" sz="1000" b="1">
                <a:latin typeface="Arial" charset="0"/>
              </a:rPr>
              <a:t>Machine that changed the world</a:t>
            </a:r>
          </a:p>
          <a:p>
            <a:pPr algn="r"/>
            <a:r>
              <a:rPr lang="en-GB" altLang="en-US" sz="600" b="1">
                <a:latin typeface="Arial" charset="0"/>
              </a:rPr>
              <a:t>Womack and Jones, 1991</a:t>
            </a:r>
            <a:endParaRPr lang="en-GB" altLang="en-US" sz="1000" b="1">
              <a:latin typeface="Arial" charset="0"/>
            </a:endParaRPr>
          </a:p>
          <a:p>
            <a:r>
              <a:rPr lang="en-GB" altLang="en-US" sz="1000" b="1">
                <a:latin typeface="Arial" charset="0"/>
              </a:rPr>
              <a:t>Lean thinking</a:t>
            </a:r>
          </a:p>
          <a:p>
            <a:pPr algn="r"/>
            <a:r>
              <a:rPr lang="en-GB" altLang="en-US" sz="600" b="1">
                <a:latin typeface="Arial" charset="0"/>
              </a:rPr>
              <a:t>Womack and Jones, 2003</a:t>
            </a:r>
          </a:p>
        </p:txBody>
      </p:sp>
      <p:sp>
        <p:nvSpPr>
          <p:cNvPr id="56" name="Line 4"/>
          <p:cNvSpPr>
            <a:spLocks noChangeShapeType="1"/>
          </p:cNvSpPr>
          <p:nvPr/>
        </p:nvSpPr>
        <p:spPr bwMode="auto">
          <a:xfrm>
            <a:off x="342960" y="6142319"/>
            <a:ext cx="8458075" cy="0"/>
          </a:xfrm>
          <a:prstGeom prst="line">
            <a:avLst/>
          </a:prstGeom>
          <a:noFill/>
          <a:ln w="38100">
            <a:solidFill>
              <a:srgbClr val="FFFF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FFFF"/>
              </a:solidFill>
            </a:endParaRPr>
          </a:p>
        </p:txBody>
      </p:sp>
      <p:sp>
        <p:nvSpPr>
          <p:cNvPr id="57" name="Text Box 5"/>
          <p:cNvSpPr txBox="1">
            <a:spLocks noChangeArrowheads="1"/>
          </p:cNvSpPr>
          <p:nvPr/>
        </p:nvSpPr>
        <p:spPr bwMode="auto">
          <a:xfrm>
            <a:off x="107785" y="6142319"/>
            <a:ext cx="9143999"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spcBef>
                <a:spcPct val="0"/>
              </a:spcBef>
              <a:defRPr sz="2400">
                <a:solidFill>
                  <a:schemeClr val="tx1"/>
                </a:solidFill>
                <a:latin typeface="Times New Roman" pitchFamily="18" charset="0"/>
              </a:defRPr>
            </a:lvl1pPr>
            <a:lvl2pPr marL="571500" defTabSz="762000">
              <a:spcBef>
                <a:spcPct val="0"/>
              </a:spcBef>
              <a:defRPr sz="2400">
                <a:solidFill>
                  <a:schemeClr val="tx1"/>
                </a:solidFill>
                <a:latin typeface="Times New Roman" pitchFamily="18" charset="0"/>
              </a:defRPr>
            </a:lvl2pPr>
            <a:lvl3pPr marL="1143000" defTabSz="762000">
              <a:spcBef>
                <a:spcPct val="0"/>
              </a:spcBef>
              <a:defRPr sz="2400">
                <a:solidFill>
                  <a:schemeClr val="tx1"/>
                </a:solidFill>
                <a:latin typeface="Times New Roman" pitchFamily="18" charset="0"/>
              </a:defRPr>
            </a:lvl3pPr>
            <a:lvl4pPr marL="1714500" defTabSz="762000">
              <a:spcBef>
                <a:spcPct val="0"/>
              </a:spcBef>
              <a:defRPr sz="2400">
                <a:solidFill>
                  <a:schemeClr val="tx1"/>
                </a:solidFill>
                <a:latin typeface="Times New Roman" pitchFamily="18" charset="0"/>
              </a:defRPr>
            </a:lvl4pPr>
            <a:lvl5pPr marL="2286000" defTabSz="762000">
              <a:spcBef>
                <a:spcPct val="0"/>
              </a:spcBef>
              <a:defRPr sz="2400">
                <a:solidFill>
                  <a:schemeClr val="tx1"/>
                </a:solidFill>
                <a:latin typeface="Times New Roman" pitchFamily="18" charset="0"/>
              </a:defRPr>
            </a:lvl5pPr>
            <a:lvl6pPr marL="2743200" defTabSz="762000" fontAlgn="base">
              <a:spcBef>
                <a:spcPct val="0"/>
              </a:spcBef>
              <a:spcAft>
                <a:spcPct val="0"/>
              </a:spcAft>
              <a:defRPr sz="2400">
                <a:solidFill>
                  <a:schemeClr val="tx1"/>
                </a:solidFill>
                <a:latin typeface="Times New Roman" pitchFamily="18" charset="0"/>
              </a:defRPr>
            </a:lvl6pPr>
            <a:lvl7pPr marL="3200400" defTabSz="762000" fontAlgn="base">
              <a:spcBef>
                <a:spcPct val="0"/>
              </a:spcBef>
              <a:spcAft>
                <a:spcPct val="0"/>
              </a:spcAft>
              <a:defRPr sz="2400">
                <a:solidFill>
                  <a:schemeClr val="tx1"/>
                </a:solidFill>
                <a:latin typeface="Times New Roman" pitchFamily="18" charset="0"/>
              </a:defRPr>
            </a:lvl7pPr>
            <a:lvl8pPr marL="3657600" defTabSz="762000" fontAlgn="base">
              <a:spcBef>
                <a:spcPct val="0"/>
              </a:spcBef>
              <a:spcAft>
                <a:spcPct val="0"/>
              </a:spcAft>
              <a:defRPr sz="2400">
                <a:solidFill>
                  <a:schemeClr val="tx1"/>
                </a:solidFill>
                <a:latin typeface="Times New Roman" pitchFamily="18" charset="0"/>
              </a:defRPr>
            </a:lvl8pPr>
            <a:lvl9pPr marL="4114800" defTabSz="762000" fontAlgn="base">
              <a:spcBef>
                <a:spcPct val="0"/>
              </a:spcBef>
              <a:spcAft>
                <a:spcPct val="0"/>
              </a:spcAft>
              <a:defRPr sz="2400">
                <a:solidFill>
                  <a:schemeClr val="tx1"/>
                </a:solidFill>
                <a:latin typeface="Times New Roman" pitchFamily="18" charset="0"/>
              </a:defRPr>
            </a:lvl9pPr>
          </a:lstStyle>
          <a:p>
            <a:pPr>
              <a:spcBef>
                <a:spcPct val="50000"/>
              </a:spcBef>
            </a:pPr>
            <a:r>
              <a:rPr lang="en-GB" altLang="en-US" sz="1600" b="1" dirty="0" smtClean="0">
                <a:solidFill>
                  <a:srgbClr val="FFFFFF"/>
                </a:solidFill>
                <a:latin typeface="Arial" charset="0"/>
              </a:rPr>
              <a:t>00s</a:t>
            </a:r>
            <a:r>
              <a:rPr lang="en-GB" altLang="en-US" sz="1600" b="1" dirty="0">
                <a:solidFill>
                  <a:srgbClr val="FFFFFF"/>
                </a:solidFill>
                <a:latin typeface="Arial" charset="0"/>
              </a:rPr>
              <a:t>		</a:t>
            </a:r>
            <a:r>
              <a:rPr lang="en-GB" altLang="en-US" sz="1600" b="1" dirty="0" smtClean="0">
                <a:solidFill>
                  <a:srgbClr val="FFFFFF"/>
                </a:solidFill>
                <a:latin typeface="Arial" charset="0"/>
              </a:rPr>
              <a:t>20s</a:t>
            </a:r>
            <a:r>
              <a:rPr lang="en-GB" altLang="en-US" sz="1600" b="1" dirty="0">
                <a:solidFill>
                  <a:srgbClr val="FFFFFF"/>
                </a:solidFill>
                <a:latin typeface="Arial" charset="0"/>
              </a:rPr>
              <a:t>		4</a:t>
            </a:r>
            <a:r>
              <a:rPr lang="en-GB" altLang="en-US" sz="1600" b="1" dirty="0" smtClean="0">
                <a:solidFill>
                  <a:srgbClr val="FFFFFF"/>
                </a:solidFill>
                <a:latin typeface="Arial" charset="0"/>
              </a:rPr>
              <a:t>0s</a:t>
            </a:r>
            <a:r>
              <a:rPr lang="en-GB" altLang="en-US" sz="1600" b="1" dirty="0">
                <a:solidFill>
                  <a:srgbClr val="FFFFFF"/>
                </a:solidFill>
                <a:latin typeface="Arial" charset="0"/>
              </a:rPr>
              <a:t>	 </a:t>
            </a:r>
            <a:r>
              <a:rPr lang="en-GB" altLang="en-US" sz="1600" b="1" dirty="0" smtClean="0">
                <a:solidFill>
                  <a:srgbClr val="FFFFFF"/>
                </a:solidFill>
                <a:latin typeface="Arial" charset="0"/>
              </a:rPr>
              <a:t>         60s</a:t>
            </a:r>
            <a:r>
              <a:rPr lang="en-GB" altLang="en-US" sz="1600" b="1" dirty="0">
                <a:solidFill>
                  <a:srgbClr val="FFFFFF"/>
                </a:solidFill>
                <a:latin typeface="Arial" charset="0"/>
              </a:rPr>
              <a:t>	</a:t>
            </a:r>
            <a:r>
              <a:rPr lang="en-GB" altLang="en-US" sz="1600" b="1" dirty="0" smtClean="0">
                <a:solidFill>
                  <a:srgbClr val="FFFFFF"/>
                </a:solidFill>
                <a:latin typeface="Arial" charset="0"/>
              </a:rPr>
              <a:t>      80s</a:t>
            </a:r>
            <a:r>
              <a:rPr lang="en-GB" altLang="en-US" sz="1600" b="1" dirty="0">
                <a:solidFill>
                  <a:srgbClr val="FFFFFF"/>
                </a:solidFill>
                <a:latin typeface="Arial" charset="0"/>
              </a:rPr>
              <a:t>		</a:t>
            </a:r>
            <a:r>
              <a:rPr lang="en-GB" altLang="en-US" sz="1600" b="1" dirty="0" smtClean="0">
                <a:solidFill>
                  <a:srgbClr val="FFFFFF"/>
                </a:solidFill>
                <a:latin typeface="Arial" charset="0"/>
              </a:rPr>
              <a:t>   00s </a:t>
            </a:r>
            <a:r>
              <a:rPr lang="en-GB" altLang="en-US" sz="1600" b="1" dirty="0">
                <a:solidFill>
                  <a:srgbClr val="FFFFFF"/>
                </a:solidFill>
                <a:latin typeface="Arial" charset="0"/>
              </a:rPr>
              <a:t>		</a:t>
            </a:r>
            <a:r>
              <a:rPr lang="en-GB" altLang="en-US" sz="1600" b="1" dirty="0" smtClean="0">
                <a:solidFill>
                  <a:srgbClr val="FFFFFF"/>
                </a:solidFill>
                <a:latin typeface="Arial" charset="0"/>
              </a:rPr>
              <a:t>    20s</a:t>
            </a:r>
            <a:endParaRPr lang="en-GB" altLang="en-US" sz="1600" b="1" dirty="0">
              <a:solidFill>
                <a:srgbClr val="FFFFFF"/>
              </a:solidFill>
              <a:latin typeface="Arial" charset="0"/>
            </a:endParaRP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5852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ppt_x"/>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ppt_x"/>
                                          </p:val>
                                        </p:tav>
                                        <p:tav tm="100000">
                                          <p:val>
                                            <p:strVal val="#ppt_x"/>
                                          </p:val>
                                        </p:tav>
                                      </p:tavLst>
                                    </p:anim>
                                    <p:anim calcmode="lin" valueType="num">
                                      <p:cBhvr additive="base">
                                        <p:cTn id="5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additive="base">
                                        <p:cTn id="81" dur="500" fill="hold"/>
                                        <p:tgtEl>
                                          <p:spTgt spid="35"/>
                                        </p:tgtEl>
                                        <p:attrNameLst>
                                          <p:attrName>ppt_x</p:attrName>
                                        </p:attrNameLst>
                                      </p:cBhvr>
                                      <p:tavLst>
                                        <p:tav tm="0">
                                          <p:val>
                                            <p:strVal val="#ppt_x"/>
                                          </p:val>
                                        </p:tav>
                                        <p:tav tm="100000">
                                          <p:val>
                                            <p:strVal val="#ppt_x"/>
                                          </p:val>
                                        </p:tav>
                                      </p:tavLst>
                                    </p:anim>
                                    <p:anim calcmode="lin" valueType="num">
                                      <p:cBhvr additive="base">
                                        <p:cTn id="82" dur="500" fill="hold"/>
                                        <p:tgtEl>
                                          <p:spTgt spid="3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ppt_x"/>
                                          </p:val>
                                        </p:tav>
                                        <p:tav tm="100000">
                                          <p:val>
                                            <p:strVal val="#ppt_x"/>
                                          </p:val>
                                        </p:tav>
                                      </p:tavLst>
                                    </p:anim>
                                    <p:anim calcmode="lin" valueType="num">
                                      <p:cBhvr additive="base">
                                        <p:cTn id="98" dur="500" fill="hold"/>
                                        <p:tgtEl>
                                          <p:spTgt spid="44"/>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additive="base">
                                        <p:cTn id="101" dur="500" fill="hold"/>
                                        <p:tgtEl>
                                          <p:spTgt spid="45"/>
                                        </p:tgtEl>
                                        <p:attrNameLst>
                                          <p:attrName>ppt_x</p:attrName>
                                        </p:attrNameLst>
                                      </p:cBhvr>
                                      <p:tavLst>
                                        <p:tav tm="0">
                                          <p:val>
                                            <p:strVal val="#ppt_x"/>
                                          </p:val>
                                        </p:tav>
                                        <p:tav tm="100000">
                                          <p:val>
                                            <p:strVal val="#ppt_x"/>
                                          </p:val>
                                        </p:tav>
                                      </p:tavLst>
                                    </p:anim>
                                    <p:anim calcmode="lin" valueType="num">
                                      <p:cBhvr additive="base">
                                        <p:cTn id="102" dur="500" fill="hold"/>
                                        <p:tgtEl>
                                          <p:spTgt spid="4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fill="hold"/>
                                        <p:tgtEl>
                                          <p:spTgt spid="52"/>
                                        </p:tgtEl>
                                        <p:attrNameLst>
                                          <p:attrName>ppt_x</p:attrName>
                                        </p:attrNameLst>
                                      </p:cBhvr>
                                      <p:tavLst>
                                        <p:tav tm="0">
                                          <p:val>
                                            <p:strVal val="#ppt_x"/>
                                          </p:val>
                                        </p:tav>
                                        <p:tav tm="100000">
                                          <p:val>
                                            <p:strVal val="#ppt_x"/>
                                          </p:val>
                                        </p:tav>
                                      </p:tavLst>
                                    </p:anim>
                                    <p:anim calcmode="lin" valueType="num">
                                      <p:cBhvr additive="base">
                                        <p:cTn id="106" dur="500" fill="hold"/>
                                        <p:tgtEl>
                                          <p:spTgt spid="5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3"/>
                                        </p:tgtEl>
                                        <p:attrNameLst>
                                          <p:attrName>style.visibility</p:attrName>
                                        </p:attrNameLst>
                                      </p:cBhvr>
                                      <p:to>
                                        <p:strVal val="visible"/>
                                      </p:to>
                                    </p:set>
                                    <p:anim calcmode="lin" valueType="num">
                                      <p:cBhvr additive="base">
                                        <p:cTn id="109" dur="500" fill="hold"/>
                                        <p:tgtEl>
                                          <p:spTgt spid="53"/>
                                        </p:tgtEl>
                                        <p:attrNameLst>
                                          <p:attrName>ppt_x</p:attrName>
                                        </p:attrNameLst>
                                      </p:cBhvr>
                                      <p:tavLst>
                                        <p:tav tm="0">
                                          <p:val>
                                            <p:strVal val="#ppt_x"/>
                                          </p:val>
                                        </p:tav>
                                        <p:tav tm="100000">
                                          <p:val>
                                            <p:strVal val="#ppt_x"/>
                                          </p:val>
                                        </p:tav>
                                      </p:tavLst>
                                    </p:anim>
                                    <p:anim calcmode="lin" valueType="num">
                                      <p:cBhvr additive="base">
                                        <p:cTn id="110" dur="500" fill="hold"/>
                                        <p:tgtEl>
                                          <p:spTgt spid="5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additive="base">
                                        <p:cTn id="113" dur="500" fill="hold"/>
                                        <p:tgtEl>
                                          <p:spTgt spid="54"/>
                                        </p:tgtEl>
                                        <p:attrNameLst>
                                          <p:attrName>ppt_x</p:attrName>
                                        </p:attrNameLst>
                                      </p:cBhvr>
                                      <p:tavLst>
                                        <p:tav tm="0">
                                          <p:val>
                                            <p:strVal val="#ppt_x"/>
                                          </p:val>
                                        </p:tav>
                                        <p:tav tm="100000">
                                          <p:val>
                                            <p:strVal val="#ppt_x"/>
                                          </p:val>
                                        </p:tav>
                                      </p:tavLst>
                                    </p:anim>
                                    <p:anim calcmode="lin" valueType="num">
                                      <p:cBhvr additive="base">
                                        <p:cTn id="11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additive="base">
                                        <p:cTn id="119" dur="500" fill="hold"/>
                                        <p:tgtEl>
                                          <p:spTgt spid="28"/>
                                        </p:tgtEl>
                                        <p:attrNameLst>
                                          <p:attrName>ppt_x</p:attrName>
                                        </p:attrNameLst>
                                      </p:cBhvr>
                                      <p:tavLst>
                                        <p:tav tm="0">
                                          <p:val>
                                            <p:strVal val="#ppt_x"/>
                                          </p:val>
                                        </p:tav>
                                        <p:tav tm="100000">
                                          <p:val>
                                            <p:strVal val="#ppt_x"/>
                                          </p:val>
                                        </p:tav>
                                      </p:tavLst>
                                    </p:anim>
                                    <p:anim calcmode="lin" valueType="num">
                                      <p:cBhvr additive="base">
                                        <p:cTn id="1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9" grpId="0" animBg="1"/>
      <p:bldP spid="20" grpId="0" animBg="1"/>
      <p:bldP spid="21" grpId="0" animBg="1"/>
      <p:bldP spid="23" grpId="0" animBg="1"/>
      <p:bldP spid="24" grpId="0" animBg="1"/>
      <p:bldP spid="25" grpId="0" animBg="1"/>
      <p:bldP spid="26" grpId="0" animBg="1"/>
      <p:bldP spid="28" grpId="0" animBg="1"/>
      <p:bldP spid="30" grpId="0" animBg="1"/>
      <p:bldP spid="31" grpId="0" animBg="1"/>
      <p:bldP spid="33" grpId="0" animBg="1"/>
      <p:bldP spid="34" grpId="0" animBg="1"/>
      <p:bldP spid="35" grpId="0" animBg="1"/>
      <p:bldP spid="36" grpId="0" animBg="1"/>
      <p:bldP spid="38" grpId="0" animBg="1"/>
      <p:bldP spid="39" grpId="0" animBg="1"/>
      <p:bldP spid="40" grpId="0" animBg="1"/>
      <p:bldP spid="43" grpId="0" animBg="1"/>
      <p:bldP spid="44" grpId="0" animBg="1"/>
      <p:bldP spid="45" grpId="0" animBg="1"/>
      <p:bldP spid="48" grpId="0" animBg="1"/>
      <p:bldP spid="49" grpId="0" animBg="1"/>
      <p:bldP spid="51" grpId="0" animBg="1"/>
      <p:bldP spid="52" grpId="0" animBg="1"/>
      <p:bldP spid="53" grpId="0" animBg="1"/>
      <p:bldP spid="5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491114" y="620688"/>
            <a:ext cx="8185342" cy="830997"/>
          </a:xfrm>
          <a:prstGeom prst="rect">
            <a:avLst/>
          </a:prstGeom>
          <a:noFill/>
        </p:spPr>
        <p:txBody>
          <a:bodyPr wrap="square" rtlCol="0">
            <a:spAutoFit/>
          </a:bodyPr>
          <a:lstStyle/>
          <a:p>
            <a:r>
              <a:rPr lang="en-GB" b="1" dirty="0" smtClean="0">
                <a:solidFill>
                  <a:srgbClr val="FFFFFF"/>
                </a:solidFill>
                <a:latin typeface="+mj-lt"/>
              </a:rPr>
              <a:t>Performance measurement and management is about organisational control… </a:t>
            </a:r>
            <a:r>
              <a:rPr lang="en-GB" sz="1600" b="1" i="1" dirty="0" smtClean="0">
                <a:solidFill>
                  <a:srgbClr val="FFFFFF"/>
                </a:solidFill>
                <a:latin typeface="+mj-lt"/>
              </a:rPr>
              <a:t>see organisational control theory</a:t>
            </a:r>
          </a:p>
        </p:txBody>
      </p:sp>
      <p:sp>
        <p:nvSpPr>
          <p:cNvPr id="34" name="Freeform 33"/>
          <p:cNvSpPr/>
          <p:nvPr/>
        </p:nvSpPr>
        <p:spPr>
          <a:xfrm>
            <a:off x="2248629" y="3933361"/>
            <a:ext cx="2138448" cy="2290334"/>
          </a:xfrm>
          <a:custGeom>
            <a:avLst/>
            <a:gdLst>
              <a:gd name="connsiteX0" fmla="*/ 550415 w 1855433"/>
              <a:gd name="connsiteY0" fmla="*/ 71021 h 2130640"/>
              <a:gd name="connsiteX1" fmla="*/ 683580 w 1855433"/>
              <a:gd name="connsiteY1" fmla="*/ 35510 h 2130640"/>
              <a:gd name="connsiteX2" fmla="*/ 710213 w 1855433"/>
              <a:gd name="connsiteY2" fmla="*/ 26633 h 2130640"/>
              <a:gd name="connsiteX3" fmla="*/ 852256 w 1855433"/>
              <a:gd name="connsiteY3" fmla="*/ 8877 h 2130640"/>
              <a:gd name="connsiteX4" fmla="*/ 896644 w 1855433"/>
              <a:gd name="connsiteY4" fmla="*/ 0 h 2130640"/>
              <a:gd name="connsiteX5" fmla="*/ 1038687 w 1855433"/>
              <a:gd name="connsiteY5" fmla="*/ 8877 h 2130640"/>
              <a:gd name="connsiteX6" fmla="*/ 1091953 w 1855433"/>
              <a:gd name="connsiteY6" fmla="*/ 26633 h 2130640"/>
              <a:gd name="connsiteX7" fmla="*/ 1118586 w 1855433"/>
              <a:gd name="connsiteY7" fmla="*/ 35510 h 2130640"/>
              <a:gd name="connsiteX8" fmla="*/ 1171852 w 1855433"/>
              <a:gd name="connsiteY8" fmla="*/ 71021 h 2130640"/>
              <a:gd name="connsiteX9" fmla="*/ 1189608 w 1855433"/>
              <a:gd name="connsiteY9" fmla="*/ 97654 h 2130640"/>
              <a:gd name="connsiteX10" fmla="*/ 1251751 w 1855433"/>
              <a:gd name="connsiteY10" fmla="*/ 124287 h 2130640"/>
              <a:gd name="connsiteX11" fmla="*/ 1269507 w 1855433"/>
              <a:gd name="connsiteY11" fmla="*/ 142042 h 2130640"/>
              <a:gd name="connsiteX12" fmla="*/ 1331650 w 1855433"/>
              <a:gd name="connsiteY12" fmla="*/ 168675 h 2130640"/>
              <a:gd name="connsiteX13" fmla="*/ 1429305 w 1855433"/>
              <a:gd name="connsiteY13" fmla="*/ 204186 h 2130640"/>
              <a:gd name="connsiteX14" fmla="*/ 1482571 w 1855433"/>
              <a:gd name="connsiteY14" fmla="*/ 230819 h 2130640"/>
              <a:gd name="connsiteX15" fmla="*/ 1509204 w 1855433"/>
              <a:gd name="connsiteY15" fmla="*/ 239697 h 2130640"/>
              <a:gd name="connsiteX16" fmla="*/ 1615736 w 1855433"/>
              <a:gd name="connsiteY16" fmla="*/ 328473 h 2130640"/>
              <a:gd name="connsiteX17" fmla="*/ 1633491 w 1855433"/>
              <a:gd name="connsiteY17" fmla="*/ 355106 h 2130640"/>
              <a:gd name="connsiteX18" fmla="*/ 1660124 w 1855433"/>
              <a:gd name="connsiteY18" fmla="*/ 372862 h 2130640"/>
              <a:gd name="connsiteX19" fmla="*/ 1695635 w 1855433"/>
              <a:gd name="connsiteY19" fmla="*/ 399495 h 2130640"/>
              <a:gd name="connsiteX20" fmla="*/ 1748901 w 1855433"/>
              <a:gd name="connsiteY20" fmla="*/ 443883 h 2130640"/>
              <a:gd name="connsiteX21" fmla="*/ 1766656 w 1855433"/>
              <a:gd name="connsiteY21" fmla="*/ 470516 h 2130640"/>
              <a:gd name="connsiteX22" fmla="*/ 1793289 w 1855433"/>
              <a:gd name="connsiteY22" fmla="*/ 488272 h 2130640"/>
              <a:gd name="connsiteX23" fmla="*/ 1828800 w 1855433"/>
              <a:gd name="connsiteY23" fmla="*/ 559293 h 2130640"/>
              <a:gd name="connsiteX24" fmla="*/ 1837677 w 1855433"/>
              <a:gd name="connsiteY24" fmla="*/ 603681 h 2130640"/>
              <a:gd name="connsiteX25" fmla="*/ 1855433 w 1855433"/>
              <a:gd name="connsiteY25" fmla="*/ 1012054 h 2130640"/>
              <a:gd name="connsiteX26" fmla="*/ 1837677 w 1855433"/>
              <a:gd name="connsiteY26" fmla="*/ 1225118 h 2130640"/>
              <a:gd name="connsiteX27" fmla="*/ 1819922 w 1855433"/>
              <a:gd name="connsiteY27" fmla="*/ 1278384 h 2130640"/>
              <a:gd name="connsiteX28" fmla="*/ 1811044 w 1855433"/>
              <a:gd name="connsiteY28" fmla="*/ 1305017 h 2130640"/>
              <a:gd name="connsiteX29" fmla="*/ 1793289 w 1855433"/>
              <a:gd name="connsiteY29" fmla="*/ 1331650 h 2130640"/>
              <a:gd name="connsiteX30" fmla="*/ 1766656 w 1855433"/>
              <a:gd name="connsiteY30" fmla="*/ 1420427 h 2130640"/>
              <a:gd name="connsiteX31" fmla="*/ 1748901 w 1855433"/>
              <a:gd name="connsiteY31" fmla="*/ 1464815 h 2130640"/>
              <a:gd name="connsiteX32" fmla="*/ 1731145 w 1855433"/>
              <a:gd name="connsiteY32" fmla="*/ 1562470 h 2130640"/>
              <a:gd name="connsiteX33" fmla="*/ 1722268 w 1855433"/>
              <a:gd name="connsiteY33" fmla="*/ 1589103 h 2130640"/>
              <a:gd name="connsiteX34" fmla="*/ 1704512 w 1855433"/>
              <a:gd name="connsiteY34" fmla="*/ 1660124 h 2130640"/>
              <a:gd name="connsiteX35" fmla="*/ 1677879 w 1855433"/>
              <a:gd name="connsiteY35" fmla="*/ 1677879 h 2130640"/>
              <a:gd name="connsiteX36" fmla="*/ 1633491 w 1855433"/>
              <a:gd name="connsiteY36" fmla="*/ 1713390 h 2130640"/>
              <a:gd name="connsiteX37" fmla="*/ 1580225 w 1855433"/>
              <a:gd name="connsiteY37" fmla="*/ 1731145 h 2130640"/>
              <a:gd name="connsiteX38" fmla="*/ 1526959 w 1855433"/>
              <a:gd name="connsiteY38" fmla="*/ 1757778 h 2130640"/>
              <a:gd name="connsiteX39" fmla="*/ 1473693 w 1855433"/>
              <a:gd name="connsiteY39" fmla="*/ 1784411 h 2130640"/>
              <a:gd name="connsiteX40" fmla="*/ 1411549 w 1855433"/>
              <a:gd name="connsiteY40" fmla="*/ 1811044 h 2130640"/>
              <a:gd name="connsiteX41" fmla="*/ 1384916 w 1855433"/>
              <a:gd name="connsiteY41" fmla="*/ 1828800 h 2130640"/>
              <a:gd name="connsiteX42" fmla="*/ 1349406 w 1855433"/>
              <a:gd name="connsiteY42" fmla="*/ 1846555 h 2130640"/>
              <a:gd name="connsiteX43" fmla="*/ 1331650 w 1855433"/>
              <a:gd name="connsiteY43" fmla="*/ 1864310 h 2130640"/>
              <a:gd name="connsiteX44" fmla="*/ 1278384 w 1855433"/>
              <a:gd name="connsiteY44" fmla="*/ 1899821 h 2130640"/>
              <a:gd name="connsiteX45" fmla="*/ 1225118 w 1855433"/>
              <a:gd name="connsiteY45" fmla="*/ 1944209 h 2130640"/>
              <a:gd name="connsiteX46" fmla="*/ 1207363 w 1855433"/>
              <a:gd name="connsiteY46" fmla="*/ 1961965 h 2130640"/>
              <a:gd name="connsiteX47" fmla="*/ 1171852 w 1855433"/>
              <a:gd name="connsiteY47" fmla="*/ 1988598 h 2130640"/>
              <a:gd name="connsiteX48" fmla="*/ 1118586 w 1855433"/>
              <a:gd name="connsiteY48" fmla="*/ 2041864 h 2130640"/>
              <a:gd name="connsiteX49" fmla="*/ 1038687 w 1855433"/>
              <a:gd name="connsiteY49" fmla="*/ 2112885 h 2130640"/>
              <a:gd name="connsiteX50" fmla="*/ 1003176 w 1855433"/>
              <a:gd name="connsiteY50" fmla="*/ 2121763 h 2130640"/>
              <a:gd name="connsiteX51" fmla="*/ 976543 w 1855433"/>
              <a:gd name="connsiteY51" fmla="*/ 2130640 h 2130640"/>
              <a:gd name="connsiteX52" fmla="*/ 692458 w 1855433"/>
              <a:gd name="connsiteY52" fmla="*/ 2121763 h 2130640"/>
              <a:gd name="connsiteX53" fmla="*/ 621437 w 1855433"/>
              <a:gd name="connsiteY53" fmla="*/ 2104007 h 2130640"/>
              <a:gd name="connsiteX54" fmla="*/ 506027 w 1855433"/>
              <a:gd name="connsiteY54" fmla="*/ 2068497 h 2130640"/>
              <a:gd name="connsiteX55" fmla="*/ 470516 w 1855433"/>
              <a:gd name="connsiteY55" fmla="*/ 2041864 h 2130640"/>
              <a:gd name="connsiteX56" fmla="*/ 435006 w 1855433"/>
              <a:gd name="connsiteY56" fmla="*/ 2024108 h 2130640"/>
              <a:gd name="connsiteX57" fmla="*/ 417250 w 1855433"/>
              <a:gd name="connsiteY57" fmla="*/ 2006353 h 2130640"/>
              <a:gd name="connsiteX58" fmla="*/ 372862 w 1855433"/>
              <a:gd name="connsiteY58" fmla="*/ 1988598 h 2130640"/>
              <a:gd name="connsiteX59" fmla="*/ 337351 w 1855433"/>
              <a:gd name="connsiteY59" fmla="*/ 1961965 h 2130640"/>
              <a:gd name="connsiteX60" fmla="*/ 284085 w 1855433"/>
              <a:gd name="connsiteY60" fmla="*/ 1926454 h 2130640"/>
              <a:gd name="connsiteX61" fmla="*/ 257452 w 1855433"/>
              <a:gd name="connsiteY61" fmla="*/ 1899821 h 2130640"/>
              <a:gd name="connsiteX62" fmla="*/ 221942 w 1855433"/>
              <a:gd name="connsiteY62" fmla="*/ 1882066 h 2130640"/>
              <a:gd name="connsiteX63" fmla="*/ 142043 w 1855433"/>
              <a:gd name="connsiteY63" fmla="*/ 1784411 h 2130640"/>
              <a:gd name="connsiteX64" fmla="*/ 115409 w 1855433"/>
              <a:gd name="connsiteY64" fmla="*/ 1740023 h 2130640"/>
              <a:gd name="connsiteX65" fmla="*/ 97654 w 1855433"/>
              <a:gd name="connsiteY65" fmla="*/ 1695635 h 2130640"/>
              <a:gd name="connsiteX66" fmla="*/ 79899 w 1855433"/>
              <a:gd name="connsiteY66" fmla="*/ 1669002 h 2130640"/>
              <a:gd name="connsiteX67" fmla="*/ 71021 w 1855433"/>
              <a:gd name="connsiteY67" fmla="*/ 1642369 h 2130640"/>
              <a:gd name="connsiteX68" fmla="*/ 44388 w 1855433"/>
              <a:gd name="connsiteY68" fmla="*/ 1615736 h 2130640"/>
              <a:gd name="connsiteX69" fmla="*/ 26633 w 1855433"/>
              <a:gd name="connsiteY69" fmla="*/ 1553592 h 2130640"/>
              <a:gd name="connsiteX70" fmla="*/ 8877 w 1855433"/>
              <a:gd name="connsiteY70" fmla="*/ 1482571 h 2130640"/>
              <a:gd name="connsiteX71" fmla="*/ 0 w 1855433"/>
              <a:gd name="connsiteY71" fmla="*/ 1402672 h 2130640"/>
              <a:gd name="connsiteX72" fmla="*/ 8877 w 1855433"/>
              <a:gd name="connsiteY72" fmla="*/ 798990 h 2130640"/>
              <a:gd name="connsiteX73" fmla="*/ 17755 w 1855433"/>
              <a:gd name="connsiteY73" fmla="*/ 745724 h 2130640"/>
              <a:gd name="connsiteX74" fmla="*/ 26633 w 1855433"/>
              <a:gd name="connsiteY74" fmla="*/ 719091 h 2130640"/>
              <a:gd name="connsiteX75" fmla="*/ 53266 w 1855433"/>
              <a:gd name="connsiteY75" fmla="*/ 639192 h 2130640"/>
              <a:gd name="connsiteX76" fmla="*/ 71021 w 1855433"/>
              <a:gd name="connsiteY76" fmla="*/ 577048 h 2130640"/>
              <a:gd name="connsiteX77" fmla="*/ 106532 w 1855433"/>
              <a:gd name="connsiteY77" fmla="*/ 523782 h 2130640"/>
              <a:gd name="connsiteX78" fmla="*/ 124287 w 1855433"/>
              <a:gd name="connsiteY78" fmla="*/ 497149 h 2130640"/>
              <a:gd name="connsiteX79" fmla="*/ 142043 w 1855433"/>
              <a:gd name="connsiteY79" fmla="*/ 479394 h 2130640"/>
              <a:gd name="connsiteX80" fmla="*/ 168676 w 1855433"/>
              <a:gd name="connsiteY80" fmla="*/ 443883 h 2130640"/>
              <a:gd name="connsiteX81" fmla="*/ 221942 w 1855433"/>
              <a:gd name="connsiteY81" fmla="*/ 390617 h 2130640"/>
              <a:gd name="connsiteX82" fmla="*/ 248575 w 1855433"/>
              <a:gd name="connsiteY82" fmla="*/ 363984 h 2130640"/>
              <a:gd name="connsiteX83" fmla="*/ 275208 w 1855433"/>
              <a:gd name="connsiteY83" fmla="*/ 346229 h 2130640"/>
              <a:gd name="connsiteX84" fmla="*/ 319596 w 1855433"/>
              <a:gd name="connsiteY84" fmla="*/ 284085 h 2130640"/>
              <a:gd name="connsiteX85" fmla="*/ 346229 w 1855433"/>
              <a:gd name="connsiteY85" fmla="*/ 248574 h 2130640"/>
              <a:gd name="connsiteX86" fmla="*/ 381740 w 1855433"/>
              <a:gd name="connsiteY86" fmla="*/ 186431 h 2130640"/>
              <a:gd name="connsiteX87" fmla="*/ 390617 w 1855433"/>
              <a:gd name="connsiteY87" fmla="*/ 159798 h 2130640"/>
              <a:gd name="connsiteX88" fmla="*/ 417250 w 1855433"/>
              <a:gd name="connsiteY88" fmla="*/ 150920 h 2130640"/>
              <a:gd name="connsiteX89" fmla="*/ 461639 w 1855433"/>
              <a:gd name="connsiteY89" fmla="*/ 124287 h 2130640"/>
              <a:gd name="connsiteX90" fmla="*/ 532660 w 1855433"/>
              <a:gd name="connsiteY90" fmla="*/ 106532 h 2130640"/>
              <a:gd name="connsiteX91" fmla="*/ 550415 w 1855433"/>
              <a:gd name="connsiteY91" fmla="*/ 71021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55433" h="2130640">
                <a:moveTo>
                  <a:pt x="550415" y="71021"/>
                </a:moveTo>
                <a:cubicBezTo>
                  <a:pt x="627724" y="24636"/>
                  <a:pt x="564849" y="53776"/>
                  <a:pt x="683580" y="35510"/>
                </a:cubicBezTo>
                <a:cubicBezTo>
                  <a:pt x="692829" y="34087"/>
                  <a:pt x="701037" y="28468"/>
                  <a:pt x="710213" y="26633"/>
                </a:cubicBezTo>
                <a:cubicBezTo>
                  <a:pt x="753900" y="17896"/>
                  <a:pt x="809168" y="15032"/>
                  <a:pt x="852256" y="8877"/>
                </a:cubicBezTo>
                <a:cubicBezTo>
                  <a:pt x="867193" y="6743"/>
                  <a:pt x="881848" y="2959"/>
                  <a:pt x="896644" y="0"/>
                </a:cubicBezTo>
                <a:cubicBezTo>
                  <a:pt x="943992" y="2959"/>
                  <a:pt x="991682" y="2467"/>
                  <a:pt x="1038687" y="8877"/>
                </a:cubicBezTo>
                <a:cubicBezTo>
                  <a:pt x="1057231" y="11406"/>
                  <a:pt x="1074198" y="20715"/>
                  <a:pt x="1091953" y="26633"/>
                </a:cubicBezTo>
                <a:lnTo>
                  <a:pt x="1118586" y="35510"/>
                </a:lnTo>
                <a:cubicBezTo>
                  <a:pt x="1136341" y="47347"/>
                  <a:pt x="1160015" y="53266"/>
                  <a:pt x="1171852" y="71021"/>
                </a:cubicBezTo>
                <a:cubicBezTo>
                  <a:pt x="1177771" y="79899"/>
                  <a:pt x="1182063" y="90109"/>
                  <a:pt x="1189608" y="97654"/>
                </a:cubicBezTo>
                <a:cubicBezTo>
                  <a:pt x="1210044" y="118089"/>
                  <a:pt x="1224586" y="117495"/>
                  <a:pt x="1251751" y="124287"/>
                </a:cubicBezTo>
                <a:cubicBezTo>
                  <a:pt x="1257670" y="130205"/>
                  <a:pt x="1262543" y="137399"/>
                  <a:pt x="1269507" y="142042"/>
                </a:cubicBezTo>
                <a:cubicBezTo>
                  <a:pt x="1291452" y="156672"/>
                  <a:pt x="1307972" y="160783"/>
                  <a:pt x="1331650" y="168675"/>
                </a:cubicBezTo>
                <a:cubicBezTo>
                  <a:pt x="1387484" y="205899"/>
                  <a:pt x="1327584" y="170278"/>
                  <a:pt x="1429305" y="204186"/>
                </a:cubicBezTo>
                <a:cubicBezTo>
                  <a:pt x="1496248" y="226501"/>
                  <a:pt x="1413732" y="196400"/>
                  <a:pt x="1482571" y="230819"/>
                </a:cubicBezTo>
                <a:cubicBezTo>
                  <a:pt x="1490941" y="235004"/>
                  <a:pt x="1501024" y="235152"/>
                  <a:pt x="1509204" y="239697"/>
                </a:cubicBezTo>
                <a:cubicBezTo>
                  <a:pt x="1543885" y="258964"/>
                  <a:pt x="1593835" y="295621"/>
                  <a:pt x="1615736" y="328473"/>
                </a:cubicBezTo>
                <a:cubicBezTo>
                  <a:pt x="1621654" y="337351"/>
                  <a:pt x="1625947" y="347561"/>
                  <a:pt x="1633491" y="355106"/>
                </a:cubicBezTo>
                <a:cubicBezTo>
                  <a:pt x="1641036" y="362651"/>
                  <a:pt x="1651442" y="366660"/>
                  <a:pt x="1660124" y="372862"/>
                </a:cubicBezTo>
                <a:cubicBezTo>
                  <a:pt x="1672164" y="381462"/>
                  <a:pt x="1684401" y="389866"/>
                  <a:pt x="1695635" y="399495"/>
                </a:cubicBezTo>
                <a:cubicBezTo>
                  <a:pt x="1755445" y="450761"/>
                  <a:pt x="1690038" y="404642"/>
                  <a:pt x="1748901" y="443883"/>
                </a:cubicBezTo>
                <a:cubicBezTo>
                  <a:pt x="1754819" y="452761"/>
                  <a:pt x="1759112" y="462971"/>
                  <a:pt x="1766656" y="470516"/>
                </a:cubicBezTo>
                <a:cubicBezTo>
                  <a:pt x="1774201" y="478061"/>
                  <a:pt x="1787170" y="479531"/>
                  <a:pt x="1793289" y="488272"/>
                </a:cubicBezTo>
                <a:cubicBezTo>
                  <a:pt x="1808467" y="509955"/>
                  <a:pt x="1828800" y="559293"/>
                  <a:pt x="1828800" y="559293"/>
                </a:cubicBezTo>
                <a:cubicBezTo>
                  <a:pt x="1831759" y="574089"/>
                  <a:pt x="1835383" y="588767"/>
                  <a:pt x="1837677" y="603681"/>
                </a:cubicBezTo>
                <a:cubicBezTo>
                  <a:pt x="1859421" y="745020"/>
                  <a:pt x="1851052" y="845595"/>
                  <a:pt x="1855433" y="1012054"/>
                </a:cubicBezTo>
                <a:cubicBezTo>
                  <a:pt x="1853441" y="1045924"/>
                  <a:pt x="1850313" y="1170364"/>
                  <a:pt x="1837677" y="1225118"/>
                </a:cubicBezTo>
                <a:cubicBezTo>
                  <a:pt x="1833469" y="1243354"/>
                  <a:pt x="1825840" y="1260629"/>
                  <a:pt x="1819922" y="1278384"/>
                </a:cubicBezTo>
                <a:cubicBezTo>
                  <a:pt x="1816963" y="1287262"/>
                  <a:pt x="1816235" y="1297231"/>
                  <a:pt x="1811044" y="1305017"/>
                </a:cubicBezTo>
                <a:lnTo>
                  <a:pt x="1793289" y="1331650"/>
                </a:lnTo>
                <a:cubicBezTo>
                  <a:pt x="1784569" y="1366528"/>
                  <a:pt x="1781064" y="1384407"/>
                  <a:pt x="1766656" y="1420427"/>
                </a:cubicBezTo>
                <a:cubicBezTo>
                  <a:pt x="1760738" y="1435223"/>
                  <a:pt x="1753480" y="1449551"/>
                  <a:pt x="1748901" y="1464815"/>
                </a:cubicBezTo>
                <a:cubicBezTo>
                  <a:pt x="1741977" y="1487894"/>
                  <a:pt x="1735961" y="1540796"/>
                  <a:pt x="1731145" y="1562470"/>
                </a:cubicBezTo>
                <a:cubicBezTo>
                  <a:pt x="1729115" y="1571605"/>
                  <a:pt x="1724730" y="1580075"/>
                  <a:pt x="1722268" y="1589103"/>
                </a:cubicBezTo>
                <a:cubicBezTo>
                  <a:pt x="1715847" y="1612645"/>
                  <a:pt x="1724816" y="1646588"/>
                  <a:pt x="1704512" y="1660124"/>
                </a:cubicBezTo>
                <a:cubicBezTo>
                  <a:pt x="1695634" y="1666042"/>
                  <a:pt x="1686210" y="1671214"/>
                  <a:pt x="1677879" y="1677879"/>
                </a:cubicBezTo>
                <a:cubicBezTo>
                  <a:pt x="1654818" y="1696328"/>
                  <a:pt x="1664235" y="1699726"/>
                  <a:pt x="1633491" y="1713390"/>
                </a:cubicBezTo>
                <a:cubicBezTo>
                  <a:pt x="1616388" y="1720991"/>
                  <a:pt x="1580225" y="1731145"/>
                  <a:pt x="1580225" y="1731145"/>
                </a:cubicBezTo>
                <a:cubicBezTo>
                  <a:pt x="1503898" y="1782032"/>
                  <a:pt x="1600470" y="1721023"/>
                  <a:pt x="1526959" y="1757778"/>
                </a:cubicBezTo>
                <a:cubicBezTo>
                  <a:pt x="1458121" y="1792197"/>
                  <a:pt x="1540635" y="1762099"/>
                  <a:pt x="1473693" y="1784411"/>
                </a:cubicBezTo>
                <a:cubicBezTo>
                  <a:pt x="1406829" y="1828989"/>
                  <a:pt x="1491808" y="1776648"/>
                  <a:pt x="1411549" y="1811044"/>
                </a:cubicBezTo>
                <a:cubicBezTo>
                  <a:pt x="1401742" y="1815247"/>
                  <a:pt x="1394180" y="1823506"/>
                  <a:pt x="1384916" y="1828800"/>
                </a:cubicBezTo>
                <a:cubicBezTo>
                  <a:pt x="1373426" y="1835366"/>
                  <a:pt x="1360417" y="1839214"/>
                  <a:pt x="1349406" y="1846555"/>
                </a:cubicBezTo>
                <a:cubicBezTo>
                  <a:pt x="1342442" y="1851198"/>
                  <a:pt x="1338346" y="1859288"/>
                  <a:pt x="1331650" y="1864310"/>
                </a:cubicBezTo>
                <a:cubicBezTo>
                  <a:pt x="1314578" y="1877114"/>
                  <a:pt x="1293473" y="1884732"/>
                  <a:pt x="1278384" y="1899821"/>
                </a:cubicBezTo>
                <a:cubicBezTo>
                  <a:pt x="1215111" y="1963094"/>
                  <a:pt x="1286923" y="1894764"/>
                  <a:pt x="1225118" y="1944209"/>
                </a:cubicBezTo>
                <a:cubicBezTo>
                  <a:pt x="1218582" y="1949438"/>
                  <a:pt x="1213793" y="1956607"/>
                  <a:pt x="1207363" y="1961965"/>
                </a:cubicBezTo>
                <a:cubicBezTo>
                  <a:pt x="1195996" y="1971437"/>
                  <a:pt x="1183689" y="1979720"/>
                  <a:pt x="1171852" y="1988598"/>
                </a:cubicBezTo>
                <a:cubicBezTo>
                  <a:pt x="1136342" y="2059617"/>
                  <a:pt x="1177770" y="1994516"/>
                  <a:pt x="1118586" y="2041864"/>
                </a:cubicBezTo>
                <a:cubicBezTo>
                  <a:pt x="1096725" y="2059353"/>
                  <a:pt x="1069662" y="2099610"/>
                  <a:pt x="1038687" y="2112885"/>
                </a:cubicBezTo>
                <a:cubicBezTo>
                  <a:pt x="1027472" y="2117691"/>
                  <a:pt x="1014908" y="2118411"/>
                  <a:pt x="1003176" y="2121763"/>
                </a:cubicBezTo>
                <a:cubicBezTo>
                  <a:pt x="994178" y="2124334"/>
                  <a:pt x="985421" y="2127681"/>
                  <a:pt x="976543" y="2130640"/>
                </a:cubicBezTo>
                <a:cubicBezTo>
                  <a:pt x="881848" y="2127681"/>
                  <a:pt x="787061" y="2126877"/>
                  <a:pt x="692458" y="2121763"/>
                </a:cubicBezTo>
                <a:cubicBezTo>
                  <a:pt x="656342" y="2119811"/>
                  <a:pt x="651563" y="2112223"/>
                  <a:pt x="621437" y="2104007"/>
                </a:cubicBezTo>
                <a:cubicBezTo>
                  <a:pt x="584471" y="2093926"/>
                  <a:pt x="540736" y="2087780"/>
                  <a:pt x="506027" y="2068497"/>
                </a:cubicBezTo>
                <a:cubicBezTo>
                  <a:pt x="493093" y="2061311"/>
                  <a:pt x="483063" y="2049706"/>
                  <a:pt x="470516" y="2041864"/>
                </a:cubicBezTo>
                <a:cubicBezTo>
                  <a:pt x="459294" y="2034850"/>
                  <a:pt x="446017" y="2031449"/>
                  <a:pt x="435006" y="2024108"/>
                </a:cubicBezTo>
                <a:cubicBezTo>
                  <a:pt x="428042" y="2019465"/>
                  <a:pt x="424517" y="2010506"/>
                  <a:pt x="417250" y="2006353"/>
                </a:cubicBezTo>
                <a:cubicBezTo>
                  <a:pt x="403414" y="1998447"/>
                  <a:pt x="386792" y="1996337"/>
                  <a:pt x="372862" y="1988598"/>
                </a:cubicBezTo>
                <a:cubicBezTo>
                  <a:pt x="359928" y="1981412"/>
                  <a:pt x="349473" y="1970450"/>
                  <a:pt x="337351" y="1961965"/>
                </a:cubicBezTo>
                <a:cubicBezTo>
                  <a:pt x="319869" y="1949728"/>
                  <a:pt x="299174" y="1941543"/>
                  <a:pt x="284085" y="1926454"/>
                </a:cubicBezTo>
                <a:cubicBezTo>
                  <a:pt x="275207" y="1917576"/>
                  <a:pt x="267668" y="1907118"/>
                  <a:pt x="257452" y="1899821"/>
                </a:cubicBezTo>
                <a:cubicBezTo>
                  <a:pt x="246683" y="1892129"/>
                  <a:pt x="232388" y="1890191"/>
                  <a:pt x="221942" y="1882066"/>
                </a:cubicBezTo>
                <a:cubicBezTo>
                  <a:pt x="199598" y="1864687"/>
                  <a:pt x="151292" y="1812156"/>
                  <a:pt x="142043" y="1784411"/>
                </a:cubicBezTo>
                <a:cubicBezTo>
                  <a:pt x="130518" y="1749838"/>
                  <a:pt x="139782" y="1764395"/>
                  <a:pt x="115409" y="1740023"/>
                </a:cubicBezTo>
                <a:cubicBezTo>
                  <a:pt x="109491" y="1725227"/>
                  <a:pt x="104781" y="1709888"/>
                  <a:pt x="97654" y="1695635"/>
                </a:cubicBezTo>
                <a:cubicBezTo>
                  <a:pt x="92882" y="1686092"/>
                  <a:pt x="84671" y="1678545"/>
                  <a:pt x="79899" y="1669002"/>
                </a:cubicBezTo>
                <a:cubicBezTo>
                  <a:pt x="75714" y="1660632"/>
                  <a:pt x="76212" y="1650155"/>
                  <a:pt x="71021" y="1642369"/>
                </a:cubicBezTo>
                <a:cubicBezTo>
                  <a:pt x="64057" y="1631923"/>
                  <a:pt x="53266" y="1624614"/>
                  <a:pt x="44388" y="1615736"/>
                </a:cubicBezTo>
                <a:cubicBezTo>
                  <a:pt x="23102" y="1551879"/>
                  <a:pt x="48927" y="1631623"/>
                  <a:pt x="26633" y="1553592"/>
                </a:cubicBezTo>
                <a:cubicBezTo>
                  <a:pt x="14830" y="1512280"/>
                  <a:pt x="16613" y="1536723"/>
                  <a:pt x="8877" y="1482571"/>
                </a:cubicBezTo>
                <a:cubicBezTo>
                  <a:pt x="5087" y="1456043"/>
                  <a:pt x="2959" y="1429305"/>
                  <a:pt x="0" y="1402672"/>
                </a:cubicBezTo>
                <a:cubicBezTo>
                  <a:pt x="2959" y="1201445"/>
                  <a:pt x="3440" y="1000166"/>
                  <a:pt x="8877" y="798990"/>
                </a:cubicBezTo>
                <a:cubicBezTo>
                  <a:pt x="9363" y="780996"/>
                  <a:pt x="13850" y="763296"/>
                  <a:pt x="17755" y="745724"/>
                </a:cubicBezTo>
                <a:cubicBezTo>
                  <a:pt x="19785" y="736589"/>
                  <a:pt x="23674" y="727969"/>
                  <a:pt x="26633" y="719091"/>
                </a:cubicBezTo>
                <a:cubicBezTo>
                  <a:pt x="47900" y="591480"/>
                  <a:pt x="19220" y="718632"/>
                  <a:pt x="53266" y="639192"/>
                </a:cubicBezTo>
                <a:cubicBezTo>
                  <a:pt x="61890" y="619068"/>
                  <a:pt x="60219" y="596492"/>
                  <a:pt x="71021" y="577048"/>
                </a:cubicBezTo>
                <a:cubicBezTo>
                  <a:pt x="81384" y="558394"/>
                  <a:pt x="94695" y="541537"/>
                  <a:pt x="106532" y="523782"/>
                </a:cubicBezTo>
                <a:cubicBezTo>
                  <a:pt x="112450" y="514904"/>
                  <a:pt x="116742" y="504693"/>
                  <a:pt x="124287" y="497149"/>
                </a:cubicBezTo>
                <a:cubicBezTo>
                  <a:pt x="130206" y="491231"/>
                  <a:pt x="136685" y="485824"/>
                  <a:pt x="142043" y="479394"/>
                </a:cubicBezTo>
                <a:cubicBezTo>
                  <a:pt x="151515" y="468027"/>
                  <a:pt x="158778" y="454881"/>
                  <a:pt x="168676" y="443883"/>
                </a:cubicBezTo>
                <a:cubicBezTo>
                  <a:pt x="185474" y="425219"/>
                  <a:pt x="204187" y="408372"/>
                  <a:pt x="221942" y="390617"/>
                </a:cubicBezTo>
                <a:cubicBezTo>
                  <a:pt x="230820" y="381739"/>
                  <a:pt x="238129" y="370948"/>
                  <a:pt x="248575" y="363984"/>
                </a:cubicBezTo>
                <a:lnTo>
                  <a:pt x="275208" y="346229"/>
                </a:lnTo>
                <a:cubicBezTo>
                  <a:pt x="362249" y="230173"/>
                  <a:pt x="254689" y="374955"/>
                  <a:pt x="319596" y="284085"/>
                </a:cubicBezTo>
                <a:cubicBezTo>
                  <a:pt x="328196" y="272045"/>
                  <a:pt x="337351" y="260411"/>
                  <a:pt x="346229" y="248574"/>
                </a:cubicBezTo>
                <a:cubicBezTo>
                  <a:pt x="366586" y="187506"/>
                  <a:pt x="338741" y="261680"/>
                  <a:pt x="381740" y="186431"/>
                </a:cubicBezTo>
                <a:cubicBezTo>
                  <a:pt x="386383" y="178306"/>
                  <a:pt x="384000" y="166415"/>
                  <a:pt x="390617" y="159798"/>
                </a:cubicBezTo>
                <a:cubicBezTo>
                  <a:pt x="397234" y="153181"/>
                  <a:pt x="408372" y="153879"/>
                  <a:pt x="417250" y="150920"/>
                </a:cubicBezTo>
                <a:cubicBezTo>
                  <a:pt x="439046" y="129126"/>
                  <a:pt x="429947" y="132930"/>
                  <a:pt x="461639" y="124287"/>
                </a:cubicBezTo>
                <a:cubicBezTo>
                  <a:pt x="485181" y="117866"/>
                  <a:pt x="532660" y="106532"/>
                  <a:pt x="532660" y="106532"/>
                </a:cubicBezTo>
                <a:lnTo>
                  <a:pt x="550415" y="71021"/>
                </a:lnTo>
                <a:close/>
              </a:path>
            </a:pathLst>
          </a:custGeom>
          <a:solidFill>
            <a:sysClr val="window" lastClr="FFFFFF">
              <a:lumMod val="75000"/>
              <a:alpha val="47843"/>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prstClr val="black"/>
                </a:solidFill>
                <a:effectLst/>
                <a:uLnTx/>
                <a:uFillTx/>
                <a:latin typeface="+mj-lt"/>
              </a:rPr>
              <a:t>Weberian</a:t>
            </a:r>
            <a:endParaRPr kumimoji="0" lang="en-GB" sz="1800" b="0" i="0" u="none" strike="noStrike" kern="0" cap="none" spc="0" normalizeH="0" baseline="0" noProof="0" dirty="0" smtClean="0">
              <a:ln>
                <a:noFill/>
              </a:ln>
              <a:solidFill>
                <a:prstClr val="black"/>
              </a:solidFill>
              <a:effectLst/>
              <a:uLnTx/>
              <a:uFillTx/>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Organisation</a:t>
            </a:r>
          </a:p>
        </p:txBody>
      </p:sp>
      <p:sp>
        <p:nvSpPr>
          <p:cNvPr id="35" name="Freeform 34"/>
          <p:cNvSpPr/>
          <p:nvPr/>
        </p:nvSpPr>
        <p:spPr>
          <a:xfrm>
            <a:off x="2248629" y="2409383"/>
            <a:ext cx="2175305" cy="2288469"/>
          </a:xfrm>
          <a:custGeom>
            <a:avLst/>
            <a:gdLst>
              <a:gd name="connsiteX0" fmla="*/ 550415 w 1855433"/>
              <a:gd name="connsiteY0" fmla="*/ 71021 h 2130640"/>
              <a:gd name="connsiteX1" fmla="*/ 683580 w 1855433"/>
              <a:gd name="connsiteY1" fmla="*/ 35510 h 2130640"/>
              <a:gd name="connsiteX2" fmla="*/ 710213 w 1855433"/>
              <a:gd name="connsiteY2" fmla="*/ 26633 h 2130640"/>
              <a:gd name="connsiteX3" fmla="*/ 852256 w 1855433"/>
              <a:gd name="connsiteY3" fmla="*/ 8877 h 2130640"/>
              <a:gd name="connsiteX4" fmla="*/ 896644 w 1855433"/>
              <a:gd name="connsiteY4" fmla="*/ 0 h 2130640"/>
              <a:gd name="connsiteX5" fmla="*/ 1038687 w 1855433"/>
              <a:gd name="connsiteY5" fmla="*/ 8877 h 2130640"/>
              <a:gd name="connsiteX6" fmla="*/ 1091953 w 1855433"/>
              <a:gd name="connsiteY6" fmla="*/ 26633 h 2130640"/>
              <a:gd name="connsiteX7" fmla="*/ 1118586 w 1855433"/>
              <a:gd name="connsiteY7" fmla="*/ 35510 h 2130640"/>
              <a:gd name="connsiteX8" fmla="*/ 1171852 w 1855433"/>
              <a:gd name="connsiteY8" fmla="*/ 71021 h 2130640"/>
              <a:gd name="connsiteX9" fmla="*/ 1189608 w 1855433"/>
              <a:gd name="connsiteY9" fmla="*/ 97654 h 2130640"/>
              <a:gd name="connsiteX10" fmla="*/ 1251751 w 1855433"/>
              <a:gd name="connsiteY10" fmla="*/ 124287 h 2130640"/>
              <a:gd name="connsiteX11" fmla="*/ 1269507 w 1855433"/>
              <a:gd name="connsiteY11" fmla="*/ 142042 h 2130640"/>
              <a:gd name="connsiteX12" fmla="*/ 1331650 w 1855433"/>
              <a:gd name="connsiteY12" fmla="*/ 168675 h 2130640"/>
              <a:gd name="connsiteX13" fmla="*/ 1429305 w 1855433"/>
              <a:gd name="connsiteY13" fmla="*/ 204186 h 2130640"/>
              <a:gd name="connsiteX14" fmla="*/ 1482571 w 1855433"/>
              <a:gd name="connsiteY14" fmla="*/ 230819 h 2130640"/>
              <a:gd name="connsiteX15" fmla="*/ 1509204 w 1855433"/>
              <a:gd name="connsiteY15" fmla="*/ 239697 h 2130640"/>
              <a:gd name="connsiteX16" fmla="*/ 1615736 w 1855433"/>
              <a:gd name="connsiteY16" fmla="*/ 328473 h 2130640"/>
              <a:gd name="connsiteX17" fmla="*/ 1633491 w 1855433"/>
              <a:gd name="connsiteY17" fmla="*/ 355106 h 2130640"/>
              <a:gd name="connsiteX18" fmla="*/ 1660124 w 1855433"/>
              <a:gd name="connsiteY18" fmla="*/ 372862 h 2130640"/>
              <a:gd name="connsiteX19" fmla="*/ 1695635 w 1855433"/>
              <a:gd name="connsiteY19" fmla="*/ 399495 h 2130640"/>
              <a:gd name="connsiteX20" fmla="*/ 1748901 w 1855433"/>
              <a:gd name="connsiteY20" fmla="*/ 443883 h 2130640"/>
              <a:gd name="connsiteX21" fmla="*/ 1766656 w 1855433"/>
              <a:gd name="connsiteY21" fmla="*/ 470516 h 2130640"/>
              <a:gd name="connsiteX22" fmla="*/ 1793289 w 1855433"/>
              <a:gd name="connsiteY22" fmla="*/ 488272 h 2130640"/>
              <a:gd name="connsiteX23" fmla="*/ 1828800 w 1855433"/>
              <a:gd name="connsiteY23" fmla="*/ 559293 h 2130640"/>
              <a:gd name="connsiteX24" fmla="*/ 1837677 w 1855433"/>
              <a:gd name="connsiteY24" fmla="*/ 603681 h 2130640"/>
              <a:gd name="connsiteX25" fmla="*/ 1855433 w 1855433"/>
              <a:gd name="connsiteY25" fmla="*/ 1012054 h 2130640"/>
              <a:gd name="connsiteX26" fmla="*/ 1837677 w 1855433"/>
              <a:gd name="connsiteY26" fmla="*/ 1225118 h 2130640"/>
              <a:gd name="connsiteX27" fmla="*/ 1819922 w 1855433"/>
              <a:gd name="connsiteY27" fmla="*/ 1278384 h 2130640"/>
              <a:gd name="connsiteX28" fmla="*/ 1811044 w 1855433"/>
              <a:gd name="connsiteY28" fmla="*/ 1305017 h 2130640"/>
              <a:gd name="connsiteX29" fmla="*/ 1793289 w 1855433"/>
              <a:gd name="connsiteY29" fmla="*/ 1331650 h 2130640"/>
              <a:gd name="connsiteX30" fmla="*/ 1766656 w 1855433"/>
              <a:gd name="connsiteY30" fmla="*/ 1420427 h 2130640"/>
              <a:gd name="connsiteX31" fmla="*/ 1748901 w 1855433"/>
              <a:gd name="connsiteY31" fmla="*/ 1464815 h 2130640"/>
              <a:gd name="connsiteX32" fmla="*/ 1731145 w 1855433"/>
              <a:gd name="connsiteY32" fmla="*/ 1562470 h 2130640"/>
              <a:gd name="connsiteX33" fmla="*/ 1722268 w 1855433"/>
              <a:gd name="connsiteY33" fmla="*/ 1589103 h 2130640"/>
              <a:gd name="connsiteX34" fmla="*/ 1704512 w 1855433"/>
              <a:gd name="connsiteY34" fmla="*/ 1660124 h 2130640"/>
              <a:gd name="connsiteX35" fmla="*/ 1677879 w 1855433"/>
              <a:gd name="connsiteY35" fmla="*/ 1677879 h 2130640"/>
              <a:gd name="connsiteX36" fmla="*/ 1633491 w 1855433"/>
              <a:gd name="connsiteY36" fmla="*/ 1713390 h 2130640"/>
              <a:gd name="connsiteX37" fmla="*/ 1580225 w 1855433"/>
              <a:gd name="connsiteY37" fmla="*/ 1731145 h 2130640"/>
              <a:gd name="connsiteX38" fmla="*/ 1526959 w 1855433"/>
              <a:gd name="connsiteY38" fmla="*/ 1757778 h 2130640"/>
              <a:gd name="connsiteX39" fmla="*/ 1473693 w 1855433"/>
              <a:gd name="connsiteY39" fmla="*/ 1784411 h 2130640"/>
              <a:gd name="connsiteX40" fmla="*/ 1411549 w 1855433"/>
              <a:gd name="connsiteY40" fmla="*/ 1811044 h 2130640"/>
              <a:gd name="connsiteX41" fmla="*/ 1384916 w 1855433"/>
              <a:gd name="connsiteY41" fmla="*/ 1828800 h 2130640"/>
              <a:gd name="connsiteX42" fmla="*/ 1349406 w 1855433"/>
              <a:gd name="connsiteY42" fmla="*/ 1846555 h 2130640"/>
              <a:gd name="connsiteX43" fmla="*/ 1331650 w 1855433"/>
              <a:gd name="connsiteY43" fmla="*/ 1864310 h 2130640"/>
              <a:gd name="connsiteX44" fmla="*/ 1278384 w 1855433"/>
              <a:gd name="connsiteY44" fmla="*/ 1899821 h 2130640"/>
              <a:gd name="connsiteX45" fmla="*/ 1225118 w 1855433"/>
              <a:gd name="connsiteY45" fmla="*/ 1944209 h 2130640"/>
              <a:gd name="connsiteX46" fmla="*/ 1207363 w 1855433"/>
              <a:gd name="connsiteY46" fmla="*/ 1961965 h 2130640"/>
              <a:gd name="connsiteX47" fmla="*/ 1171852 w 1855433"/>
              <a:gd name="connsiteY47" fmla="*/ 1988598 h 2130640"/>
              <a:gd name="connsiteX48" fmla="*/ 1118586 w 1855433"/>
              <a:gd name="connsiteY48" fmla="*/ 2041864 h 2130640"/>
              <a:gd name="connsiteX49" fmla="*/ 1038687 w 1855433"/>
              <a:gd name="connsiteY49" fmla="*/ 2112885 h 2130640"/>
              <a:gd name="connsiteX50" fmla="*/ 1003176 w 1855433"/>
              <a:gd name="connsiteY50" fmla="*/ 2121763 h 2130640"/>
              <a:gd name="connsiteX51" fmla="*/ 976543 w 1855433"/>
              <a:gd name="connsiteY51" fmla="*/ 2130640 h 2130640"/>
              <a:gd name="connsiteX52" fmla="*/ 692458 w 1855433"/>
              <a:gd name="connsiteY52" fmla="*/ 2121763 h 2130640"/>
              <a:gd name="connsiteX53" fmla="*/ 621437 w 1855433"/>
              <a:gd name="connsiteY53" fmla="*/ 2104007 h 2130640"/>
              <a:gd name="connsiteX54" fmla="*/ 506027 w 1855433"/>
              <a:gd name="connsiteY54" fmla="*/ 2068497 h 2130640"/>
              <a:gd name="connsiteX55" fmla="*/ 470516 w 1855433"/>
              <a:gd name="connsiteY55" fmla="*/ 2041864 h 2130640"/>
              <a:gd name="connsiteX56" fmla="*/ 435006 w 1855433"/>
              <a:gd name="connsiteY56" fmla="*/ 2024108 h 2130640"/>
              <a:gd name="connsiteX57" fmla="*/ 417250 w 1855433"/>
              <a:gd name="connsiteY57" fmla="*/ 2006353 h 2130640"/>
              <a:gd name="connsiteX58" fmla="*/ 372862 w 1855433"/>
              <a:gd name="connsiteY58" fmla="*/ 1988598 h 2130640"/>
              <a:gd name="connsiteX59" fmla="*/ 337351 w 1855433"/>
              <a:gd name="connsiteY59" fmla="*/ 1961965 h 2130640"/>
              <a:gd name="connsiteX60" fmla="*/ 284085 w 1855433"/>
              <a:gd name="connsiteY60" fmla="*/ 1926454 h 2130640"/>
              <a:gd name="connsiteX61" fmla="*/ 257452 w 1855433"/>
              <a:gd name="connsiteY61" fmla="*/ 1899821 h 2130640"/>
              <a:gd name="connsiteX62" fmla="*/ 221942 w 1855433"/>
              <a:gd name="connsiteY62" fmla="*/ 1882066 h 2130640"/>
              <a:gd name="connsiteX63" fmla="*/ 142043 w 1855433"/>
              <a:gd name="connsiteY63" fmla="*/ 1784411 h 2130640"/>
              <a:gd name="connsiteX64" fmla="*/ 115409 w 1855433"/>
              <a:gd name="connsiteY64" fmla="*/ 1740023 h 2130640"/>
              <a:gd name="connsiteX65" fmla="*/ 97654 w 1855433"/>
              <a:gd name="connsiteY65" fmla="*/ 1695635 h 2130640"/>
              <a:gd name="connsiteX66" fmla="*/ 79899 w 1855433"/>
              <a:gd name="connsiteY66" fmla="*/ 1669002 h 2130640"/>
              <a:gd name="connsiteX67" fmla="*/ 71021 w 1855433"/>
              <a:gd name="connsiteY67" fmla="*/ 1642369 h 2130640"/>
              <a:gd name="connsiteX68" fmla="*/ 44388 w 1855433"/>
              <a:gd name="connsiteY68" fmla="*/ 1615736 h 2130640"/>
              <a:gd name="connsiteX69" fmla="*/ 26633 w 1855433"/>
              <a:gd name="connsiteY69" fmla="*/ 1553592 h 2130640"/>
              <a:gd name="connsiteX70" fmla="*/ 8877 w 1855433"/>
              <a:gd name="connsiteY70" fmla="*/ 1482571 h 2130640"/>
              <a:gd name="connsiteX71" fmla="*/ 0 w 1855433"/>
              <a:gd name="connsiteY71" fmla="*/ 1402672 h 2130640"/>
              <a:gd name="connsiteX72" fmla="*/ 8877 w 1855433"/>
              <a:gd name="connsiteY72" fmla="*/ 798990 h 2130640"/>
              <a:gd name="connsiteX73" fmla="*/ 17755 w 1855433"/>
              <a:gd name="connsiteY73" fmla="*/ 745724 h 2130640"/>
              <a:gd name="connsiteX74" fmla="*/ 26633 w 1855433"/>
              <a:gd name="connsiteY74" fmla="*/ 719091 h 2130640"/>
              <a:gd name="connsiteX75" fmla="*/ 53266 w 1855433"/>
              <a:gd name="connsiteY75" fmla="*/ 639192 h 2130640"/>
              <a:gd name="connsiteX76" fmla="*/ 71021 w 1855433"/>
              <a:gd name="connsiteY76" fmla="*/ 577048 h 2130640"/>
              <a:gd name="connsiteX77" fmla="*/ 106532 w 1855433"/>
              <a:gd name="connsiteY77" fmla="*/ 523782 h 2130640"/>
              <a:gd name="connsiteX78" fmla="*/ 124287 w 1855433"/>
              <a:gd name="connsiteY78" fmla="*/ 497149 h 2130640"/>
              <a:gd name="connsiteX79" fmla="*/ 142043 w 1855433"/>
              <a:gd name="connsiteY79" fmla="*/ 479394 h 2130640"/>
              <a:gd name="connsiteX80" fmla="*/ 168676 w 1855433"/>
              <a:gd name="connsiteY80" fmla="*/ 443883 h 2130640"/>
              <a:gd name="connsiteX81" fmla="*/ 221942 w 1855433"/>
              <a:gd name="connsiteY81" fmla="*/ 390617 h 2130640"/>
              <a:gd name="connsiteX82" fmla="*/ 248575 w 1855433"/>
              <a:gd name="connsiteY82" fmla="*/ 363984 h 2130640"/>
              <a:gd name="connsiteX83" fmla="*/ 275208 w 1855433"/>
              <a:gd name="connsiteY83" fmla="*/ 346229 h 2130640"/>
              <a:gd name="connsiteX84" fmla="*/ 319596 w 1855433"/>
              <a:gd name="connsiteY84" fmla="*/ 284085 h 2130640"/>
              <a:gd name="connsiteX85" fmla="*/ 346229 w 1855433"/>
              <a:gd name="connsiteY85" fmla="*/ 248574 h 2130640"/>
              <a:gd name="connsiteX86" fmla="*/ 381740 w 1855433"/>
              <a:gd name="connsiteY86" fmla="*/ 186431 h 2130640"/>
              <a:gd name="connsiteX87" fmla="*/ 390617 w 1855433"/>
              <a:gd name="connsiteY87" fmla="*/ 159798 h 2130640"/>
              <a:gd name="connsiteX88" fmla="*/ 417250 w 1855433"/>
              <a:gd name="connsiteY88" fmla="*/ 150920 h 2130640"/>
              <a:gd name="connsiteX89" fmla="*/ 461639 w 1855433"/>
              <a:gd name="connsiteY89" fmla="*/ 124287 h 2130640"/>
              <a:gd name="connsiteX90" fmla="*/ 532660 w 1855433"/>
              <a:gd name="connsiteY90" fmla="*/ 106532 h 2130640"/>
              <a:gd name="connsiteX91" fmla="*/ 550415 w 1855433"/>
              <a:gd name="connsiteY91" fmla="*/ 71021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55433" h="2130640">
                <a:moveTo>
                  <a:pt x="550415" y="71021"/>
                </a:moveTo>
                <a:cubicBezTo>
                  <a:pt x="627724" y="24636"/>
                  <a:pt x="564849" y="53776"/>
                  <a:pt x="683580" y="35510"/>
                </a:cubicBezTo>
                <a:cubicBezTo>
                  <a:pt x="692829" y="34087"/>
                  <a:pt x="701037" y="28468"/>
                  <a:pt x="710213" y="26633"/>
                </a:cubicBezTo>
                <a:cubicBezTo>
                  <a:pt x="753900" y="17896"/>
                  <a:pt x="809168" y="15032"/>
                  <a:pt x="852256" y="8877"/>
                </a:cubicBezTo>
                <a:cubicBezTo>
                  <a:pt x="867193" y="6743"/>
                  <a:pt x="881848" y="2959"/>
                  <a:pt x="896644" y="0"/>
                </a:cubicBezTo>
                <a:cubicBezTo>
                  <a:pt x="943992" y="2959"/>
                  <a:pt x="991682" y="2467"/>
                  <a:pt x="1038687" y="8877"/>
                </a:cubicBezTo>
                <a:cubicBezTo>
                  <a:pt x="1057231" y="11406"/>
                  <a:pt x="1074198" y="20715"/>
                  <a:pt x="1091953" y="26633"/>
                </a:cubicBezTo>
                <a:lnTo>
                  <a:pt x="1118586" y="35510"/>
                </a:lnTo>
                <a:cubicBezTo>
                  <a:pt x="1136341" y="47347"/>
                  <a:pt x="1160015" y="53266"/>
                  <a:pt x="1171852" y="71021"/>
                </a:cubicBezTo>
                <a:cubicBezTo>
                  <a:pt x="1177771" y="79899"/>
                  <a:pt x="1182063" y="90109"/>
                  <a:pt x="1189608" y="97654"/>
                </a:cubicBezTo>
                <a:cubicBezTo>
                  <a:pt x="1210044" y="118089"/>
                  <a:pt x="1224586" y="117495"/>
                  <a:pt x="1251751" y="124287"/>
                </a:cubicBezTo>
                <a:cubicBezTo>
                  <a:pt x="1257670" y="130205"/>
                  <a:pt x="1262543" y="137399"/>
                  <a:pt x="1269507" y="142042"/>
                </a:cubicBezTo>
                <a:cubicBezTo>
                  <a:pt x="1291452" y="156672"/>
                  <a:pt x="1307972" y="160783"/>
                  <a:pt x="1331650" y="168675"/>
                </a:cubicBezTo>
                <a:cubicBezTo>
                  <a:pt x="1387484" y="205899"/>
                  <a:pt x="1327584" y="170278"/>
                  <a:pt x="1429305" y="204186"/>
                </a:cubicBezTo>
                <a:cubicBezTo>
                  <a:pt x="1496248" y="226501"/>
                  <a:pt x="1413732" y="196400"/>
                  <a:pt x="1482571" y="230819"/>
                </a:cubicBezTo>
                <a:cubicBezTo>
                  <a:pt x="1490941" y="235004"/>
                  <a:pt x="1501024" y="235152"/>
                  <a:pt x="1509204" y="239697"/>
                </a:cubicBezTo>
                <a:cubicBezTo>
                  <a:pt x="1543885" y="258964"/>
                  <a:pt x="1593835" y="295621"/>
                  <a:pt x="1615736" y="328473"/>
                </a:cubicBezTo>
                <a:cubicBezTo>
                  <a:pt x="1621654" y="337351"/>
                  <a:pt x="1625947" y="347561"/>
                  <a:pt x="1633491" y="355106"/>
                </a:cubicBezTo>
                <a:cubicBezTo>
                  <a:pt x="1641036" y="362651"/>
                  <a:pt x="1651442" y="366660"/>
                  <a:pt x="1660124" y="372862"/>
                </a:cubicBezTo>
                <a:cubicBezTo>
                  <a:pt x="1672164" y="381462"/>
                  <a:pt x="1684401" y="389866"/>
                  <a:pt x="1695635" y="399495"/>
                </a:cubicBezTo>
                <a:cubicBezTo>
                  <a:pt x="1755445" y="450761"/>
                  <a:pt x="1690038" y="404642"/>
                  <a:pt x="1748901" y="443883"/>
                </a:cubicBezTo>
                <a:cubicBezTo>
                  <a:pt x="1754819" y="452761"/>
                  <a:pt x="1759112" y="462971"/>
                  <a:pt x="1766656" y="470516"/>
                </a:cubicBezTo>
                <a:cubicBezTo>
                  <a:pt x="1774201" y="478061"/>
                  <a:pt x="1787170" y="479531"/>
                  <a:pt x="1793289" y="488272"/>
                </a:cubicBezTo>
                <a:cubicBezTo>
                  <a:pt x="1808467" y="509955"/>
                  <a:pt x="1828800" y="559293"/>
                  <a:pt x="1828800" y="559293"/>
                </a:cubicBezTo>
                <a:cubicBezTo>
                  <a:pt x="1831759" y="574089"/>
                  <a:pt x="1835383" y="588767"/>
                  <a:pt x="1837677" y="603681"/>
                </a:cubicBezTo>
                <a:cubicBezTo>
                  <a:pt x="1859421" y="745020"/>
                  <a:pt x="1851052" y="845595"/>
                  <a:pt x="1855433" y="1012054"/>
                </a:cubicBezTo>
                <a:cubicBezTo>
                  <a:pt x="1853441" y="1045924"/>
                  <a:pt x="1850313" y="1170364"/>
                  <a:pt x="1837677" y="1225118"/>
                </a:cubicBezTo>
                <a:cubicBezTo>
                  <a:pt x="1833469" y="1243354"/>
                  <a:pt x="1825840" y="1260629"/>
                  <a:pt x="1819922" y="1278384"/>
                </a:cubicBezTo>
                <a:cubicBezTo>
                  <a:pt x="1816963" y="1287262"/>
                  <a:pt x="1816235" y="1297231"/>
                  <a:pt x="1811044" y="1305017"/>
                </a:cubicBezTo>
                <a:lnTo>
                  <a:pt x="1793289" y="1331650"/>
                </a:lnTo>
                <a:cubicBezTo>
                  <a:pt x="1784569" y="1366528"/>
                  <a:pt x="1781064" y="1384407"/>
                  <a:pt x="1766656" y="1420427"/>
                </a:cubicBezTo>
                <a:cubicBezTo>
                  <a:pt x="1760738" y="1435223"/>
                  <a:pt x="1753480" y="1449551"/>
                  <a:pt x="1748901" y="1464815"/>
                </a:cubicBezTo>
                <a:cubicBezTo>
                  <a:pt x="1741977" y="1487894"/>
                  <a:pt x="1735961" y="1540796"/>
                  <a:pt x="1731145" y="1562470"/>
                </a:cubicBezTo>
                <a:cubicBezTo>
                  <a:pt x="1729115" y="1571605"/>
                  <a:pt x="1724730" y="1580075"/>
                  <a:pt x="1722268" y="1589103"/>
                </a:cubicBezTo>
                <a:cubicBezTo>
                  <a:pt x="1715847" y="1612645"/>
                  <a:pt x="1724816" y="1646588"/>
                  <a:pt x="1704512" y="1660124"/>
                </a:cubicBezTo>
                <a:cubicBezTo>
                  <a:pt x="1695634" y="1666042"/>
                  <a:pt x="1686210" y="1671214"/>
                  <a:pt x="1677879" y="1677879"/>
                </a:cubicBezTo>
                <a:cubicBezTo>
                  <a:pt x="1654818" y="1696328"/>
                  <a:pt x="1664235" y="1699726"/>
                  <a:pt x="1633491" y="1713390"/>
                </a:cubicBezTo>
                <a:cubicBezTo>
                  <a:pt x="1616388" y="1720991"/>
                  <a:pt x="1580225" y="1731145"/>
                  <a:pt x="1580225" y="1731145"/>
                </a:cubicBezTo>
                <a:cubicBezTo>
                  <a:pt x="1503898" y="1782032"/>
                  <a:pt x="1600470" y="1721023"/>
                  <a:pt x="1526959" y="1757778"/>
                </a:cubicBezTo>
                <a:cubicBezTo>
                  <a:pt x="1458121" y="1792197"/>
                  <a:pt x="1540635" y="1762099"/>
                  <a:pt x="1473693" y="1784411"/>
                </a:cubicBezTo>
                <a:cubicBezTo>
                  <a:pt x="1406829" y="1828989"/>
                  <a:pt x="1491808" y="1776648"/>
                  <a:pt x="1411549" y="1811044"/>
                </a:cubicBezTo>
                <a:cubicBezTo>
                  <a:pt x="1401742" y="1815247"/>
                  <a:pt x="1394180" y="1823506"/>
                  <a:pt x="1384916" y="1828800"/>
                </a:cubicBezTo>
                <a:cubicBezTo>
                  <a:pt x="1373426" y="1835366"/>
                  <a:pt x="1360417" y="1839214"/>
                  <a:pt x="1349406" y="1846555"/>
                </a:cubicBezTo>
                <a:cubicBezTo>
                  <a:pt x="1342442" y="1851198"/>
                  <a:pt x="1338346" y="1859288"/>
                  <a:pt x="1331650" y="1864310"/>
                </a:cubicBezTo>
                <a:cubicBezTo>
                  <a:pt x="1314578" y="1877114"/>
                  <a:pt x="1293473" y="1884732"/>
                  <a:pt x="1278384" y="1899821"/>
                </a:cubicBezTo>
                <a:cubicBezTo>
                  <a:pt x="1215111" y="1963094"/>
                  <a:pt x="1286923" y="1894764"/>
                  <a:pt x="1225118" y="1944209"/>
                </a:cubicBezTo>
                <a:cubicBezTo>
                  <a:pt x="1218582" y="1949438"/>
                  <a:pt x="1213793" y="1956607"/>
                  <a:pt x="1207363" y="1961965"/>
                </a:cubicBezTo>
                <a:cubicBezTo>
                  <a:pt x="1195996" y="1971437"/>
                  <a:pt x="1183689" y="1979720"/>
                  <a:pt x="1171852" y="1988598"/>
                </a:cubicBezTo>
                <a:cubicBezTo>
                  <a:pt x="1136342" y="2059617"/>
                  <a:pt x="1177770" y="1994516"/>
                  <a:pt x="1118586" y="2041864"/>
                </a:cubicBezTo>
                <a:cubicBezTo>
                  <a:pt x="1096725" y="2059353"/>
                  <a:pt x="1069662" y="2099610"/>
                  <a:pt x="1038687" y="2112885"/>
                </a:cubicBezTo>
                <a:cubicBezTo>
                  <a:pt x="1027472" y="2117691"/>
                  <a:pt x="1014908" y="2118411"/>
                  <a:pt x="1003176" y="2121763"/>
                </a:cubicBezTo>
                <a:cubicBezTo>
                  <a:pt x="994178" y="2124334"/>
                  <a:pt x="985421" y="2127681"/>
                  <a:pt x="976543" y="2130640"/>
                </a:cubicBezTo>
                <a:cubicBezTo>
                  <a:pt x="881848" y="2127681"/>
                  <a:pt x="787061" y="2126877"/>
                  <a:pt x="692458" y="2121763"/>
                </a:cubicBezTo>
                <a:cubicBezTo>
                  <a:pt x="656342" y="2119811"/>
                  <a:pt x="651563" y="2112223"/>
                  <a:pt x="621437" y="2104007"/>
                </a:cubicBezTo>
                <a:cubicBezTo>
                  <a:pt x="584471" y="2093926"/>
                  <a:pt x="540736" y="2087780"/>
                  <a:pt x="506027" y="2068497"/>
                </a:cubicBezTo>
                <a:cubicBezTo>
                  <a:pt x="493093" y="2061311"/>
                  <a:pt x="483063" y="2049706"/>
                  <a:pt x="470516" y="2041864"/>
                </a:cubicBezTo>
                <a:cubicBezTo>
                  <a:pt x="459294" y="2034850"/>
                  <a:pt x="446017" y="2031449"/>
                  <a:pt x="435006" y="2024108"/>
                </a:cubicBezTo>
                <a:cubicBezTo>
                  <a:pt x="428042" y="2019465"/>
                  <a:pt x="424517" y="2010506"/>
                  <a:pt x="417250" y="2006353"/>
                </a:cubicBezTo>
                <a:cubicBezTo>
                  <a:pt x="403414" y="1998447"/>
                  <a:pt x="386792" y="1996337"/>
                  <a:pt x="372862" y="1988598"/>
                </a:cubicBezTo>
                <a:cubicBezTo>
                  <a:pt x="359928" y="1981412"/>
                  <a:pt x="349473" y="1970450"/>
                  <a:pt x="337351" y="1961965"/>
                </a:cubicBezTo>
                <a:cubicBezTo>
                  <a:pt x="319869" y="1949728"/>
                  <a:pt x="299174" y="1941543"/>
                  <a:pt x="284085" y="1926454"/>
                </a:cubicBezTo>
                <a:cubicBezTo>
                  <a:pt x="275207" y="1917576"/>
                  <a:pt x="267668" y="1907118"/>
                  <a:pt x="257452" y="1899821"/>
                </a:cubicBezTo>
                <a:cubicBezTo>
                  <a:pt x="246683" y="1892129"/>
                  <a:pt x="232388" y="1890191"/>
                  <a:pt x="221942" y="1882066"/>
                </a:cubicBezTo>
                <a:cubicBezTo>
                  <a:pt x="199598" y="1864687"/>
                  <a:pt x="151292" y="1812156"/>
                  <a:pt x="142043" y="1784411"/>
                </a:cubicBezTo>
                <a:cubicBezTo>
                  <a:pt x="130518" y="1749838"/>
                  <a:pt x="139782" y="1764395"/>
                  <a:pt x="115409" y="1740023"/>
                </a:cubicBezTo>
                <a:cubicBezTo>
                  <a:pt x="109491" y="1725227"/>
                  <a:pt x="104781" y="1709888"/>
                  <a:pt x="97654" y="1695635"/>
                </a:cubicBezTo>
                <a:cubicBezTo>
                  <a:pt x="92882" y="1686092"/>
                  <a:pt x="84671" y="1678545"/>
                  <a:pt x="79899" y="1669002"/>
                </a:cubicBezTo>
                <a:cubicBezTo>
                  <a:pt x="75714" y="1660632"/>
                  <a:pt x="76212" y="1650155"/>
                  <a:pt x="71021" y="1642369"/>
                </a:cubicBezTo>
                <a:cubicBezTo>
                  <a:pt x="64057" y="1631923"/>
                  <a:pt x="53266" y="1624614"/>
                  <a:pt x="44388" y="1615736"/>
                </a:cubicBezTo>
                <a:cubicBezTo>
                  <a:pt x="23102" y="1551879"/>
                  <a:pt x="48927" y="1631623"/>
                  <a:pt x="26633" y="1553592"/>
                </a:cubicBezTo>
                <a:cubicBezTo>
                  <a:pt x="14830" y="1512280"/>
                  <a:pt x="16613" y="1536723"/>
                  <a:pt x="8877" y="1482571"/>
                </a:cubicBezTo>
                <a:cubicBezTo>
                  <a:pt x="5087" y="1456043"/>
                  <a:pt x="2959" y="1429305"/>
                  <a:pt x="0" y="1402672"/>
                </a:cubicBezTo>
                <a:cubicBezTo>
                  <a:pt x="2959" y="1201445"/>
                  <a:pt x="3440" y="1000166"/>
                  <a:pt x="8877" y="798990"/>
                </a:cubicBezTo>
                <a:cubicBezTo>
                  <a:pt x="9363" y="780996"/>
                  <a:pt x="13850" y="763296"/>
                  <a:pt x="17755" y="745724"/>
                </a:cubicBezTo>
                <a:cubicBezTo>
                  <a:pt x="19785" y="736589"/>
                  <a:pt x="23674" y="727969"/>
                  <a:pt x="26633" y="719091"/>
                </a:cubicBezTo>
                <a:cubicBezTo>
                  <a:pt x="47900" y="591480"/>
                  <a:pt x="19220" y="718632"/>
                  <a:pt x="53266" y="639192"/>
                </a:cubicBezTo>
                <a:cubicBezTo>
                  <a:pt x="61890" y="619068"/>
                  <a:pt x="60219" y="596492"/>
                  <a:pt x="71021" y="577048"/>
                </a:cubicBezTo>
                <a:cubicBezTo>
                  <a:pt x="81384" y="558394"/>
                  <a:pt x="94695" y="541537"/>
                  <a:pt x="106532" y="523782"/>
                </a:cubicBezTo>
                <a:cubicBezTo>
                  <a:pt x="112450" y="514904"/>
                  <a:pt x="116742" y="504693"/>
                  <a:pt x="124287" y="497149"/>
                </a:cubicBezTo>
                <a:cubicBezTo>
                  <a:pt x="130206" y="491231"/>
                  <a:pt x="136685" y="485824"/>
                  <a:pt x="142043" y="479394"/>
                </a:cubicBezTo>
                <a:cubicBezTo>
                  <a:pt x="151515" y="468027"/>
                  <a:pt x="158778" y="454881"/>
                  <a:pt x="168676" y="443883"/>
                </a:cubicBezTo>
                <a:cubicBezTo>
                  <a:pt x="185474" y="425219"/>
                  <a:pt x="204187" y="408372"/>
                  <a:pt x="221942" y="390617"/>
                </a:cubicBezTo>
                <a:cubicBezTo>
                  <a:pt x="230820" y="381739"/>
                  <a:pt x="238129" y="370948"/>
                  <a:pt x="248575" y="363984"/>
                </a:cubicBezTo>
                <a:lnTo>
                  <a:pt x="275208" y="346229"/>
                </a:lnTo>
                <a:cubicBezTo>
                  <a:pt x="362249" y="230173"/>
                  <a:pt x="254689" y="374955"/>
                  <a:pt x="319596" y="284085"/>
                </a:cubicBezTo>
                <a:cubicBezTo>
                  <a:pt x="328196" y="272045"/>
                  <a:pt x="337351" y="260411"/>
                  <a:pt x="346229" y="248574"/>
                </a:cubicBezTo>
                <a:cubicBezTo>
                  <a:pt x="366586" y="187506"/>
                  <a:pt x="338741" y="261680"/>
                  <a:pt x="381740" y="186431"/>
                </a:cubicBezTo>
                <a:cubicBezTo>
                  <a:pt x="386383" y="178306"/>
                  <a:pt x="384000" y="166415"/>
                  <a:pt x="390617" y="159798"/>
                </a:cubicBezTo>
                <a:cubicBezTo>
                  <a:pt x="397234" y="153181"/>
                  <a:pt x="408372" y="153879"/>
                  <a:pt x="417250" y="150920"/>
                </a:cubicBezTo>
                <a:cubicBezTo>
                  <a:pt x="439046" y="129126"/>
                  <a:pt x="429947" y="132930"/>
                  <a:pt x="461639" y="124287"/>
                </a:cubicBezTo>
                <a:cubicBezTo>
                  <a:pt x="485181" y="117866"/>
                  <a:pt x="532660" y="106532"/>
                  <a:pt x="532660" y="106532"/>
                </a:cubicBezTo>
                <a:lnTo>
                  <a:pt x="550415" y="71021"/>
                </a:lnTo>
                <a:close/>
              </a:path>
            </a:pathLst>
          </a:custGeom>
          <a:solidFill>
            <a:sysClr val="window" lastClr="FFFFFF">
              <a:lumMod val="75000"/>
              <a:alpha val="47843"/>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Neo-liberal economic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organisation</a:t>
            </a:r>
          </a:p>
        </p:txBody>
      </p:sp>
      <p:sp>
        <p:nvSpPr>
          <p:cNvPr id="36" name="Freeform 35"/>
          <p:cNvSpPr/>
          <p:nvPr/>
        </p:nvSpPr>
        <p:spPr>
          <a:xfrm>
            <a:off x="3947498" y="3868773"/>
            <a:ext cx="2282416" cy="2354921"/>
          </a:xfrm>
          <a:custGeom>
            <a:avLst/>
            <a:gdLst>
              <a:gd name="connsiteX0" fmla="*/ 550415 w 1855433"/>
              <a:gd name="connsiteY0" fmla="*/ 71021 h 2130640"/>
              <a:gd name="connsiteX1" fmla="*/ 683580 w 1855433"/>
              <a:gd name="connsiteY1" fmla="*/ 35510 h 2130640"/>
              <a:gd name="connsiteX2" fmla="*/ 710213 w 1855433"/>
              <a:gd name="connsiteY2" fmla="*/ 26633 h 2130640"/>
              <a:gd name="connsiteX3" fmla="*/ 852256 w 1855433"/>
              <a:gd name="connsiteY3" fmla="*/ 8877 h 2130640"/>
              <a:gd name="connsiteX4" fmla="*/ 896644 w 1855433"/>
              <a:gd name="connsiteY4" fmla="*/ 0 h 2130640"/>
              <a:gd name="connsiteX5" fmla="*/ 1038687 w 1855433"/>
              <a:gd name="connsiteY5" fmla="*/ 8877 h 2130640"/>
              <a:gd name="connsiteX6" fmla="*/ 1091953 w 1855433"/>
              <a:gd name="connsiteY6" fmla="*/ 26633 h 2130640"/>
              <a:gd name="connsiteX7" fmla="*/ 1118586 w 1855433"/>
              <a:gd name="connsiteY7" fmla="*/ 35510 h 2130640"/>
              <a:gd name="connsiteX8" fmla="*/ 1171852 w 1855433"/>
              <a:gd name="connsiteY8" fmla="*/ 71021 h 2130640"/>
              <a:gd name="connsiteX9" fmla="*/ 1189608 w 1855433"/>
              <a:gd name="connsiteY9" fmla="*/ 97654 h 2130640"/>
              <a:gd name="connsiteX10" fmla="*/ 1251751 w 1855433"/>
              <a:gd name="connsiteY10" fmla="*/ 124287 h 2130640"/>
              <a:gd name="connsiteX11" fmla="*/ 1269507 w 1855433"/>
              <a:gd name="connsiteY11" fmla="*/ 142042 h 2130640"/>
              <a:gd name="connsiteX12" fmla="*/ 1331650 w 1855433"/>
              <a:gd name="connsiteY12" fmla="*/ 168675 h 2130640"/>
              <a:gd name="connsiteX13" fmla="*/ 1429305 w 1855433"/>
              <a:gd name="connsiteY13" fmla="*/ 204186 h 2130640"/>
              <a:gd name="connsiteX14" fmla="*/ 1482571 w 1855433"/>
              <a:gd name="connsiteY14" fmla="*/ 230819 h 2130640"/>
              <a:gd name="connsiteX15" fmla="*/ 1509204 w 1855433"/>
              <a:gd name="connsiteY15" fmla="*/ 239697 h 2130640"/>
              <a:gd name="connsiteX16" fmla="*/ 1615736 w 1855433"/>
              <a:gd name="connsiteY16" fmla="*/ 328473 h 2130640"/>
              <a:gd name="connsiteX17" fmla="*/ 1633491 w 1855433"/>
              <a:gd name="connsiteY17" fmla="*/ 355106 h 2130640"/>
              <a:gd name="connsiteX18" fmla="*/ 1660124 w 1855433"/>
              <a:gd name="connsiteY18" fmla="*/ 372862 h 2130640"/>
              <a:gd name="connsiteX19" fmla="*/ 1695635 w 1855433"/>
              <a:gd name="connsiteY19" fmla="*/ 399495 h 2130640"/>
              <a:gd name="connsiteX20" fmla="*/ 1748901 w 1855433"/>
              <a:gd name="connsiteY20" fmla="*/ 443883 h 2130640"/>
              <a:gd name="connsiteX21" fmla="*/ 1766656 w 1855433"/>
              <a:gd name="connsiteY21" fmla="*/ 470516 h 2130640"/>
              <a:gd name="connsiteX22" fmla="*/ 1793289 w 1855433"/>
              <a:gd name="connsiteY22" fmla="*/ 488272 h 2130640"/>
              <a:gd name="connsiteX23" fmla="*/ 1828800 w 1855433"/>
              <a:gd name="connsiteY23" fmla="*/ 559293 h 2130640"/>
              <a:gd name="connsiteX24" fmla="*/ 1837677 w 1855433"/>
              <a:gd name="connsiteY24" fmla="*/ 603681 h 2130640"/>
              <a:gd name="connsiteX25" fmla="*/ 1855433 w 1855433"/>
              <a:gd name="connsiteY25" fmla="*/ 1012054 h 2130640"/>
              <a:gd name="connsiteX26" fmla="*/ 1837677 w 1855433"/>
              <a:gd name="connsiteY26" fmla="*/ 1225118 h 2130640"/>
              <a:gd name="connsiteX27" fmla="*/ 1819922 w 1855433"/>
              <a:gd name="connsiteY27" fmla="*/ 1278384 h 2130640"/>
              <a:gd name="connsiteX28" fmla="*/ 1811044 w 1855433"/>
              <a:gd name="connsiteY28" fmla="*/ 1305017 h 2130640"/>
              <a:gd name="connsiteX29" fmla="*/ 1793289 w 1855433"/>
              <a:gd name="connsiteY29" fmla="*/ 1331650 h 2130640"/>
              <a:gd name="connsiteX30" fmla="*/ 1766656 w 1855433"/>
              <a:gd name="connsiteY30" fmla="*/ 1420427 h 2130640"/>
              <a:gd name="connsiteX31" fmla="*/ 1748901 w 1855433"/>
              <a:gd name="connsiteY31" fmla="*/ 1464815 h 2130640"/>
              <a:gd name="connsiteX32" fmla="*/ 1731145 w 1855433"/>
              <a:gd name="connsiteY32" fmla="*/ 1562470 h 2130640"/>
              <a:gd name="connsiteX33" fmla="*/ 1722268 w 1855433"/>
              <a:gd name="connsiteY33" fmla="*/ 1589103 h 2130640"/>
              <a:gd name="connsiteX34" fmla="*/ 1704512 w 1855433"/>
              <a:gd name="connsiteY34" fmla="*/ 1660124 h 2130640"/>
              <a:gd name="connsiteX35" fmla="*/ 1677879 w 1855433"/>
              <a:gd name="connsiteY35" fmla="*/ 1677879 h 2130640"/>
              <a:gd name="connsiteX36" fmla="*/ 1633491 w 1855433"/>
              <a:gd name="connsiteY36" fmla="*/ 1713390 h 2130640"/>
              <a:gd name="connsiteX37" fmla="*/ 1580225 w 1855433"/>
              <a:gd name="connsiteY37" fmla="*/ 1731145 h 2130640"/>
              <a:gd name="connsiteX38" fmla="*/ 1526959 w 1855433"/>
              <a:gd name="connsiteY38" fmla="*/ 1757778 h 2130640"/>
              <a:gd name="connsiteX39" fmla="*/ 1473693 w 1855433"/>
              <a:gd name="connsiteY39" fmla="*/ 1784411 h 2130640"/>
              <a:gd name="connsiteX40" fmla="*/ 1411549 w 1855433"/>
              <a:gd name="connsiteY40" fmla="*/ 1811044 h 2130640"/>
              <a:gd name="connsiteX41" fmla="*/ 1384916 w 1855433"/>
              <a:gd name="connsiteY41" fmla="*/ 1828800 h 2130640"/>
              <a:gd name="connsiteX42" fmla="*/ 1349406 w 1855433"/>
              <a:gd name="connsiteY42" fmla="*/ 1846555 h 2130640"/>
              <a:gd name="connsiteX43" fmla="*/ 1331650 w 1855433"/>
              <a:gd name="connsiteY43" fmla="*/ 1864310 h 2130640"/>
              <a:gd name="connsiteX44" fmla="*/ 1278384 w 1855433"/>
              <a:gd name="connsiteY44" fmla="*/ 1899821 h 2130640"/>
              <a:gd name="connsiteX45" fmla="*/ 1225118 w 1855433"/>
              <a:gd name="connsiteY45" fmla="*/ 1944209 h 2130640"/>
              <a:gd name="connsiteX46" fmla="*/ 1207363 w 1855433"/>
              <a:gd name="connsiteY46" fmla="*/ 1961965 h 2130640"/>
              <a:gd name="connsiteX47" fmla="*/ 1171852 w 1855433"/>
              <a:gd name="connsiteY47" fmla="*/ 1988598 h 2130640"/>
              <a:gd name="connsiteX48" fmla="*/ 1118586 w 1855433"/>
              <a:gd name="connsiteY48" fmla="*/ 2041864 h 2130640"/>
              <a:gd name="connsiteX49" fmla="*/ 1038687 w 1855433"/>
              <a:gd name="connsiteY49" fmla="*/ 2112885 h 2130640"/>
              <a:gd name="connsiteX50" fmla="*/ 1003176 w 1855433"/>
              <a:gd name="connsiteY50" fmla="*/ 2121763 h 2130640"/>
              <a:gd name="connsiteX51" fmla="*/ 976543 w 1855433"/>
              <a:gd name="connsiteY51" fmla="*/ 2130640 h 2130640"/>
              <a:gd name="connsiteX52" fmla="*/ 692458 w 1855433"/>
              <a:gd name="connsiteY52" fmla="*/ 2121763 h 2130640"/>
              <a:gd name="connsiteX53" fmla="*/ 621437 w 1855433"/>
              <a:gd name="connsiteY53" fmla="*/ 2104007 h 2130640"/>
              <a:gd name="connsiteX54" fmla="*/ 506027 w 1855433"/>
              <a:gd name="connsiteY54" fmla="*/ 2068497 h 2130640"/>
              <a:gd name="connsiteX55" fmla="*/ 470516 w 1855433"/>
              <a:gd name="connsiteY55" fmla="*/ 2041864 h 2130640"/>
              <a:gd name="connsiteX56" fmla="*/ 435006 w 1855433"/>
              <a:gd name="connsiteY56" fmla="*/ 2024108 h 2130640"/>
              <a:gd name="connsiteX57" fmla="*/ 417250 w 1855433"/>
              <a:gd name="connsiteY57" fmla="*/ 2006353 h 2130640"/>
              <a:gd name="connsiteX58" fmla="*/ 372862 w 1855433"/>
              <a:gd name="connsiteY58" fmla="*/ 1988598 h 2130640"/>
              <a:gd name="connsiteX59" fmla="*/ 337351 w 1855433"/>
              <a:gd name="connsiteY59" fmla="*/ 1961965 h 2130640"/>
              <a:gd name="connsiteX60" fmla="*/ 284085 w 1855433"/>
              <a:gd name="connsiteY60" fmla="*/ 1926454 h 2130640"/>
              <a:gd name="connsiteX61" fmla="*/ 257452 w 1855433"/>
              <a:gd name="connsiteY61" fmla="*/ 1899821 h 2130640"/>
              <a:gd name="connsiteX62" fmla="*/ 221942 w 1855433"/>
              <a:gd name="connsiteY62" fmla="*/ 1882066 h 2130640"/>
              <a:gd name="connsiteX63" fmla="*/ 142043 w 1855433"/>
              <a:gd name="connsiteY63" fmla="*/ 1784411 h 2130640"/>
              <a:gd name="connsiteX64" fmla="*/ 115409 w 1855433"/>
              <a:gd name="connsiteY64" fmla="*/ 1740023 h 2130640"/>
              <a:gd name="connsiteX65" fmla="*/ 97654 w 1855433"/>
              <a:gd name="connsiteY65" fmla="*/ 1695635 h 2130640"/>
              <a:gd name="connsiteX66" fmla="*/ 79899 w 1855433"/>
              <a:gd name="connsiteY66" fmla="*/ 1669002 h 2130640"/>
              <a:gd name="connsiteX67" fmla="*/ 71021 w 1855433"/>
              <a:gd name="connsiteY67" fmla="*/ 1642369 h 2130640"/>
              <a:gd name="connsiteX68" fmla="*/ 44388 w 1855433"/>
              <a:gd name="connsiteY68" fmla="*/ 1615736 h 2130640"/>
              <a:gd name="connsiteX69" fmla="*/ 26633 w 1855433"/>
              <a:gd name="connsiteY69" fmla="*/ 1553592 h 2130640"/>
              <a:gd name="connsiteX70" fmla="*/ 8877 w 1855433"/>
              <a:gd name="connsiteY70" fmla="*/ 1482571 h 2130640"/>
              <a:gd name="connsiteX71" fmla="*/ 0 w 1855433"/>
              <a:gd name="connsiteY71" fmla="*/ 1402672 h 2130640"/>
              <a:gd name="connsiteX72" fmla="*/ 8877 w 1855433"/>
              <a:gd name="connsiteY72" fmla="*/ 798990 h 2130640"/>
              <a:gd name="connsiteX73" fmla="*/ 17755 w 1855433"/>
              <a:gd name="connsiteY73" fmla="*/ 745724 h 2130640"/>
              <a:gd name="connsiteX74" fmla="*/ 26633 w 1855433"/>
              <a:gd name="connsiteY74" fmla="*/ 719091 h 2130640"/>
              <a:gd name="connsiteX75" fmla="*/ 53266 w 1855433"/>
              <a:gd name="connsiteY75" fmla="*/ 639192 h 2130640"/>
              <a:gd name="connsiteX76" fmla="*/ 71021 w 1855433"/>
              <a:gd name="connsiteY76" fmla="*/ 577048 h 2130640"/>
              <a:gd name="connsiteX77" fmla="*/ 106532 w 1855433"/>
              <a:gd name="connsiteY77" fmla="*/ 523782 h 2130640"/>
              <a:gd name="connsiteX78" fmla="*/ 124287 w 1855433"/>
              <a:gd name="connsiteY78" fmla="*/ 497149 h 2130640"/>
              <a:gd name="connsiteX79" fmla="*/ 142043 w 1855433"/>
              <a:gd name="connsiteY79" fmla="*/ 479394 h 2130640"/>
              <a:gd name="connsiteX80" fmla="*/ 168676 w 1855433"/>
              <a:gd name="connsiteY80" fmla="*/ 443883 h 2130640"/>
              <a:gd name="connsiteX81" fmla="*/ 221942 w 1855433"/>
              <a:gd name="connsiteY81" fmla="*/ 390617 h 2130640"/>
              <a:gd name="connsiteX82" fmla="*/ 248575 w 1855433"/>
              <a:gd name="connsiteY82" fmla="*/ 363984 h 2130640"/>
              <a:gd name="connsiteX83" fmla="*/ 275208 w 1855433"/>
              <a:gd name="connsiteY83" fmla="*/ 346229 h 2130640"/>
              <a:gd name="connsiteX84" fmla="*/ 319596 w 1855433"/>
              <a:gd name="connsiteY84" fmla="*/ 284085 h 2130640"/>
              <a:gd name="connsiteX85" fmla="*/ 346229 w 1855433"/>
              <a:gd name="connsiteY85" fmla="*/ 248574 h 2130640"/>
              <a:gd name="connsiteX86" fmla="*/ 381740 w 1855433"/>
              <a:gd name="connsiteY86" fmla="*/ 186431 h 2130640"/>
              <a:gd name="connsiteX87" fmla="*/ 390617 w 1855433"/>
              <a:gd name="connsiteY87" fmla="*/ 159798 h 2130640"/>
              <a:gd name="connsiteX88" fmla="*/ 417250 w 1855433"/>
              <a:gd name="connsiteY88" fmla="*/ 150920 h 2130640"/>
              <a:gd name="connsiteX89" fmla="*/ 461639 w 1855433"/>
              <a:gd name="connsiteY89" fmla="*/ 124287 h 2130640"/>
              <a:gd name="connsiteX90" fmla="*/ 532660 w 1855433"/>
              <a:gd name="connsiteY90" fmla="*/ 106532 h 2130640"/>
              <a:gd name="connsiteX91" fmla="*/ 550415 w 1855433"/>
              <a:gd name="connsiteY91" fmla="*/ 71021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55433" h="2130640">
                <a:moveTo>
                  <a:pt x="550415" y="71021"/>
                </a:moveTo>
                <a:cubicBezTo>
                  <a:pt x="627724" y="24636"/>
                  <a:pt x="564849" y="53776"/>
                  <a:pt x="683580" y="35510"/>
                </a:cubicBezTo>
                <a:cubicBezTo>
                  <a:pt x="692829" y="34087"/>
                  <a:pt x="701037" y="28468"/>
                  <a:pt x="710213" y="26633"/>
                </a:cubicBezTo>
                <a:cubicBezTo>
                  <a:pt x="753900" y="17896"/>
                  <a:pt x="809168" y="15032"/>
                  <a:pt x="852256" y="8877"/>
                </a:cubicBezTo>
                <a:cubicBezTo>
                  <a:pt x="867193" y="6743"/>
                  <a:pt x="881848" y="2959"/>
                  <a:pt x="896644" y="0"/>
                </a:cubicBezTo>
                <a:cubicBezTo>
                  <a:pt x="943992" y="2959"/>
                  <a:pt x="991682" y="2467"/>
                  <a:pt x="1038687" y="8877"/>
                </a:cubicBezTo>
                <a:cubicBezTo>
                  <a:pt x="1057231" y="11406"/>
                  <a:pt x="1074198" y="20715"/>
                  <a:pt x="1091953" y="26633"/>
                </a:cubicBezTo>
                <a:lnTo>
                  <a:pt x="1118586" y="35510"/>
                </a:lnTo>
                <a:cubicBezTo>
                  <a:pt x="1136341" y="47347"/>
                  <a:pt x="1160015" y="53266"/>
                  <a:pt x="1171852" y="71021"/>
                </a:cubicBezTo>
                <a:cubicBezTo>
                  <a:pt x="1177771" y="79899"/>
                  <a:pt x="1182063" y="90109"/>
                  <a:pt x="1189608" y="97654"/>
                </a:cubicBezTo>
                <a:cubicBezTo>
                  <a:pt x="1210044" y="118089"/>
                  <a:pt x="1224586" y="117495"/>
                  <a:pt x="1251751" y="124287"/>
                </a:cubicBezTo>
                <a:cubicBezTo>
                  <a:pt x="1257670" y="130205"/>
                  <a:pt x="1262543" y="137399"/>
                  <a:pt x="1269507" y="142042"/>
                </a:cubicBezTo>
                <a:cubicBezTo>
                  <a:pt x="1291452" y="156672"/>
                  <a:pt x="1307972" y="160783"/>
                  <a:pt x="1331650" y="168675"/>
                </a:cubicBezTo>
                <a:cubicBezTo>
                  <a:pt x="1387484" y="205899"/>
                  <a:pt x="1327584" y="170278"/>
                  <a:pt x="1429305" y="204186"/>
                </a:cubicBezTo>
                <a:cubicBezTo>
                  <a:pt x="1496248" y="226501"/>
                  <a:pt x="1413732" y="196400"/>
                  <a:pt x="1482571" y="230819"/>
                </a:cubicBezTo>
                <a:cubicBezTo>
                  <a:pt x="1490941" y="235004"/>
                  <a:pt x="1501024" y="235152"/>
                  <a:pt x="1509204" y="239697"/>
                </a:cubicBezTo>
                <a:cubicBezTo>
                  <a:pt x="1543885" y="258964"/>
                  <a:pt x="1593835" y="295621"/>
                  <a:pt x="1615736" y="328473"/>
                </a:cubicBezTo>
                <a:cubicBezTo>
                  <a:pt x="1621654" y="337351"/>
                  <a:pt x="1625947" y="347561"/>
                  <a:pt x="1633491" y="355106"/>
                </a:cubicBezTo>
                <a:cubicBezTo>
                  <a:pt x="1641036" y="362651"/>
                  <a:pt x="1651442" y="366660"/>
                  <a:pt x="1660124" y="372862"/>
                </a:cubicBezTo>
                <a:cubicBezTo>
                  <a:pt x="1672164" y="381462"/>
                  <a:pt x="1684401" y="389866"/>
                  <a:pt x="1695635" y="399495"/>
                </a:cubicBezTo>
                <a:cubicBezTo>
                  <a:pt x="1755445" y="450761"/>
                  <a:pt x="1690038" y="404642"/>
                  <a:pt x="1748901" y="443883"/>
                </a:cubicBezTo>
                <a:cubicBezTo>
                  <a:pt x="1754819" y="452761"/>
                  <a:pt x="1759112" y="462971"/>
                  <a:pt x="1766656" y="470516"/>
                </a:cubicBezTo>
                <a:cubicBezTo>
                  <a:pt x="1774201" y="478061"/>
                  <a:pt x="1787170" y="479531"/>
                  <a:pt x="1793289" y="488272"/>
                </a:cubicBezTo>
                <a:cubicBezTo>
                  <a:pt x="1808467" y="509955"/>
                  <a:pt x="1828800" y="559293"/>
                  <a:pt x="1828800" y="559293"/>
                </a:cubicBezTo>
                <a:cubicBezTo>
                  <a:pt x="1831759" y="574089"/>
                  <a:pt x="1835383" y="588767"/>
                  <a:pt x="1837677" y="603681"/>
                </a:cubicBezTo>
                <a:cubicBezTo>
                  <a:pt x="1859421" y="745020"/>
                  <a:pt x="1851052" y="845595"/>
                  <a:pt x="1855433" y="1012054"/>
                </a:cubicBezTo>
                <a:cubicBezTo>
                  <a:pt x="1853441" y="1045924"/>
                  <a:pt x="1850313" y="1170364"/>
                  <a:pt x="1837677" y="1225118"/>
                </a:cubicBezTo>
                <a:cubicBezTo>
                  <a:pt x="1833469" y="1243354"/>
                  <a:pt x="1825840" y="1260629"/>
                  <a:pt x="1819922" y="1278384"/>
                </a:cubicBezTo>
                <a:cubicBezTo>
                  <a:pt x="1816963" y="1287262"/>
                  <a:pt x="1816235" y="1297231"/>
                  <a:pt x="1811044" y="1305017"/>
                </a:cubicBezTo>
                <a:lnTo>
                  <a:pt x="1793289" y="1331650"/>
                </a:lnTo>
                <a:cubicBezTo>
                  <a:pt x="1784569" y="1366528"/>
                  <a:pt x="1781064" y="1384407"/>
                  <a:pt x="1766656" y="1420427"/>
                </a:cubicBezTo>
                <a:cubicBezTo>
                  <a:pt x="1760738" y="1435223"/>
                  <a:pt x="1753480" y="1449551"/>
                  <a:pt x="1748901" y="1464815"/>
                </a:cubicBezTo>
                <a:cubicBezTo>
                  <a:pt x="1741977" y="1487894"/>
                  <a:pt x="1735961" y="1540796"/>
                  <a:pt x="1731145" y="1562470"/>
                </a:cubicBezTo>
                <a:cubicBezTo>
                  <a:pt x="1729115" y="1571605"/>
                  <a:pt x="1724730" y="1580075"/>
                  <a:pt x="1722268" y="1589103"/>
                </a:cubicBezTo>
                <a:cubicBezTo>
                  <a:pt x="1715847" y="1612645"/>
                  <a:pt x="1724816" y="1646588"/>
                  <a:pt x="1704512" y="1660124"/>
                </a:cubicBezTo>
                <a:cubicBezTo>
                  <a:pt x="1695634" y="1666042"/>
                  <a:pt x="1686210" y="1671214"/>
                  <a:pt x="1677879" y="1677879"/>
                </a:cubicBezTo>
                <a:cubicBezTo>
                  <a:pt x="1654818" y="1696328"/>
                  <a:pt x="1664235" y="1699726"/>
                  <a:pt x="1633491" y="1713390"/>
                </a:cubicBezTo>
                <a:cubicBezTo>
                  <a:pt x="1616388" y="1720991"/>
                  <a:pt x="1580225" y="1731145"/>
                  <a:pt x="1580225" y="1731145"/>
                </a:cubicBezTo>
                <a:cubicBezTo>
                  <a:pt x="1503898" y="1782032"/>
                  <a:pt x="1600470" y="1721023"/>
                  <a:pt x="1526959" y="1757778"/>
                </a:cubicBezTo>
                <a:cubicBezTo>
                  <a:pt x="1458121" y="1792197"/>
                  <a:pt x="1540635" y="1762099"/>
                  <a:pt x="1473693" y="1784411"/>
                </a:cubicBezTo>
                <a:cubicBezTo>
                  <a:pt x="1406829" y="1828989"/>
                  <a:pt x="1491808" y="1776648"/>
                  <a:pt x="1411549" y="1811044"/>
                </a:cubicBezTo>
                <a:cubicBezTo>
                  <a:pt x="1401742" y="1815247"/>
                  <a:pt x="1394180" y="1823506"/>
                  <a:pt x="1384916" y="1828800"/>
                </a:cubicBezTo>
                <a:cubicBezTo>
                  <a:pt x="1373426" y="1835366"/>
                  <a:pt x="1360417" y="1839214"/>
                  <a:pt x="1349406" y="1846555"/>
                </a:cubicBezTo>
                <a:cubicBezTo>
                  <a:pt x="1342442" y="1851198"/>
                  <a:pt x="1338346" y="1859288"/>
                  <a:pt x="1331650" y="1864310"/>
                </a:cubicBezTo>
                <a:cubicBezTo>
                  <a:pt x="1314578" y="1877114"/>
                  <a:pt x="1293473" y="1884732"/>
                  <a:pt x="1278384" y="1899821"/>
                </a:cubicBezTo>
                <a:cubicBezTo>
                  <a:pt x="1215111" y="1963094"/>
                  <a:pt x="1286923" y="1894764"/>
                  <a:pt x="1225118" y="1944209"/>
                </a:cubicBezTo>
                <a:cubicBezTo>
                  <a:pt x="1218582" y="1949438"/>
                  <a:pt x="1213793" y="1956607"/>
                  <a:pt x="1207363" y="1961965"/>
                </a:cubicBezTo>
                <a:cubicBezTo>
                  <a:pt x="1195996" y="1971437"/>
                  <a:pt x="1183689" y="1979720"/>
                  <a:pt x="1171852" y="1988598"/>
                </a:cubicBezTo>
                <a:cubicBezTo>
                  <a:pt x="1136342" y="2059617"/>
                  <a:pt x="1177770" y="1994516"/>
                  <a:pt x="1118586" y="2041864"/>
                </a:cubicBezTo>
                <a:cubicBezTo>
                  <a:pt x="1096725" y="2059353"/>
                  <a:pt x="1069662" y="2099610"/>
                  <a:pt x="1038687" y="2112885"/>
                </a:cubicBezTo>
                <a:cubicBezTo>
                  <a:pt x="1027472" y="2117691"/>
                  <a:pt x="1014908" y="2118411"/>
                  <a:pt x="1003176" y="2121763"/>
                </a:cubicBezTo>
                <a:cubicBezTo>
                  <a:pt x="994178" y="2124334"/>
                  <a:pt x="985421" y="2127681"/>
                  <a:pt x="976543" y="2130640"/>
                </a:cubicBezTo>
                <a:cubicBezTo>
                  <a:pt x="881848" y="2127681"/>
                  <a:pt x="787061" y="2126877"/>
                  <a:pt x="692458" y="2121763"/>
                </a:cubicBezTo>
                <a:cubicBezTo>
                  <a:pt x="656342" y="2119811"/>
                  <a:pt x="651563" y="2112223"/>
                  <a:pt x="621437" y="2104007"/>
                </a:cubicBezTo>
                <a:cubicBezTo>
                  <a:pt x="584471" y="2093926"/>
                  <a:pt x="540736" y="2087780"/>
                  <a:pt x="506027" y="2068497"/>
                </a:cubicBezTo>
                <a:cubicBezTo>
                  <a:pt x="493093" y="2061311"/>
                  <a:pt x="483063" y="2049706"/>
                  <a:pt x="470516" y="2041864"/>
                </a:cubicBezTo>
                <a:cubicBezTo>
                  <a:pt x="459294" y="2034850"/>
                  <a:pt x="446017" y="2031449"/>
                  <a:pt x="435006" y="2024108"/>
                </a:cubicBezTo>
                <a:cubicBezTo>
                  <a:pt x="428042" y="2019465"/>
                  <a:pt x="424517" y="2010506"/>
                  <a:pt x="417250" y="2006353"/>
                </a:cubicBezTo>
                <a:cubicBezTo>
                  <a:pt x="403414" y="1998447"/>
                  <a:pt x="386792" y="1996337"/>
                  <a:pt x="372862" y="1988598"/>
                </a:cubicBezTo>
                <a:cubicBezTo>
                  <a:pt x="359928" y="1981412"/>
                  <a:pt x="349473" y="1970450"/>
                  <a:pt x="337351" y="1961965"/>
                </a:cubicBezTo>
                <a:cubicBezTo>
                  <a:pt x="319869" y="1949728"/>
                  <a:pt x="299174" y="1941543"/>
                  <a:pt x="284085" y="1926454"/>
                </a:cubicBezTo>
                <a:cubicBezTo>
                  <a:pt x="275207" y="1917576"/>
                  <a:pt x="267668" y="1907118"/>
                  <a:pt x="257452" y="1899821"/>
                </a:cubicBezTo>
                <a:cubicBezTo>
                  <a:pt x="246683" y="1892129"/>
                  <a:pt x="232388" y="1890191"/>
                  <a:pt x="221942" y="1882066"/>
                </a:cubicBezTo>
                <a:cubicBezTo>
                  <a:pt x="199598" y="1864687"/>
                  <a:pt x="151292" y="1812156"/>
                  <a:pt x="142043" y="1784411"/>
                </a:cubicBezTo>
                <a:cubicBezTo>
                  <a:pt x="130518" y="1749838"/>
                  <a:pt x="139782" y="1764395"/>
                  <a:pt x="115409" y="1740023"/>
                </a:cubicBezTo>
                <a:cubicBezTo>
                  <a:pt x="109491" y="1725227"/>
                  <a:pt x="104781" y="1709888"/>
                  <a:pt x="97654" y="1695635"/>
                </a:cubicBezTo>
                <a:cubicBezTo>
                  <a:pt x="92882" y="1686092"/>
                  <a:pt x="84671" y="1678545"/>
                  <a:pt x="79899" y="1669002"/>
                </a:cubicBezTo>
                <a:cubicBezTo>
                  <a:pt x="75714" y="1660632"/>
                  <a:pt x="76212" y="1650155"/>
                  <a:pt x="71021" y="1642369"/>
                </a:cubicBezTo>
                <a:cubicBezTo>
                  <a:pt x="64057" y="1631923"/>
                  <a:pt x="53266" y="1624614"/>
                  <a:pt x="44388" y="1615736"/>
                </a:cubicBezTo>
                <a:cubicBezTo>
                  <a:pt x="23102" y="1551879"/>
                  <a:pt x="48927" y="1631623"/>
                  <a:pt x="26633" y="1553592"/>
                </a:cubicBezTo>
                <a:cubicBezTo>
                  <a:pt x="14830" y="1512280"/>
                  <a:pt x="16613" y="1536723"/>
                  <a:pt x="8877" y="1482571"/>
                </a:cubicBezTo>
                <a:cubicBezTo>
                  <a:pt x="5087" y="1456043"/>
                  <a:pt x="2959" y="1429305"/>
                  <a:pt x="0" y="1402672"/>
                </a:cubicBezTo>
                <a:cubicBezTo>
                  <a:pt x="2959" y="1201445"/>
                  <a:pt x="3440" y="1000166"/>
                  <a:pt x="8877" y="798990"/>
                </a:cubicBezTo>
                <a:cubicBezTo>
                  <a:pt x="9363" y="780996"/>
                  <a:pt x="13850" y="763296"/>
                  <a:pt x="17755" y="745724"/>
                </a:cubicBezTo>
                <a:cubicBezTo>
                  <a:pt x="19785" y="736589"/>
                  <a:pt x="23674" y="727969"/>
                  <a:pt x="26633" y="719091"/>
                </a:cubicBezTo>
                <a:cubicBezTo>
                  <a:pt x="47900" y="591480"/>
                  <a:pt x="19220" y="718632"/>
                  <a:pt x="53266" y="639192"/>
                </a:cubicBezTo>
                <a:cubicBezTo>
                  <a:pt x="61890" y="619068"/>
                  <a:pt x="60219" y="596492"/>
                  <a:pt x="71021" y="577048"/>
                </a:cubicBezTo>
                <a:cubicBezTo>
                  <a:pt x="81384" y="558394"/>
                  <a:pt x="94695" y="541537"/>
                  <a:pt x="106532" y="523782"/>
                </a:cubicBezTo>
                <a:cubicBezTo>
                  <a:pt x="112450" y="514904"/>
                  <a:pt x="116742" y="504693"/>
                  <a:pt x="124287" y="497149"/>
                </a:cubicBezTo>
                <a:cubicBezTo>
                  <a:pt x="130206" y="491231"/>
                  <a:pt x="136685" y="485824"/>
                  <a:pt x="142043" y="479394"/>
                </a:cubicBezTo>
                <a:cubicBezTo>
                  <a:pt x="151515" y="468027"/>
                  <a:pt x="158778" y="454881"/>
                  <a:pt x="168676" y="443883"/>
                </a:cubicBezTo>
                <a:cubicBezTo>
                  <a:pt x="185474" y="425219"/>
                  <a:pt x="204187" y="408372"/>
                  <a:pt x="221942" y="390617"/>
                </a:cubicBezTo>
                <a:cubicBezTo>
                  <a:pt x="230820" y="381739"/>
                  <a:pt x="238129" y="370948"/>
                  <a:pt x="248575" y="363984"/>
                </a:cubicBezTo>
                <a:lnTo>
                  <a:pt x="275208" y="346229"/>
                </a:lnTo>
                <a:cubicBezTo>
                  <a:pt x="362249" y="230173"/>
                  <a:pt x="254689" y="374955"/>
                  <a:pt x="319596" y="284085"/>
                </a:cubicBezTo>
                <a:cubicBezTo>
                  <a:pt x="328196" y="272045"/>
                  <a:pt x="337351" y="260411"/>
                  <a:pt x="346229" y="248574"/>
                </a:cubicBezTo>
                <a:cubicBezTo>
                  <a:pt x="366586" y="187506"/>
                  <a:pt x="338741" y="261680"/>
                  <a:pt x="381740" y="186431"/>
                </a:cubicBezTo>
                <a:cubicBezTo>
                  <a:pt x="386383" y="178306"/>
                  <a:pt x="384000" y="166415"/>
                  <a:pt x="390617" y="159798"/>
                </a:cubicBezTo>
                <a:cubicBezTo>
                  <a:pt x="397234" y="153181"/>
                  <a:pt x="408372" y="153879"/>
                  <a:pt x="417250" y="150920"/>
                </a:cubicBezTo>
                <a:cubicBezTo>
                  <a:pt x="439046" y="129126"/>
                  <a:pt x="429947" y="132930"/>
                  <a:pt x="461639" y="124287"/>
                </a:cubicBezTo>
                <a:cubicBezTo>
                  <a:pt x="485181" y="117866"/>
                  <a:pt x="532660" y="106532"/>
                  <a:pt x="532660" y="106532"/>
                </a:cubicBezTo>
                <a:lnTo>
                  <a:pt x="550415" y="71021"/>
                </a:lnTo>
                <a:close/>
              </a:path>
            </a:pathLst>
          </a:custGeom>
          <a:solidFill>
            <a:sysClr val="window" lastClr="FFFFFF">
              <a:lumMod val="75000"/>
              <a:alpha val="47843"/>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Charismatic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organisation</a:t>
            </a:r>
          </a:p>
        </p:txBody>
      </p:sp>
      <p:sp>
        <p:nvSpPr>
          <p:cNvPr id="37" name="Freeform 36"/>
          <p:cNvSpPr/>
          <p:nvPr/>
        </p:nvSpPr>
        <p:spPr>
          <a:xfrm>
            <a:off x="4048830" y="2409384"/>
            <a:ext cx="2287497" cy="2213584"/>
          </a:xfrm>
          <a:custGeom>
            <a:avLst/>
            <a:gdLst>
              <a:gd name="connsiteX0" fmla="*/ 550415 w 1855433"/>
              <a:gd name="connsiteY0" fmla="*/ 71021 h 2130640"/>
              <a:gd name="connsiteX1" fmla="*/ 683580 w 1855433"/>
              <a:gd name="connsiteY1" fmla="*/ 35510 h 2130640"/>
              <a:gd name="connsiteX2" fmla="*/ 710213 w 1855433"/>
              <a:gd name="connsiteY2" fmla="*/ 26633 h 2130640"/>
              <a:gd name="connsiteX3" fmla="*/ 852256 w 1855433"/>
              <a:gd name="connsiteY3" fmla="*/ 8877 h 2130640"/>
              <a:gd name="connsiteX4" fmla="*/ 896644 w 1855433"/>
              <a:gd name="connsiteY4" fmla="*/ 0 h 2130640"/>
              <a:gd name="connsiteX5" fmla="*/ 1038687 w 1855433"/>
              <a:gd name="connsiteY5" fmla="*/ 8877 h 2130640"/>
              <a:gd name="connsiteX6" fmla="*/ 1091953 w 1855433"/>
              <a:gd name="connsiteY6" fmla="*/ 26633 h 2130640"/>
              <a:gd name="connsiteX7" fmla="*/ 1118586 w 1855433"/>
              <a:gd name="connsiteY7" fmla="*/ 35510 h 2130640"/>
              <a:gd name="connsiteX8" fmla="*/ 1171852 w 1855433"/>
              <a:gd name="connsiteY8" fmla="*/ 71021 h 2130640"/>
              <a:gd name="connsiteX9" fmla="*/ 1189608 w 1855433"/>
              <a:gd name="connsiteY9" fmla="*/ 97654 h 2130640"/>
              <a:gd name="connsiteX10" fmla="*/ 1251751 w 1855433"/>
              <a:gd name="connsiteY10" fmla="*/ 124287 h 2130640"/>
              <a:gd name="connsiteX11" fmla="*/ 1269507 w 1855433"/>
              <a:gd name="connsiteY11" fmla="*/ 142042 h 2130640"/>
              <a:gd name="connsiteX12" fmla="*/ 1331650 w 1855433"/>
              <a:gd name="connsiteY12" fmla="*/ 168675 h 2130640"/>
              <a:gd name="connsiteX13" fmla="*/ 1429305 w 1855433"/>
              <a:gd name="connsiteY13" fmla="*/ 204186 h 2130640"/>
              <a:gd name="connsiteX14" fmla="*/ 1482571 w 1855433"/>
              <a:gd name="connsiteY14" fmla="*/ 230819 h 2130640"/>
              <a:gd name="connsiteX15" fmla="*/ 1509204 w 1855433"/>
              <a:gd name="connsiteY15" fmla="*/ 239697 h 2130640"/>
              <a:gd name="connsiteX16" fmla="*/ 1615736 w 1855433"/>
              <a:gd name="connsiteY16" fmla="*/ 328473 h 2130640"/>
              <a:gd name="connsiteX17" fmla="*/ 1633491 w 1855433"/>
              <a:gd name="connsiteY17" fmla="*/ 355106 h 2130640"/>
              <a:gd name="connsiteX18" fmla="*/ 1660124 w 1855433"/>
              <a:gd name="connsiteY18" fmla="*/ 372862 h 2130640"/>
              <a:gd name="connsiteX19" fmla="*/ 1695635 w 1855433"/>
              <a:gd name="connsiteY19" fmla="*/ 399495 h 2130640"/>
              <a:gd name="connsiteX20" fmla="*/ 1748901 w 1855433"/>
              <a:gd name="connsiteY20" fmla="*/ 443883 h 2130640"/>
              <a:gd name="connsiteX21" fmla="*/ 1766656 w 1855433"/>
              <a:gd name="connsiteY21" fmla="*/ 470516 h 2130640"/>
              <a:gd name="connsiteX22" fmla="*/ 1793289 w 1855433"/>
              <a:gd name="connsiteY22" fmla="*/ 488272 h 2130640"/>
              <a:gd name="connsiteX23" fmla="*/ 1828800 w 1855433"/>
              <a:gd name="connsiteY23" fmla="*/ 559293 h 2130640"/>
              <a:gd name="connsiteX24" fmla="*/ 1837677 w 1855433"/>
              <a:gd name="connsiteY24" fmla="*/ 603681 h 2130640"/>
              <a:gd name="connsiteX25" fmla="*/ 1855433 w 1855433"/>
              <a:gd name="connsiteY25" fmla="*/ 1012054 h 2130640"/>
              <a:gd name="connsiteX26" fmla="*/ 1837677 w 1855433"/>
              <a:gd name="connsiteY26" fmla="*/ 1225118 h 2130640"/>
              <a:gd name="connsiteX27" fmla="*/ 1819922 w 1855433"/>
              <a:gd name="connsiteY27" fmla="*/ 1278384 h 2130640"/>
              <a:gd name="connsiteX28" fmla="*/ 1811044 w 1855433"/>
              <a:gd name="connsiteY28" fmla="*/ 1305017 h 2130640"/>
              <a:gd name="connsiteX29" fmla="*/ 1793289 w 1855433"/>
              <a:gd name="connsiteY29" fmla="*/ 1331650 h 2130640"/>
              <a:gd name="connsiteX30" fmla="*/ 1766656 w 1855433"/>
              <a:gd name="connsiteY30" fmla="*/ 1420427 h 2130640"/>
              <a:gd name="connsiteX31" fmla="*/ 1748901 w 1855433"/>
              <a:gd name="connsiteY31" fmla="*/ 1464815 h 2130640"/>
              <a:gd name="connsiteX32" fmla="*/ 1731145 w 1855433"/>
              <a:gd name="connsiteY32" fmla="*/ 1562470 h 2130640"/>
              <a:gd name="connsiteX33" fmla="*/ 1722268 w 1855433"/>
              <a:gd name="connsiteY33" fmla="*/ 1589103 h 2130640"/>
              <a:gd name="connsiteX34" fmla="*/ 1704512 w 1855433"/>
              <a:gd name="connsiteY34" fmla="*/ 1660124 h 2130640"/>
              <a:gd name="connsiteX35" fmla="*/ 1677879 w 1855433"/>
              <a:gd name="connsiteY35" fmla="*/ 1677879 h 2130640"/>
              <a:gd name="connsiteX36" fmla="*/ 1633491 w 1855433"/>
              <a:gd name="connsiteY36" fmla="*/ 1713390 h 2130640"/>
              <a:gd name="connsiteX37" fmla="*/ 1580225 w 1855433"/>
              <a:gd name="connsiteY37" fmla="*/ 1731145 h 2130640"/>
              <a:gd name="connsiteX38" fmla="*/ 1526959 w 1855433"/>
              <a:gd name="connsiteY38" fmla="*/ 1757778 h 2130640"/>
              <a:gd name="connsiteX39" fmla="*/ 1473693 w 1855433"/>
              <a:gd name="connsiteY39" fmla="*/ 1784411 h 2130640"/>
              <a:gd name="connsiteX40" fmla="*/ 1411549 w 1855433"/>
              <a:gd name="connsiteY40" fmla="*/ 1811044 h 2130640"/>
              <a:gd name="connsiteX41" fmla="*/ 1384916 w 1855433"/>
              <a:gd name="connsiteY41" fmla="*/ 1828800 h 2130640"/>
              <a:gd name="connsiteX42" fmla="*/ 1349406 w 1855433"/>
              <a:gd name="connsiteY42" fmla="*/ 1846555 h 2130640"/>
              <a:gd name="connsiteX43" fmla="*/ 1331650 w 1855433"/>
              <a:gd name="connsiteY43" fmla="*/ 1864310 h 2130640"/>
              <a:gd name="connsiteX44" fmla="*/ 1278384 w 1855433"/>
              <a:gd name="connsiteY44" fmla="*/ 1899821 h 2130640"/>
              <a:gd name="connsiteX45" fmla="*/ 1225118 w 1855433"/>
              <a:gd name="connsiteY45" fmla="*/ 1944209 h 2130640"/>
              <a:gd name="connsiteX46" fmla="*/ 1207363 w 1855433"/>
              <a:gd name="connsiteY46" fmla="*/ 1961965 h 2130640"/>
              <a:gd name="connsiteX47" fmla="*/ 1171852 w 1855433"/>
              <a:gd name="connsiteY47" fmla="*/ 1988598 h 2130640"/>
              <a:gd name="connsiteX48" fmla="*/ 1118586 w 1855433"/>
              <a:gd name="connsiteY48" fmla="*/ 2041864 h 2130640"/>
              <a:gd name="connsiteX49" fmla="*/ 1038687 w 1855433"/>
              <a:gd name="connsiteY49" fmla="*/ 2112885 h 2130640"/>
              <a:gd name="connsiteX50" fmla="*/ 1003176 w 1855433"/>
              <a:gd name="connsiteY50" fmla="*/ 2121763 h 2130640"/>
              <a:gd name="connsiteX51" fmla="*/ 976543 w 1855433"/>
              <a:gd name="connsiteY51" fmla="*/ 2130640 h 2130640"/>
              <a:gd name="connsiteX52" fmla="*/ 692458 w 1855433"/>
              <a:gd name="connsiteY52" fmla="*/ 2121763 h 2130640"/>
              <a:gd name="connsiteX53" fmla="*/ 621437 w 1855433"/>
              <a:gd name="connsiteY53" fmla="*/ 2104007 h 2130640"/>
              <a:gd name="connsiteX54" fmla="*/ 506027 w 1855433"/>
              <a:gd name="connsiteY54" fmla="*/ 2068497 h 2130640"/>
              <a:gd name="connsiteX55" fmla="*/ 470516 w 1855433"/>
              <a:gd name="connsiteY55" fmla="*/ 2041864 h 2130640"/>
              <a:gd name="connsiteX56" fmla="*/ 435006 w 1855433"/>
              <a:gd name="connsiteY56" fmla="*/ 2024108 h 2130640"/>
              <a:gd name="connsiteX57" fmla="*/ 417250 w 1855433"/>
              <a:gd name="connsiteY57" fmla="*/ 2006353 h 2130640"/>
              <a:gd name="connsiteX58" fmla="*/ 372862 w 1855433"/>
              <a:gd name="connsiteY58" fmla="*/ 1988598 h 2130640"/>
              <a:gd name="connsiteX59" fmla="*/ 337351 w 1855433"/>
              <a:gd name="connsiteY59" fmla="*/ 1961965 h 2130640"/>
              <a:gd name="connsiteX60" fmla="*/ 284085 w 1855433"/>
              <a:gd name="connsiteY60" fmla="*/ 1926454 h 2130640"/>
              <a:gd name="connsiteX61" fmla="*/ 257452 w 1855433"/>
              <a:gd name="connsiteY61" fmla="*/ 1899821 h 2130640"/>
              <a:gd name="connsiteX62" fmla="*/ 221942 w 1855433"/>
              <a:gd name="connsiteY62" fmla="*/ 1882066 h 2130640"/>
              <a:gd name="connsiteX63" fmla="*/ 142043 w 1855433"/>
              <a:gd name="connsiteY63" fmla="*/ 1784411 h 2130640"/>
              <a:gd name="connsiteX64" fmla="*/ 115409 w 1855433"/>
              <a:gd name="connsiteY64" fmla="*/ 1740023 h 2130640"/>
              <a:gd name="connsiteX65" fmla="*/ 97654 w 1855433"/>
              <a:gd name="connsiteY65" fmla="*/ 1695635 h 2130640"/>
              <a:gd name="connsiteX66" fmla="*/ 79899 w 1855433"/>
              <a:gd name="connsiteY66" fmla="*/ 1669002 h 2130640"/>
              <a:gd name="connsiteX67" fmla="*/ 71021 w 1855433"/>
              <a:gd name="connsiteY67" fmla="*/ 1642369 h 2130640"/>
              <a:gd name="connsiteX68" fmla="*/ 44388 w 1855433"/>
              <a:gd name="connsiteY68" fmla="*/ 1615736 h 2130640"/>
              <a:gd name="connsiteX69" fmla="*/ 26633 w 1855433"/>
              <a:gd name="connsiteY69" fmla="*/ 1553592 h 2130640"/>
              <a:gd name="connsiteX70" fmla="*/ 8877 w 1855433"/>
              <a:gd name="connsiteY70" fmla="*/ 1482571 h 2130640"/>
              <a:gd name="connsiteX71" fmla="*/ 0 w 1855433"/>
              <a:gd name="connsiteY71" fmla="*/ 1402672 h 2130640"/>
              <a:gd name="connsiteX72" fmla="*/ 8877 w 1855433"/>
              <a:gd name="connsiteY72" fmla="*/ 798990 h 2130640"/>
              <a:gd name="connsiteX73" fmla="*/ 17755 w 1855433"/>
              <a:gd name="connsiteY73" fmla="*/ 745724 h 2130640"/>
              <a:gd name="connsiteX74" fmla="*/ 26633 w 1855433"/>
              <a:gd name="connsiteY74" fmla="*/ 719091 h 2130640"/>
              <a:gd name="connsiteX75" fmla="*/ 53266 w 1855433"/>
              <a:gd name="connsiteY75" fmla="*/ 639192 h 2130640"/>
              <a:gd name="connsiteX76" fmla="*/ 71021 w 1855433"/>
              <a:gd name="connsiteY76" fmla="*/ 577048 h 2130640"/>
              <a:gd name="connsiteX77" fmla="*/ 106532 w 1855433"/>
              <a:gd name="connsiteY77" fmla="*/ 523782 h 2130640"/>
              <a:gd name="connsiteX78" fmla="*/ 124287 w 1855433"/>
              <a:gd name="connsiteY78" fmla="*/ 497149 h 2130640"/>
              <a:gd name="connsiteX79" fmla="*/ 142043 w 1855433"/>
              <a:gd name="connsiteY79" fmla="*/ 479394 h 2130640"/>
              <a:gd name="connsiteX80" fmla="*/ 168676 w 1855433"/>
              <a:gd name="connsiteY80" fmla="*/ 443883 h 2130640"/>
              <a:gd name="connsiteX81" fmla="*/ 221942 w 1855433"/>
              <a:gd name="connsiteY81" fmla="*/ 390617 h 2130640"/>
              <a:gd name="connsiteX82" fmla="*/ 248575 w 1855433"/>
              <a:gd name="connsiteY82" fmla="*/ 363984 h 2130640"/>
              <a:gd name="connsiteX83" fmla="*/ 275208 w 1855433"/>
              <a:gd name="connsiteY83" fmla="*/ 346229 h 2130640"/>
              <a:gd name="connsiteX84" fmla="*/ 319596 w 1855433"/>
              <a:gd name="connsiteY84" fmla="*/ 284085 h 2130640"/>
              <a:gd name="connsiteX85" fmla="*/ 346229 w 1855433"/>
              <a:gd name="connsiteY85" fmla="*/ 248574 h 2130640"/>
              <a:gd name="connsiteX86" fmla="*/ 381740 w 1855433"/>
              <a:gd name="connsiteY86" fmla="*/ 186431 h 2130640"/>
              <a:gd name="connsiteX87" fmla="*/ 390617 w 1855433"/>
              <a:gd name="connsiteY87" fmla="*/ 159798 h 2130640"/>
              <a:gd name="connsiteX88" fmla="*/ 417250 w 1855433"/>
              <a:gd name="connsiteY88" fmla="*/ 150920 h 2130640"/>
              <a:gd name="connsiteX89" fmla="*/ 461639 w 1855433"/>
              <a:gd name="connsiteY89" fmla="*/ 124287 h 2130640"/>
              <a:gd name="connsiteX90" fmla="*/ 532660 w 1855433"/>
              <a:gd name="connsiteY90" fmla="*/ 106532 h 2130640"/>
              <a:gd name="connsiteX91" fmla="*/ 550415 w 1855433"/>
              <a:gd name="connsiteY91" fmla="*/ 71021 h 213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55433" h="2130640">
                <a:moveTo>
                  <a:pt x="550415" y="71021"/>
                </a:moveTo>
                <a:cubicBezTo>
                  <a:pt x="627724" y="24636"/>
                  <a:pt x="564849" y="53776"/>
                  <a:pt x="683580" y="35510"/>
                </a:cubicBezTo>
                <a:cubicBezTo>
                  <a:pt x="692829" y="34087"/>
                  <a:pt x="701037" y="28468"/>
                  <a:pt x="710213" y="26633"/>
                </a:cubicBezTo>
                <a:cubicBezTo>
                  <a:pt x="753900" y="17896"/>
                  <a:pt x="809168" y="15032"/>
                  <a:pt x="852256" y="8877"/>
                </a:cubicBezTo>
                <a:cubicBezTo>
                  <a:pt x="867193" y="6743"/>
                  <a:pt x="881848" y="2959"/>
                  <a:pt x="896644" y="0"/>
                </a:cubicBezTo>
                <a:cubicBezTo>
                  <a:pt x="943992" y="2959"/>
                  <a:pt x="991682" y="2467"/>
                  <a:pt x="1038687" y="8877"/>
                </a:cubicBezTo>
                <a:cubicBezTo>
                  <a:pt x="1057231" y="11406"/>
                  <a:pt x="1074198" y="20715"/>
                  <a:pt x="1091953" y="26633"/>
                </a:cubicBezTo>
                <a:lnTo>
                  <a:pt x="1118586" y="35510"/>
                </a:lnTo>
                <a:cubicBezTo>
                  <a:pt x="1136341" y="47347"/>
                  <a:pt x="1160015" y="53266"/>
                  <a:pt x="1171852" y="71021"/>
                </a:cubicBezTo>
                <a:cubicBezTo>
                  <a:pt x="1177771" y="79899"/>
                  <a:pt x="1182063" y="90109"/>
                  <a:pt x="1189608" y="97654"/>
                </a:cubicBezTo>
                <a:cubicBezTo>
                  <a:pt x="1210044" y="118089"/>
                  <a:pt x="1224586" y="117495"/>
                  <a:pt x="1251751" y="124287"/>
                </a:cubicBezTo>
                <a:cubicBezTo>
                  <a:pt x="1257670" y="130205"/>
                  <a:pt x="1262543" y="137399"/>
                  <a:pt x="1269507" y="142042"/>
                </a:cubicBezTo>
                <a:cubicBezTo>
                  <a:pt x="1291452" y="156672"/>
                  <a:pt x="1307972" y="160783"/>
                  <a:pt x="1331650" y="168675"/>
                </a:cubicBezTo>
                <a:cubicBezTo>
                  <a:pt x="1387484" y="205899"/>
                  <a:pt x="1327584" y="170278"/>
                  <a:pt x="1429305" y="204186"/>
                </a:cubicBezTo>
                <a:cubicBezTo>
                  <a:pt x="1496248" y="226501"/>
                  <a:pt x="1413732" y="196400"/>
                  <a:pt x="1482571" y="230819"/>
                </a:cubicBezTo>
                <a:cubicBezTo>
                  <a:pt x="1490941" y="235004"/>
                  <a:pt x="1501024" y="235152"/>
                  <a:pt x="1509204" y="239697"/>
                </a:cubicBezTo>
                <a:cubicBezTo>
                  <a:pt x="1543885" y="258964"/>
                  <a:pt x="1593835" y="295621"/>
                  <a:pt x="1615736" y="328473"/>
                </a:cubicBezTo>
                <a:cubicBezTo>
                  <a:pt x="1621654" y="337351"/>
                  <a:pt x="1625947" y="347561"/>
                  <a:pt x="1633491" y="355106"/>
                </a:cubicBezTo>
                <a:cubicBezTo>
                  <a:pt x="1641036" y="362651"/>
                  <a:pt x="1651442" y="366660"/>
                  <a:pt x="1660124" y="372862"/>
                </a:cubicBezTo>
                <a:cubicBezTo>
                  <a:pt x="1672164" y="381462"/>
                  <a:pt x="1684401" y="389866"/>
                  <a:pt x="1695635" y="399495"/>
                </a:cubicBezTo>
                <a:cubicBezTo>
                  <a:pt x="1755445" y="450761"/>
                  <a:pt x="1690038" y="404642"/>
                  <a:pt x="1748901" y="443883"/>
                </a:cubicBezTo>
                <a:cubicBezTo>
                  <a:pt x="1754819" y="452761"/>
                  <a:pt x="1759112" y="462971"/>
                  <a:pt x="1766656" y="470516"/>
                </a:cubicBezTo>
                <a:cubicBezTo>
                  <a:pt x="1774201" y="478061"/>
                  <a:pt x="1787170" y="479531"/>
                  <a:pt x="1793289" y="488272"/>
                </a:cubicBezTo>
                <a:cubicBezTo>
                  <a:pt x="1808467" y="509955"/>
                  <a:pt x="1828800" y="559293"/>
                  <a:pt x="1828800" y="559293"/>
                </a:cubicBezTo>
                <a:cubicBezTo>
                  <a:pt x="1831759" y="574089"/>
                  <a:pt x="1835383" y="588767"/>
                  <a:pt x="1837677" y="603681"/>
                </a:cubicBezTo>
                <a:cubicBezTo>
                  <a:pt x="1859421" y="745020"/>
                  <a:pt x="1851052" y="845595"/>
                  <a:pt x="1855433" y="1012054"/>
                </a:cubicBezTo>
                <a:cubicBezTo>
                  <a:pt x="1853441" y="1045924"/>
                  <a:pt x="1850313" y="1170364"/>
                  <a:pt x="1837677" y="1225118"/>
                </a:cubicBezTo>
                <a:cubicBezTo>
                  <a:pt x="1833469" y="1243354"/>
                  <a:pt x="1825840" y="1260629"/>
                  <a:pt x="1819922" y="1278384"/>
                </a:cubicBezTo>
                <a:cubicBezTo>
                  <a:pt x="1816963" y="1287262"/>
                  <a:pt x="1816235" y="1297231"/>
                  <a:pt x="1811044" y="1305017"/>
                </a:cubicBezTo>
                <a:lnTo>
                  <a:pt x="1793289" y="1331650"/>
                </a:lnTo>
                <a:cubicBezTo>
                  <a:pt x="1784569" y="1366528"/>
                  <a:pt x="1781064" y="1384407"/>
                  <a:pt x="1766656" y="1420427"/>
                </a:cubicBezTo>
                <a:cubicBezTo>
                  <a:pt x="1760738" y="1435223"/>
                  <a:pt x="1753480" y="1449551"/>
                  <a:pt x="1748901" y="1464815"/>
                </a:cubicBezTo>
                <a:cubicBezTo>
                  <a:pt x="1741977" y="1487894"/>
                  <a:pt x="1735961" y="1540796"/>
                  <a:pt x="1731145" y="1562470"/>
                </a:cubicBezTo>
                <a:cubicBezTo>
                  <a:pt x="1729115" y="1571605"/>
                  <a:pt x="1724730" y="1580075"/>
                  <a:pt x="1722268" y="1589103"/>
                </a:cubicBezTo>
                <a:cubicBezTo>
                  <a:pt x="1715847" y="1612645"/>
                  <a:pt x="1724816" y="1646588"/>
                  <a:pt x="1704512" y="1660124"/>
                </a:cubicBezTo>
                <a:cubicBezTo>
                  <a:pt x="1695634" y="1666042"/>
                  <a:pt x="1686210" y="1671214"/>
                  <a:pt x="1677879" y="1677879"/>
                </a:cubicBezTo>
                <a:cubicBezTo>
                  <a:pt x="1654818" y="1696328"/>
                  <a:pt x="1664235" y="1699726"/>
                  <a:pt x="1633491" y="1713390"/>
                </a:cubicBezTo>
                <a:cubicBezTo>
                  <a:pt x="1616388" y="1720991"/>
                  <a:pt x="1580225" y="1731145"/>
                  <a:pt x="1580225" y="1731145"/>
                </a:cubicBezTo>
                <a:cubicBezTo>
                  <a:pt x="1503898" y="1782032"/>
                  <a:pt x="1600470" y="1721023"/>
                  <a:pt x="1526959" y="1757778"/>
                </a:cubicBezTo>
                <a:cubicBezTo>
                  <a:pt x="1458121" y="1792197"/>
                  <a:pt x="1540635" y="1762099"/>
                  <a:pt x="1473693" y="1784411"/>
                </a:cubicBezTo>
                <a:cubicBezTo>
                  <a:pt x="1406829" y="1828989"/>
                  <a:pt x="1491808" y="1776648"/>
                  <a:pt x="1411549" y="1811044"/>
                </a:cubicBezTo>
                <a:cubicBezTo>
                  <a:pt x="1401742" y="1815247"/>
                  <a:pt x="1394180" y="1823506"/>
                  <a:pt x="1384916" y="1828800"/>
                </a:cubicBezTo>
                <a:cubicBezTo>
                  <a:pt x="1373426" y="1835366"/>
                  <a:pt x="1360417" y="1839214"/>
                  <a:pt x="1349406" y="1846555"/>
                </a:cubicBezTo>
                <a:cubicBezTo>
                  <a:pt x="1342442" y="1851198"/>
                  <a:pt x="1338346" y="1859288"/>
                  <a:pt x="1331650" y="1864310"/>
                </a:cubicBezTo>
                <a:cubicBezTo>
                  <a:pt x="1314578" y="1877114"/>
                  <a:pt x="1293473" y="1884732"/>
                  <a:pt x="1278384" y="1899821"/>
                </a:cubicBezTo>
                <a:cubicBezTo>
                  <a:pt x="1215111" y="1963094"/>
                  <a:pt x="1286923" y="1894764"/>
                  <a:pt x="1225118" y="1944209"/>
                </a:cubicBezTo>
                <a:cubicBezTo>
                  <a:pt x="1218582" y="1949438"/>
                  <a:pt x="1213793" y="1956607"/>
                  <a:pt x="1207363" y="1961965"/>
                </a:cubicBezTo>
                <a:cubicBezTo>
                  <a:pt x="1195996" y="1971437"/>
                  <a:pt x="1183689" y="1979720"/>
                  <a:pt x="1171852" y="1988598"/>
                </a:cubicBezTo>
                <a:cubicBezTo>
                  <a:pt x="1136342" y="2059617"/>
                  <a:pt x="1177770" y="1994516"/>
                  <a:pt x="1118586" y="2041864"/>
                </a:cubicBezTo>
                <a:cubicBezTo>
                  <a:pt x="1096725" y="2059353"/>
                  <a:pt x="1069662" y="2099610"/>
                  <a:pt x="1038687" y="2112885"/>
                </a:cubicBezTo>
                <a:cubicBezTo>
                  <a:pt x="1027472" y="2117691"/>
                  <a:pt x="1014908" y="2118411"/>
                  <a:pt x="1003176" y="2121763"/>
                </a:cubicBezTo>
                <a:cubicBezTo>
                  <a:pt x="994178" y="2124334"/>
                  <a:pt x="985421" y="2127681"/>
                  <a:pt x="976543" y="2130640"/>
                </a:cubicBezTo>
                <a:cubicBezTo>
                  <a:pt x="881848" y="2127681"/>
                  <a:pt x="787061" y="2126877"/>
                  <a:pt x="692458" y="2121763"/>
                </a:cubicBezTo>
                <a:cubicBezTo>
                  <a:pt x="656342" y="2119811"/>
                  <a:pt x="651563" y="2112223"/>
                  <a:pt x="621437" y="2104007"/>
                </a:cubicBezTo>
                <a:cubicBezTo>
                  <a:pt x="584471" y="2093926"/>
                  <a:pt x="540736" y="2087780"/>
                  <a:pt x="506027" y="2068497"/>
                </a:cubicBezTo>
                <a:cubicBezTo>
                  <a:pt x="493093" y="2061311"/>
                  <a:pt x="483063" y="2049706"/>
                  <a:pt x="470516" y="2041864"/>
                </a:cubicBezTo>
                <a:cubicBezTo>
                  <a:pt x="459294" y="2034850"/>
                  <a:pt x="446017" y="2031449"/>
                  <a:pt x="435006" y="2024108"/>
                </a:cubicBezTo>
                <a:cubicBezTo>
                  <a:pt x="428042" y="2019465"/>
                  <a:pt x="424517" y="2010506"/>
                  <a:pt x="417250" y="2006353"/>
                </a:cubicBezTo>
                <a:cubicBezTo>
                  <a:pt x="403414" y="1998447"/>
                  <a:pt x="386792" y="1996337"/>
                  <a:pt x="372862" y="1988598"/>
                </a:cubicBezTo>
                <a:cubicBezTo>
                  <a:pt x="359928" y="1981412"/>
                  <a:pt x="349473" y="1970450"/>
                  <a:pt x="337351" y="1961965"/>
                </a:cubicBezTo>
                <a:cubicBezTo>
                  <a:pt x="319869" y="1949728"/>
                  <a:pt x="299174" y="1941543"/>
                  <a:pt x="284085" y="1926454"/>
                </a:cubicBezTo>
                <a:cubicBezTo>
                  <a:pt x="275207" y="1917576"/>
                  <a:pt x="267668" y="1907118"/>
                  <a:pt x="257452" y="1899821"/>
                </a:cubicBezTo>
                <a:cubicBezTo>
                  <a:pt x="246683" y="1892129"/>
                  <a:pt x="232388" y="1890191"/>
                  <a:pt x="221942" y="1882066"/>
                </a:cubicBezTo>
                <a:cubicBezTo>
                  <a:pt x="199598" y="1864687"/>
                  <a:pt x="151292" y="1812156"/>
                  <a:pt x="142043" y="1784411"/>
                </a:cubicBezTo>
                <a:cubicBezTo>
                  <a:pt x="130518" y="1749838"/>
                  <a:pt x="139782" y="1764395"/>
                  <a:pt x="115409" y="1740023"/>
                </a:cubicBezTo>
                <a:cubicBezTo>
                  <a:pt x="109491" y="1725227"/>
                  <a:pt x="104781" y="1709888"/>
                  <a:pt x="97654" y="1695635"/>
                </a:cubicBezTo>
                <a:cubicBezTo>
                  <a:pt x="92882" y="1686092"/>
                  <a:pt x="84671" y="1678545"/>
                  <a:pt x="79899" y="1669002"/>
                </a:cubicBezTo>
                <a:cubicBezTo>
                  <a:pt x="75714" y="1660632"/>
                  <a:pt x="76212" y="1650155"/>
                  <a:pt x="71021" y="1642369"/>
                </a:cubicBezTo>
                <a:cubicBezTo>
                  <a:pt x="64057" y="1631923"/>
                  <a:pt x="53266" y="1624614"/>
                  <a:pt x="44388" y="1615736"/>
                </a:cubicBezTo>
                <a:cubicBezTo>
                  <a:pt x="23102" y="1551879"/>
                  <a:pt x="48927" y="1631623"/>
                  <a:pt x="26633" y="1553592"/>
                </a:cubicBezTo>
                <a:cubicBezTo>
                  <a:pt x="14830" y="1512280"/>
                  <a:pt x="16613" y="1536723"/>
                  <a:pt x="8877" y="1482571"/>
                </a:cubicBezTo>
                <a:cubicBezTo>
                  <a:pt x="5087" y="1456043"/>
                  <a:pt x="2959" y="1429305"/>
                  <a:pt x="0" y="1402672"/>
                </a:cubicBezTo>
                <a:cubicBezTo>
                  <a:pt x="2959" y="1201445"/>
                  <a:pt x="3440" y="1000166"/>
                  <a:pt x="8877" y="798990"/>
                </a:cubicBezTo>
                <a:cubicBezTo>
                  <a:pt x="9363" y="780996"/>
                  <a:pt x="13850" y="763296"/>
                  <a:pt x="17755" y="745724"/>
                </a:cubicBezTo>
                <a:cubicBezTo>
                  <a:pt x="19785" y="736589"/>
                  <a:pt x="23674" y="727969"/>
                  <a:pt x="26633" y="719091"/>
                </a:cubicBezTo>
                <a:cubicBezTo>
                  <a:pt x="47900" y="591480"/>
                  <a:pt x="19220" y="718632"/>
                  <a:pt x="53266" y="639192"/>
                </a:cubicBezTo>
                <a:cubicBezTo>
                  <a:pt x="61890" y="619068"/>
                  <a:pt x="60219" y="596492"/>
                  <a:pt x="71021" y="577048"/>
                </a:cubicBezTo>
                <a:cubicBezTo>
                  <a:pt x="81384" y="558394"/>
                  <a:pt x="94695" y="541537"/>
                  <a:pt x="106532" y="523782"/>
                </a:cubicBezTo>
                <a:cubicBezTo>
                  <a:pt x="112450" y="514904"/>
                  <a:pt x="116742" y="504693"/>
                  <a:pt x="124287" y="497149"/>
                </a:cubicBezTo>
                <a:cubicBezTo>
                  <a:pt x="130206" y="491231"/>
                  <a:pt x="136685" y="485824"/>
                  <a:pt x="142043" y="479394"/>
                </a:cubicBezTo>
                <a:cubicBezTo>
                  <a:pt x="151515" y="468027"/>
                  <a:pt x="158778" y="454881"/>
                  <a:pt x="168676" y="443883"/>
                </a:cubicBezTo>
                <a:cubicBezTo>
                  <a:pt x="185474" y="425219"/>
                  <a:pt x="204187" y="408372"/>
                  <a:pt x="221942" y="390617"/>
                </a:cubicBezTo>
                <a:cubicBezTo>
                  <a:pt x="230820" y="381739"/>
                  <a:pt x="238129" y="370948"/>
                  <a:pt x="248575" y="363984"/>
                </a:cubicBezTo>
                <a:lnTo>
                  <a:pt x="275208" y="346229"/>
                </a:lnTo>
                <a:cubicBezTo>
                  <a:pt x="362249" y="230173"/>
                  <a:pt x="254689" y="374955"/>
                  <a:pt x="319596" y="284085"/>
                </a:cubicBezTo>
                <a:cubicBezTo>
                  <a:pt x="328196" y="272045"/>
                  <a:pt x="337351" y="260411"/>
                  <a:pt x="346229" y="248574"/>
                </a:cubicBezTo>
                <a:cubicBezTo>
                  <a:pt x="366586" y="187506"/>
                  <a:pt x="338741" y="261680"/>
                  <a:pt x="381740" y="186431"/>
                </a:cubicBezTo>
                <a:cubicBezTo>
                  <a:pt x="386383" y="178306"/>
                  <a:pt x="384000" y="166415"/>
                  <a:pt x="390617" y="159798"/>
                </a:cubicBezTo>
                <a:cubicBezTo>
                  <a:pt x="397234" y="153181"/>
                  <a:pt x="408372" y="153879"/>
                  <a:pt x="417250" y="150920"/>
                </a:cubicBezTo>
                <a:cubicBezTo>
                  <a:pt x="439046" y="129126"/>
                  <a:pt x="429947" y="132930"/>
                  <a:pt x="461639" y="124287"/>
                </a:cubicBezTo>
                <a:cubicBezTo>
                  <a:pt x="485181" y="117866"/>
                  <a:pt x="532660" y="106532"/>
                  <a:pt x="532660" y="106532"/>
                </a:cubicBezTo>
                <a:lnTo>
                  <a:pt x="550415" y="71021"/>
                </a:lnTo>
                <a:close/>
              </a:path>
            </a:pathLst>
          </a:custGeom>
          <a:solidFill>
            <a:sysClr val="window" lastClr="FFFFFF">
              <a:lumMod val="75000"/>
              <a:alpha val="47843"/>
            </a:sysClr>
          </a:solidFill>
          <a:ln w="25400" cap="flat" cmpd="sng" algn="ctr">
            <a:solidFill>
              <a:sysClr val="window" lastClr="FFFFFF">
                <a:lumMod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Humanistic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black"/>
                </a:solidFill>
                <a:effectLst/>
                <a:uLnTx/>
                <a:uFillTx/>
                <a:latin typeface="+mj-lt"/>
              </a:rPr>
              <a:t>organisation</a:t>
            </a:r>
          </a:p>
        </p:txBody>
      </p:sp>
      <p:cxnSp>
        <p:nvCxnSpPr>
          <p:cNvPr id="38" name="Straight Arrow Connector 37"/>
          <p:cNvCxnSpPr/>
          <p:nvPr/>
        </p:nvCxnSpPr>
        <p:spPr>
          <a:xfrm flipV="1">
            <a:off x="4264853" y="2191246"/>
            <a:ext cx="0" cy="4032448"/>
          </a:xfrm>
          <a:prstGeom prst="straightConnector1">
            <a:avLst/>
          </a:prstGeom>
          <a:noFill/>
          <a:ln w="19050" cap="flat" cmpd="sng" algn="ctr">
            <a:solidFill>
              <a:sysClr val="windowText" lastClr="000000"/>
            </a:solidFill>
            <a:prstDash val="solid"/>
            <a:tailEnd type="arrow"/>
          </a:ln>
          <a:effectLst/>
        </p:spPr>
      </p:cxnSp>
      <p:cxnSp>
        <p:nvCxnSpPr>
          <p:cNvPr id="39" name="Straight Arrow Connector 38"/>
          <p:cNvCxnSpPr/>
          <p:nvPr/>
        </p:nvCxnSpPr>
        <p:spPr>
          <a:xfrm>
            <a:off x="1960597" y="4220538"/>
            <a:ext cx="4608512" cy="0"/>
          </a:xfrm>
          <a:prstGeom prst="straightConnector1">
            <a:avLst/>
          </a:prstGeom>
          <a:noFill/>
          <a:ln w="19050" cap="flat" cmpd="sng" algn="ctr">
            <a:solidFill>
              <a:sysClr val="windowText" lastClr="000000"/>
            </a:solidFill>
            <a:prstDash val="solid"/>
            <a:tailEnd type="arrow"/>
          </a:ln>
          <a:effectLst/>
        </p:spPr>
      </p:cxnSp>
      <p:sp>
        <p:nvSpPr>
          <p:cNvPr id="40" name="TextBox 39"/>
          <p:cNvSpPr txBox="1"/>
          <p:nvPr/>
        </p:nvSpPr>
        <p:spPr>
          <a:xfrm>
            <a:off x="3088889" y="1656617"/>
            <a:ext cx="2351926" cy="523220"/>
          </a:xfrm>
          <a:prstGeom prst="rect">
            <a:avLst/>
          </a:prstGeom>
          <a:noFill/>
        </p:spPr>
        <p:txBody>
          <a:bodyPr wrap="none" rtlCol="0">
            <a:spAutoFit/>
          </a:bodyPr>
          <a:lstStyle/>
          <a:p>
            <a:pPr algn="ctr" fontAlgn="auto">
              <a:spcBef>
                <a:spcPts val="0"/>
              </a:spcBef>
              <a:spcAft>
                <a:spcPts val="0"/>
              </a:spcAft>
            </a:pPr>
            <a:r>
              <a:rPr lang="en-GB" sz="1400" dirty="0" smtClean="0">
                <a:solidFill>
                  <a:prstClr val="black"/>
                </a:solidFill>
                <a:latin typeface="+mj-lt"/>
              </a:rPr>
              <a:t>Technical Control</a:t>
            </a:r>
          </a:p>
          <a:p>
            <a:pPr algn="ctr" fontAlgn="auto">
              <a:spcBef>
                <a:spcPts val="0"/>
              </a:spcBef>
              <a:spcAft>
                <a:spcPts val="0"/>
              </a:spcAft>
            </a:pPr>
            <a:r>
              <a:rPr lang="en-GB" sz="1400" i="1" dirty="0" smtClean="0">
                <a:solidFill>
                  <a:prstClr val="black"/>
                </a:solidFill>
                <a:latin typeface="+mj-lt"/>
              </a:rPr>
              <a:t>Performance Measurement</a:t>
            </a:r>
            <a:endParaRPr lang="en-GB" sz="1400" i="1" dirty="0">
              <a:solidFill>
                <a:prstClr val="black"/>
              </a:solidFill>
              <a:latin typeface="+mj-lt"/>
            </a:endParaRPr>
          </a:p>
        </p:txBody>
      </p:sp>
      <p:sp>
        <p:nvSpPr>
          <p:cNvPr id="41" name="TextBox 40"/>
          <p:cNvSpPr txBox="1"/>
          <p:nvPr/>
        </p:nvSpPr>
        <p:spPr>
          <a:xfrm>
            <a:off x="6256658" y="3671750"/>
            <a:ext cx="2302233" cy="523220"/>
          </a:xfrm>
          <a:prstGeom prst="rect">
            <a:avLst/>
          </a:prstGeom>
          <a:noFill/>
        </p:spPr>
        <p:txBody>
          <a:bodyPr wrap="none" rtlCol="0">
            <a:spAutoFit/>
          </a:bodyPr>
          <a:lstStyle/>
          <a:p>
            <a:pPr algn="ctr" fontAlgn="auto">
              <a:spcBef>
                <a:spcPts val="0"/>
              </a:spcBef>
              <a:spcAft>
                <a:spcPts val="0"/>
              </a:spcAft>
            </a:pPr>
            <a:r>
              <a:rPr lang="en-GB" sz="1400" dirty="0" smtClean="0">
                <a:solidFill>
                  <a:prstClr val="black"/>
                </a:solidFill>
                <a:latin typeface="+mj-lt"/>
              </a:rPr>
              <a:t>Social Control</a:t>
            </a:r>
          </a:p>
          <a:p>
            <a:pPr algn="ctr" fontAlgn="auto">
              <a:spcBef>
                <a:spcPts val="0"/>
              </a:spcBef>
              <a:spcAft>
                <a:spcPts val="0"/>
              </a:spcAft>
            </a:pPr>
            <a:r>
              <a:rPr lang="en-GB" sz="1400" i="1" dirty="0" smtClean="0">
                <a:solidFill>
                  <a:prstClr val="black"/>
                </a:solidFill>
                <a:latin typeface="+mj-lt"/>
              </a:rPr>
              <a:t>Performance Management</a:t>
            </a:r>
            <a:endParaRPr lang="en-GB" sz="1400" i="1" dirty="0">
              <a:solidFill>
                <a:prstClr val="black"/>
              </a:solidFill>
              <a:latin typeface="+mj-lt"/>
            </a:endParaRPr>
          </a:p>
        </p:txBody>
      </p:sp>
      <p:sp>
        <p:nvSpPr>
          <p:cNvPr id="42" name="TextBox 41"/>
          <p:cNvSpPr txBox="1"/>
          <p:nvPr/>
        </p:nvSpPr>
        <p:spPr>
          <a:xfrm>
            <a:off x="1518809" y="4196884"/>
            <a:ext cx="883576" cy="415498"/>
          </a:xfrm>
          <a:prstGeom prst="rect">
            <a:avLst/>
          </a:prstGeom>
          <a:noFill/>
        </p:spPr>
        <p:txBody>
          <a:bodyPr wrap="none" rtlCol="0">
            <a:spAutoFit/>
          </a:bodyPr>
          <a:lstStyle/>
          <a:p>
            <a:pPr algn="ctr" fontAlgn="auto">
              <a:spcBef>
                <a:spcPts val="0"/>
              </a:spcBef>
              <a:spcAft>
                <a:spcPts val="0"/>
              </a:spcAft>
            </a:pPr>
            <a:r>
              <a:rPr lang="en-GB" sz="1050" dirty="0" smtClean="0">
                <a:solidFill>
                  <a:prstClr val="black"/>
                </a:solidFill>
                <a:latin typeface="+mj-lt"/>
              </a:rPr>
              <a:t>Command </a:t>
            </a:r>
          </a:p>
          <a:p>
            <a:pPr algn="ctr" fontAlgn="auto">
              <a:spcBef>
                <a:spcPts val="0"/>
              </a:spcBef>
              <a:spcAft>
                <a:spcPts val="0"/>
              </a:spcAft>
            </a:pPr>
            <a:r>
              <a:rPr lang="en-GB" sz="1050" dirty="0" smtClean="0">
                <a:solidFill>
                  <a:prstClr val="black"/>
                </a:solidFill>
                <a:latin typeface="+mj-lt"/>
              </a:rPr>
              <a:t>and Control</a:t>
            </a:r>
          </a:p>
        </p:txBody>
      </p:sp>
      <p:sp>
        <p:nvSpPr>
          <p:cNvPr id="43" name="TextBox 42"/>
          <p:cNvSpPr txBox="1"/>
          <p:nvPr/>
        </p:nvSpPr>
        <p:spPr>
          <a:xfrm>
            <a:off x="6229914" y="4207470"/>
            <a:ext cx="1008112" cy="738664"/>
          </a:xfrm>
          <a:prstGeom prst="rect">
            <a:avLst/>
          </a:prstGeom>
          <a:noFill/>
        </p:spPr>
        <p:txBody>
          <a:bodyPr wrap="square" rtlCol="0">
            <a:spAutoFit/>
          </a:bodyPr>
          <a:lstStyle/>
          <a:p>
            <a:pPr algn="ctr" fontAlgn="auto">
              <a:spcBef>
                <a:spcPts val="0"/>
              </a:spcBef>
              <a:spcAft>
                <a:spcPts val="0"/>
              </a:spcAft>
            </a:pPr>
            <a:r>
              <a:rPr lang="en-GB" sz="1050" dirty="0" smtClean="0">
                <a:solidFill>
                  <a:prstClr val="black"/>
                </a:solidFill>
                <a:latin typeface="+mj-lt"/>
              </a:rPr>
              <a:t>Open Participative Self-Managed</a:t>
            </a:r>
          </a:p>
        </p:txBody>
      </p:sp>
      <p:sp>
        <p:nvSpPr>
          <p:cNvPr id="44" name="TextBox 43"/>
          <p:cNvSpPr txBox="1"/>
          <p:nvPr/>
        </p:nvSpPr>
        <p:spPr>
          <a:xfrm>
            <a:off x="3544772" y="6015945"/>
            <a:ext cx="879162" cy="415498"/>
          </a:xfrm>
          <a:prstGeom prst="rect">
            <a:avLst/>
          </a:prstGeom>
          <a:noFill/>
        </p:spPr>
        <p:txBody>
          <a:bodyPr wrap="square" rtlCol="0">
            <a:spAutoFit/>
          </a:bodyPr>
          <a:lstStyle/>
          <a:p>
            <a:pPr algn="ctr" fontAlgn="auto">
              <a:spcBef>
                <a:spcPts val="0"/>
              </a:spcBef>
              <a:spcAft>
                <a:spcPts val="0"/>
              </a:spcAft>
            </a:pPr>
            <a:r>
              <a:rPr lang="en-GB" sz="1050" dirty="0" smtClean="0">
                <a:solidFill>
                  <a:prstClr val="black"/>
                </a:solidFill>
                <a:latin typeface="+mj-lt"/>
              </a:rPr>
              <a:t>Low Maturity</a:t>
            </a:r>
          </a:p>
        </p:txBody>
      </p:sp>
      <p:sp>
        <p:nvSpPr>
          <p:cNvPr id="45" name="TextBox 44"/>
          <p:cNvSpPr txBox="1"/>
          <p:nvPr/>
        </p:nvSpPr>
        <p:spPr>
          <a:xfrm>
            <a:off x="3518138" y="2159259"/>
            <a:ext cx="879162" cy="415498"/>
          </a:xfrm>
          <a:prstGeom prst="rect">
            <a:avLst/>
          </a:prstGeom>
          <a:noFill/>
        </p:spPr>
        <p:txBody>
          <a:bodyPr wrap="square" rtlCol="0">
            <a:spAutoFit/>
          </a:bodyPr>
          <a:lstStyle/>
          <a:p>
            <a:pPr algn="ctr" fontAlgn="auto">
              <a:spcBef>
                <a:spcPts val="0"/>
              </a:spcBef>
              <a:spcAft>
                <a:spcPts val="0"/>
              </a:spcAft>
            </a:pPr>
            <a:r>
              <a:rPr lang="en-GB" sz="1050" dirty="0" smtClean="0">
                <a:solidFill>
                  <a:prstClr val="black"/>
                </a:solidFill>
                <a:latin typeface="+mj-lt"/>
              </a:rPr>
              <a:t>High Maturity</a:t>
            </a:r>
          </a:p>
        </p:txBody>
      </p:sp>
      <p:sp>
        <p:nvSpPr>
          <p:cNvPr id="46" name="TextBox 45"/>
          <p:cNvSpPr txBox="1"/>
          <p:nvPr/>
        </p:nvSpPr>
        <p:spPr>
          <a:xfrm>
            <a:off x="2097810" y="6005724"/>
            <a:ext cx="659155" cy="369332"/>
          </a:xfrm>
          <a:prstGeom prst="rect">
            <a:avLst/>
          </a:prstGeom>
          <a:noFill/>
        </p:spPr>
        <p:txBody>
          <a:bodyPr wrap="none" rtlCol="0">
            <a:spAutoFit/>
          </a:bodyPr>
          <a:lstStyle/>
          <a:p>
            <a:pPr fontAlgn="auto">
              <a:spcBef>
                <a:spcPts val="0"/>
              </a:spcBef>
              <a:spcAft>
                <a:spcPts val="0"/>
              </a:spcAft>
            </a:pPr>
            <a:r>
              <a:rPr lang="en-GB" sz="1800" dirty="0" smtClean="0">
                <a:solidFill>
                  <a:srgbClr val="C00000"/>
                </a:solidFill>
                <a:latin typeface="+mj-lt"/>
              </a:rPr>
              <a:t>Fear</a:t>
            </a:r>
            <a:endParaRPr lang="en-GB" sz="1800" dirty="0">
              <a:solidFill>
                <a:srgbClr val="C00000"/>
              </a:solidFill>
              <a:latin typeface="+mj-lt"/>
            </a:endParaRPr>
          </a:p>
        </p:txBody>
      </p:sp>
      <p:sp>
        <p:nvSpPr>
          <p:cNvPr id="47" name="TextBox 46"/>
          <p:cNvSpPr txBox="1"/>
          <p:nvPr/>
        </p:nvSpPr>
        <p:spPr>
          <a:xfrm>
            <a:off x="5715708" y="6005724"/>
            <a:ext cx="684803" cy="369332"/>
          </a:xfrm>
          <a:prstGeom prst="rect">
            <a:avLst/>
          </a:prstGeom>
          <a:noFill/>
        </p:spPr>
        <p:txBody>
          <a:bodyPr wrap="none" rtlCol="0">
            <a:spAutoFit/>
          </a:bodyPr>
          <a:lstStyle/>
          <a:p>
            <a:pPr fontAlgn="auto">
              <a:spcBef>
                <a:spcPts val="0"/>
              </a:spcBef>
              <a:spcAft>
                <a:spcPts val="0"/>
              </a:spcAft>
            </a:pPr>
            <a:r>
              <a:rPr lang="en-GB" sz="1800" dirty="0" smtClean="0">
                <a:solidFill>
                  <a:srgbClr val="C00000"/>
                </a:solidFill>
                <a:latin typeface="+mj-lt"/>
              </a:rPr>
              <a:t>Love</a:t>
            </a:r>
            <a:endParaRPr lang="en-GB" sz="1800" dirty="0">
              <a:solidFill>
                <a:srgbClr val="C00000"/>
              </a:solidFill>
              <a:latin typeface="+mj-lt"/>
            </a:endParaRPr>
          </a:p>
        </p:txBody>
      </p:sp>
      <p:sp>
        <p:nvSpPr>
          <p:cNvPr id="48" name="TextBox 47"/>
          <p:cNvSpPr txBox="1"/>
          <p:nvPr/>
        </p:nvSpPr>
        <p:spPr>
          <a:xfrm>
            <a:off x="1669100" y="2159259"/>
            <a:ext cx="1296643" cy="646331"/>
          </a:xfrm>
          <a:prstGeom prst="rect">
            <a:avLst/>
          </a:prstGeom>
          <a:noFill/>
        </p:spPr>
        <p:txBody>
          <a:bodyPr wrap="square" rtlCol="0">
            <a:spAutoFit/>
          </a:bodyPr>
          <a:lstStyle/>
          <a:p>
            <a:pPr fontAlgn="auto">
              <a:spcBef>
                <a:spcPts val="0"/>
              </a:spcBef>
              <a:spcAft>
                <a:spcPts val="0"/>
              </a:spcAft>
            </a:pPr>
            <a:r>
              <a:rPr lang="en-GB" sz="1800" dirty="0" smtClean="0">
                <a:solidFill>
                  <a:srgbClr val="C00000"/>
                </a:solidFill>
                <a:latin typeface="+mj-lt"/>
              </a:rPr>
              <a:t>Individual survival</a:t>
            </a:r>
            <a:endParaRPr lang="en-GB" sz="1800" dirty="0">
              <a:solidFill>
                <a:srgbClr val="C00000"/>
              </a:solidFill>
              <a:latin typeface="+mj-lt"/>
            </a:endParaRPr>
          </a:p>
        </p:txBody>
      </p:sp>
      <p:sp>
        <p:nvSpPr>
          <p:cNvPr id="49" name="TextBox 48"/>
          <p:cNvSpPr txBox="1"/>
          <p:nvPr/>
        </p:nvSpPr>
        <p:spPr>
          <a:xfrm>
            <a:off x="6026017" y="2178581"/>
            <a:ext cx="1520756" cy="646331"/>
          </a:xfrm>
          <a:prstGeom prst="rect">
            <a:avLst/>
          </a:prstGeom>
          <a:noFill/>
        </p:spPr>
        <p:txBody>
          <a:bodyPr wrap="square" rtlCol="0">
            <a:spAutoFit/>
          </a:bodyPr>
          <a:lstStyle/>
          <a:p>
            <a:pPr fontAlgn="auto">
              <a:spcBef>
                <a:spcPts val="0"/>
              </a:spcBef>
              <a:spcAft>
                <a:spcPts val="0"/>
              </a:spcAft>
            </a:pPr>
            <a:r>
              <a:rPr lang="en-GB" sz="1800" dirty="0" smtClean="0">
                <a:solidFill>
                  <a:srgbClr val="C00000"/>
                </a:solidFill>
                <a:latin typeface="+mj-lt"/>
              </a:rPr>
              <a:t>Growing together</a:t>
            </a:r>
          </a:p>
        </p:txBody>
      </p:sp>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251294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6" grpId="0"/>
      <p:bldP spid="47" grpId="0"/>
      <p:bldP spid="48" grpId="0"/>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67544" y="1484784"/>
            <a:ext cx="8280920" cy="4708981"/>
          </a:xfrm>
          <a:prstGeom prst="rect">
            <a:avLst/>
          </a:prstGeom>
          <a:noFill/>
        </p:spPr>
        <p:txBody>
          <a:bodyPr wrap="square" rtlCol="0">
            <a:spAutoFit/>
          </a:bodyPr>
          <a:lstStyle/>
          <a:p>
            <a:r>
              <a:rPr lang="en-GB" sz="2000" dirty="0" smtClean="0">
                <a:solidFill>
                  <a:srgbClr val="FFFFFF"/>
                </a:solidFill>
                <a:latin typeface="+mj-lt"/>
              </a:rPr>
              <a:t>On the one hand…</a:t>
            </a:r>
          </a:p>
          <a:p>
            <a:pPr marL="457200" indent="-457200">
              <a:buFont typeface="Arial" panose="020B0604020202020204" pitchFamily="34" charset="0"/>
              <a:buChar char="•"/>
            </a:pPr>
            <a:r>
              <a:rPr lang="en-GB" sz="2000" dirty="0" smtClean="0">
                <a:solidFill>
                  <a:srgbClr val="FFFFFF"/>
                </a:solidFill>
                <a:latin typeface="+mj-lt"/>
              </a:rPr>
              <a:t>Operations management is a very broad discipline of management</a:t>
            </a:r>
          </a:p>
          <a:p>
            <a:pPr marL="457200" indent="-457200">
              <a:buFont typeface="Arial" panose="020B0604020202020204" pitchFamily="34" charset="0"/>
              <a:buChar char="•"/>
            </a:pPr>
            <a:r>
              <a:rPr lang="en-GB" sz="2000" dirty="0" smtClean="0">
                <a:solidFill>
                  <a:srgbClr val="FFFFFF"/>
                </a:solidFill>
                <a:latin typeface="+mj-lt"/>
              </a:rPr>
              <a:t>It is about efficient and effective organisation of the firms resources</a:t>
            </a:r>
          </a:p>
          <a:p>
            <a:pPr marL="457200" indent="-457200">
              <a:buFont typeface="Arial" panose="020B0604020202020204" pitchFamily="34" charset="0"/>
              <a:buChar char="•"/>
            </a:pPr>
            <a:r>
              <a:rPr lang="en-GB" sz="2000" dirty="0" smtClean="0">
                <a:solidFill>
                  <a:srgbClr val="FFFFFF"/>
                </a:solidFill>
                <a:latin typeface="+mj-lt"/>
              </a:rPr>
              <a:t>Fundamental to the organisations goals and objectives</a:t>
            </a:r>
          </a:p>
          <a:p>
            <a:pPr marL="457200" indent="-457200">
              <a:buFont typeface="Arial" panose="020B0604020202020204" pitchFamily="34" charset="0"/>
              <a:buChar char="•"/>
            </a:pPr>
            <a:r>
              <a:rPr lang="en-GB" sz="2000" dirty="0" smtClean="0">
                <a:solidFill>
                  <a:srgbClr val="FFFFFF"/>
                </a:solidFill>
                <a:latin typeface="+mj-lt"/>
              </a:rPr>
              <a:t>It can involve complex global supply chains</a:t>
            </a:r>
          </a:p>
          <a:p>
            <a:pPr marL="457200" indent="-457200">
              <a:buFont typeface="Arial" panose="020B0604020202020204" pitchFamily="34" charset="0"/>
              <a:buChar char="•"/>
            </a:pPr>
            <a:r>
              <a:rPr lang="en-GB" sz="2000" dirty="0" smtClean="0">
                <a:solidFill>
                  <a:srgbClr val="FFFFFF"/>
                </a:solidFill>
                <a:latin typeface="+mj-lt"/>
              </a:rPr>
              <a:t>Management of people is a key element of managing operations</a:t>
            </a:r>
          </a:p>
          <a:p>
            <a:endParaRPr lang="en-GB" sz="2000" dirty="0">
              <a:solidFill>
                <a:srgbClr val="FFFFFF"/>
              </a:solidFill>
              <a:latin typeface="+mj-lt"/>
            </a:endParaRPr>
          </a:p>
          <a:p>
            <a:r>
              <a:rPr lang="en-GB" sz="2000" dirty="0" smtClean="0">
                <a:solidFill>
                  <a:srgbClr val="FFFFFF"/>
                </a:solidFill>
                <a:latin typeface="+mj-lt"/>
              </a:rPr>
              <a:t>On the other hand…</a:t>
            </a:r>
          </a:p>
          <a:p>
            <a:pPr marL="457200" indent="-457200">
              <a:buFont typeface="Arial" panose="020B0604020202020204" pitchFamily="34" charset="0"/>
              <a:buChar char="•"/>
            </a:pPr>
            <a:r>
              <a:rPr lang="en-GB" sz="2000" dirty="0" smtClean="0">
                <a:solidFill>
                  <a:srgbClr val="FFFFFF"/>
                </a:solidFill>
                <a:latin typeface="+mj-lt"/>
              </a:rPr>
              <a:t>It is about managing the performance of processes</a:t>
            </a:r>
          </a:p>
          <a:p>
            <a:pPr marL="457200" indent="-457200">
              <a:buFont typeface="Arial" panose="020B0604020202020204" pitchFamily="34" charset="0"/>
              <a:buChar char="•"/>
            </a:pPr>
            <a:r>
              <a:rPr lang="en-GB" sz="2000" dirty="0" smtClean="0">
                <a:solidFill>
                  <a:srgbClr val="FFFFFF"/>
                </a:solidFill>
                <a:latin typeface="+mj-lt"/>
              </a:rPr>
              <a:t>People are a key component of any process</a:t>
            </a:r>
          </a:p>
          <a:p>
            <a:pPr marL="457200" indent="-457200">
              <a:buFont typeface="Arial" panose="020B0604020202020204" pitchFamily="34" charset="0"/>
              <a:buChar char="•"/>
            </a:pPr>
            <a:r>
              <a:rPr lang="en-GB" sz="2000" dirty="0" smtClean="0">
                <a:solidFill>
                  <a:srgbClr val="FFFFFF"/>
                </a:solidFill>
                <a:latin typeface="+mj-lt"/>
              </a:rPr>
              <a:t>Processes can be simple and within one firm or complex joining several firms together in a global supply chain</a:t>
            </a:r>
          </a:p>
          <a:p>
            <a:pPr marL="457200" indent="-457200">
              <a:buFont typeface="Arial" panose="020B0604020202020204" pitchFamily="34" charset="0"/>
              <a:buChar char="•"/>
            </a:pPr>
            <a:endParaRPr lang="en-GB" sz="2000" dirty="0">
              <a:solidFill>
                <a:srgbClr val="FFFFFF"/>
              </a:solidFill>
              <a:latin typeface="+mj-lt"/>
            </a:endParaRPr>
          </a:p>
          <a:p>
            <a:r>
              <a:rPr lang="en-GB" sz="2000" dirty="0" smtClean="0">
                <a:solidFill>
                  <a:srgbClr val="FFFFFF"/>
                </a:solidFill>
                <a:latin typeface="+mj-lt"/>
              </a:rPr>
              <a:t>However you chose to look at Operations Management is about </a:t>
            </a:r>
            <a:r>
              <a:rPr lang="en-GB" sz="2000" b="1" dirty="0" smtClean="0">
                <a:solidFill>
                  <a:srgbClr val="FFFFFF"/>
                </a:solidFill>
                <a:latin typeface="+mj-lt"/>
              </a:rPr>
              <a:t>Designing and Managing Processes</a:t>
            </a:r>
          </a:p>
        </p:txBody>
      </p:sp>
      <p:sp>
        <p:nvSpPr>
          <p:cNvPr id="3" name="Rectangle 2"/>
          <p:cNvSpPr/>
          <p:nvPr/>
        </p:nvSpPr>
        <p:spPr>
          <a:xfrm>
            <a:off x="344209" y="900009"/>
            <a:ext cx="2055371" cy="584775"/>
          </a:xfrm>
          <a:prstGeom prst="rect">
            <a:avLst/>
          </a:prstGeom>
        </p:spPr>
        <p:txBody>
          <a:bodyPr wrap="none">
            <a:spAutoFit/>
          </a:bodyPr>
          <a:lstStyle/>
          <a:p>
            <a:pPr algn="ctr"/>
            <a:r>
              <a:rPr lang="en-GB" sz="3200" b="1" dirty="0">
                <a:solidFill>
                  <a:srgbClr val="FFFFFF"/>
                </a:solidFill>
                <a:latin typeface="+mj-lt"/>
              </a:rPr>
              <a:t>Summary</a:t>
            </a: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748972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71649" y="2420888"/>
            <a:ext cx="8280920" cy="3046988"/>
          </a:xfrm>
          <a:prstGeom prst="rect">
            <a:avLst/>
          </a:prstGeom>
          <a:noFill/>
        </p:spPr>
        <p:txBody>
          <a:bodyPr wrap="square" rtlCol="0">
            <a:spAutoFit/>
          </a:bodyPr>
          <a:lstStyle/>
          <a:p>
            <a:r>
              <a:rPr lang="en-GB" dirty="0">
                <a:solidFill>
                  <a:srgbClr val="FFFFFF"/>
                </a:solidFill>
                <a:latin typeface="+mn-lt"/>
              </a:rPr>
              <a:t>Bititci, U., </a:t>
            </a:r>
            <a:r>
              <a:rPr lang="en-GB" dirty="0" err="1">
                <a:solidFill>
                  <a:srgbClr val="FFFFFF"/>
                </a:solidFill>
                <a:latin typeface="+mn-lt"/>
              </a:rPr>
              <a:t>Garengo</a:t>
            </a:r>
            <a:r>
              <a:rPr lang="en-GB" dirty="0">
                <a:solidFill>
                  <a:srgbClr val="FFFFFF"/>
                </a:solidFill>
                <a:latin typeface="+mn-lt"/>
              </a:rPr>
              <a:t>, P., </a:t>
            </a:r>
            <a:r>
              <a:rPr lang="en-GB" dirty="0" err="1">
                <a:solidFill>
                  <a:srgbClr val="FFFFFF"/>
                </a:solidFill>
                <a:latin typeface="+mn-lt"/>
              </a:rPr>
              <a:t>Dörfler</a:t>
            </a:r>
            <a:r>
              <a:rPr lang="en-GB" dirty="0">
                <a:solidFill>
                  <a:srgbClr val="FFFFFF"/>
                </a:solidFill>
                <a:latin typeface="+mn-lt"/>
              </a:rPr>
              <a:t>, V. and </a:t>
            </a:r>
            <a:r>
              <a:rPr lang="en-GB" dirty="0" err="1">
                <a:solidFill>
                  <a:srgbClr val="FFFFFF"/>
                </a:solidFill>
                <a:latin typeface="+mn-lt"/>
              </a:rPr>
              <a:t>Nudurupati</a:t>
            </a:r>
            <a:r>
              <a:rPr lang="en-GB" dirty="0">
                <a:solidFill>
                  <a:srgbClr val="FFFFFF"/>
                </a:solidFill>
                <a:latin typeface="+mn-lt"/>
              </a:rPr>
              <a:t>, S. (2012) Performance Measurement: Challenges for Tomorrow. </a:t>
            </a:r>
            <a:r>
              <a:rPr lang="en-GB" i="1" dirty="0">
                <a:solidFill>
                  <a:srgbClr val="FFFFFF"/>
                </a:solidFill>
                <a:latin typeface="+mn-lt"/>
              </a:rPr>
              <a:t>International Journal of Management Reviews, 14</a:t>
            </a:r>
            <a:r>
              <a:rPr lang="en-GB" dirty="0">
                <a:solidFill>
                  <a:srgbClr val="FFFFFF"/>
                </a:solidFill>
                <a:latin typeface="+mn-lt"/>
              </a:rPr>
              <a:t>(3), 305-32.</a:t>
            </a:r>
          </a:p>
          <a:p>
            <a:r>
              <a:rPr lang="en-GB" dirty="0">
                <a:solidFill>
                  <a:srgbClr val="FFFFFF"/>
                </a:solidFill>
                <a:latin typeface="+mn-lt"/>
              </a:rPr>
              <a:t> </a:t>
            </a:r>
          </a:p>
          <a:p>
            <a:r>
              <a:rPr lang="en-GB" dirty="0">
                <a:solidFill>
                  <a:srgbClr val="FFFFFF"/>
                </a:solidFill>
                <a:latin typeface="+mn-lt"/>
              </a:rPr>
              <a:t>Bititci, U.S. et al. (2011) Managerial processes: an operations management perspective towards dynamic capabilities. Production Planning &amp; Control, 22(2), 157-173.</a:t>
            </a:r>
            <a:endParaRPr lang="en-GB" b="1" dirty="0" smtClean="0">
              <a:solidFill>
                <a:srgbClr val="FFFFFF"/>
              </a:solidFill>
              <a:latin typeface="+mn-lt"/>
            </a:endParaRPr>
          </a:p>
        </p:txBody>
      </p:sp>
      <p:sp>
        <p:nvSpPr>
          <p:cNvPr id="3" name="Rectangle 2"/>
          <p:cNvSpPr/>
          <p:nvPr/>
        </p:nvSpPr>
        <p:spPr>
          <a:xfrm>
            <a:off x="471649" y="900009"/>
            <a:ext cx="1800494" cy="584775"/>
          </a:xfrm>
          <a:prstGeom prst="rect">
            <a:avLst/>
          </a:prstGeom>
        </p:spPr>
        <p:txBody>
          <a:bodyPr wrap="none">
            <a:spAutoFit/>
          </a:bodyPr>
          <a:lstStyle/>
          <a:p>
            <a:pPr algn="ctr"/>
            <a:r>
              <a:rPr lang="en-GB" sz="3200" b="1" dirty="0" smtClean="0">
                <a:solidFill>
                  <a:srgbClr val="FFFFFF"/>
                </a:solidFill>
                <a:latin typeface="+mj-lt"/>
              </a:rPr>
              <a:t>Reading</a:t>
            </a:r>
            <a:endParaRPr lang="en-GB" sz="3200" b="1" dirty="0">
              <a:solidFill>
                <a:srgbClr val="FFFFFF"/>
              </a:solidFill>
              <a:latin typeface="+mj-lt"/>
            </a:endParaRPr>
          </a:p>
        </p:txBody>
      </p:sp>
      <p:sp>
        <p:nvSpPr>
          <p:cNvPr id="4" name="Footer Placeholder 3"/>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966688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85"/>
          <p:cNvSpPr txBox="1">
            <a:spLocks noChangeArrowheads="1"/>
          </p:cNvSpPr>
          <p:nvPr/>
        </p:nvSpPr>
        <p:spPr bwMode="auto">
          <a:xfrm>
            <a:off x="484632" y="836712"/>
            <a:ext cx="8251381" cy="584775"/>
          </a:xfrm>
          <a:prstGeom prst="rect">
            <a:avLst/>
          </a:prstGeom>
          <a:noFill/>
        </p:spPr>
        <p:txBody>
          <a:bodyPr wrap="square" rtlCol="0">
            <a:spAutoFit/>
          </a:bodyPr>
          <a:lstStyle>
            <a:defPPr>
              <a:defRPr lang="en-US"/>
            </a:defPPr>
            <a:lvl1pPr>
              <a:defRPr sz="3200" b="1"/>
            </a:lvl1pPr>
          </a:lstStyle>
          <a:p>
            <a:r>
              <a:rPr lang="en-GB" b="0" dirty="0" smtClean="0">
                <a:solidFill>
                  <a:srgbClr val="FFFFFF"/>
                </a:solidFill>
                <a:latin typeface="+mj-lt"/>
              </a:rPr>
              <a:t>Levels of Business Management</a:t>
            </a:r>
            <a:endParaRPr lang="en-GB" b="0" dirty="0">
              <a:solidFill>
                <a:srgbClr val="FFFFFF"/>
              </a:solidFill>
              <a:latin typeface="+mj-lt"/>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32" y="1700808"/>
            <a:ext cx="8218364" cy="434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93120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TextBox 21"/>
          <p:cNvSpPr txBox="1">
            <a:spLocks noChangeArrowheads="1"/>
          </p:cNvSpPr>
          <p:nvPr/>
        </p:nvSpPr>
        <p:spPr bwMode="auto">
          <a:xfrm>
            <a:off x="461731" y="836712"/>
            <a:ext cx="8251381" cy="584775"/>
          </a:xfrm>
          <a:prstGeom prst="rect">
            <a:avLst/>
          </a:prstGeom>
          <a:noFill/>
        </p:spPr>
        <p:txBody>
          <a:bodyPr wrap="square" rtlCol="0">
            <a:spAutoFit/>
          </a:bodyPr>
          <a:lstStyle>
            <a:defPPr>
              <a:defRPr lang="en-US"/>
            </a:defPPr>
            <a:lvl1pPr algn="ctr">
              <a:defRPr sz="3200" b="1"/>
            </a:lvl1pPr>
          </a:lstStyle>
          <a:p>
            <a:pPr algn="l"/>
            <a:r>
              <a:rPr lang="en-GB" b="0" dirty="0">
                <a:solidFill>
                  <a:srgbClr val="FFFFFF"/>
                </a:solidFill>
                <a:latin typeface="+mj-lt"/>
              </a:rPr>
              <a:t>Operations management is fashionable!</a:t>
            </a:r>
          </a:p>
        </p:txBody>
      </p:sp>
      <p:pic>
        <p:nvPicPr>
          <p:cNvPr id="41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6792"/>
            <a:ext cx="9036496" cy="4866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420803135"/>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7897" y="666003"/>
            <a:ext cx="1887023" cy="40011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  machines</a:t>
            </a:r>
          </a:p>
        </p:txBody>
      </p:sp>
      <p:sp>
        <p:nvSpPr>
          <p:cNvPr id="19461" name="TextBox 21"/>
          <p:cNvSpPr txBox="1">
            <a:spLocks noChangeArrowheads="1"/>
          </p:cNvSpPr>
          <p:nvPr/>
        </p:nvSpPr>
        <p:spPr bwMode="auto">
          <a:xfrm>
            <a:off x="123809" y="-43285"/>
            <a:ext cx="8251381" cy="584775"/>
          </a:xfrm>
          <a:prstGeom prst="rect">
            <a:avLst/>
          </a:prstGeom>
          <a:noFill/>
        </p:spPr>
        <p:txBody>
          <a:bodyPr wrap="square" rtlCol="0">
            <a:spAutoFit/>
          </a:bodyPr>
          <a:lstStyle>
            <a:defPPr>
              <a:defRPr lang="en-US"/>
            </a:defPPr>
            <a:lvl1pPr algn="ctr">
              <a:defRPr sz="3200" b="1"/>
            </a:lvl1pPr>
          </a:lstStyle>
          <a:p>
            <a:r>
              <a:rPr lang="en-US" b="0" dirty="0">
                <a:solidFill>
                  <a:srgbClr val="FFFFFF"/>
                </a:solidFill>
                <a:latin typeface="+mj-lt"/>
              </a:rPr>
              <a:t>Operations management uses…</a:t>
            </a:r>
            <a:endParaRPr lang="en-GB" b="0" dirty="0">
              <a:solidFill>
                <a:srgbClr val="FFFFFF"/>
              </a:solidFill>
              <a:latin typeface="+mj-lt"/>
            </a:endParaRPr>
          </a:p>
        </p:txBody>
      </p:sp>
      <p:sp>
        <p:nvSpPr>
          <p:cNvPr id="5" name="TextBox 4"/>
          <p:cNvSpPr txBox="1"/>
          <p:nvPr/>
        </p:nvSpPr>
        <p:spPr>
          <a:xfrm>
            <a:off x="2076690" y="677892"/>
            <a:ext cx="713810" cy="40011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to</a:t>
            </a:r>
          </a:p>
        </p:txBody>
      </p:sp>
      <p:sp>
        <p:nvSpPr>
          <p:cNvPr id="6" name="TextBox 5"/>
          <p:cNvSpPr txBox="1"/>
          <p:nvPr/>
        </p:nvSpPr>
        <p:spPr>
          <a:xfrm>
            <a:off x="2961146" y="693658"/>
            <a:ext cx="1658154" cy="40011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efficiently</a:t>
            </a:r>
          </a:p>
        </p:txBody>
      </p:sp>
      <p:sp>
        <p:nvSpPr>
          <p:cNvPr id="7" name="TextBox 6"/>
          <p:cNvSpPr txBox="1"/>
          <p:nvPr/>
        </p:nvSpPr>
        <p:spPr>
          <a:xfrm>
            <a:off x="4805707" y="697534"/>
            <a:ext cx="1595092" cy="40011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assemble</a:t>
            </a:r>
          </a:p>
        </p:txBody>
      </p:sp>
      <p:sp>
        <p:nvSpPr>
          <p:cNvPr id="9" name="TextBox 8"/>
          <p:cNvSpPr txBox="1"/>
          <p:nvPr/>
        </p:nvSpPr>
        <p:spPr>
          <a:xfrm>
            <a:off x="6615846" y="709424"/>
            <a:ext cx="1897533" cy="40011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  products</a:t>
            </a:r>
          </a:p>
        </p:txBody>
      </p:sp>
      <p:sp>
        <p:nvSpPr>
          <p:cNvPr id="13" name="TextBox 12"/>
          <p:cNvSpPr txBox="1"/>
          <p:nvPr/>
        </p:nvSpPr>
        <p:spPr>
          <a:xfrm>
            <a:off x="2948149" y="1466104"/>
            <a:ext cx="1608082" cy="400110"/>
          </a:xfrm>
          <a:prstGeom prst="rect">
            <a:avLst/>
          </a:prstGeom>
          <a:solidFill>
            <a:srgbClr val="FFCC99"/>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i="1" dirty="0">
                <a:solidFill>
                  <a:schemeClr val="bg2"/>
                </a:solidFill>
                <a:latin typeface="+mj-lt"/>
              </a:rPr>
              <a:t>effectively</a:t>
            </a:r>
            <a:endParaRPr lang="en-GB" sz="2000" dirty="0">
              <a:solidFill>
                <a:schemeClr val="bg2"/>
              </a:solidFill>
              <a:latin typeface="+mj-lt"/>
            </a:endParaRPr>
          </a:p>
        </p:txBody>
      </p:sp>
      <p:sp>
        <p:nvSpPr>
          <p:cNvPr id="14" name="TextBox 13"/>
          <p:cNvSpPr txBox="1"/>
          <p:nvPr/>
        </p:nvSpPr>
        <p:spPr>
          <a:xfrm>
            <a:off x="105100" y="1455374"/>
            <a:ext cx="1786758" cy="400110"/>
          </a:xfrm>
          <a:prstGeom prst="rect">
            <a:avLst/>
          </a:prstGeom>
          <a:solidFill>
            <a:srgbClr val="FFCC99"/>
          </a:solidFill>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GB" sz="2000" i="1" dirty="0">
                <a:solidFill>
                  <a:schemeClr val="bg2"/>
                </a:solidFill>
                <a:latin typeface="+mj-lt"/>
              </a:rPr>
              <a:t>knowledge</a:t>
            </a:r>
            <a:endParaRPr lang="en-GB" sz="2000" dirty="0">
              <a:solidFill>
                <a:schemeClr val="bg2"/>
              </a:solidFill>
              <a:latin typeface="+mj-lt"/>
            </a:endParaRPr>
          </a:p>
        </p:txBody>
      </p:sp>
      <p:sp>
        <p:nvSpPr>
          <p:cNvPr id="16" name="TextBox 15"/>
          <p:cNvSpPr txBox="1"/>
          <p:nvPr/>
        </p:nvSpPr>
        <p:spPr>
          <a:xfrm>
            <a:off x="6448077" y="1261151"/>
            <a:ext cx="2522483" cy="1015663"/>
          </a:xfrm>
          <a:prstGeom prst="rect">
            <a:avLst/>
          </a:prstGeom>
          <a:solidFill>
            <a:srgbClr val="FFCC99"/>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i="1" dirty="0">
                <a:solidFill>
                  <a:schemeClr val="bg2"/>
                </a:solidFill>
                <a:latin typeface="+mj-lt"/>
              </a:rPr>
              <a:t>to treat real and perceived patient concerns</a:t>
            </a:r>
            <a:endParaRPr lang="en-GB" sz="2000" dirty="0">
              <a:solidFill>
                <a:schemeClr val="bg2"/>
              </a:solidFill>
              <a:latin typeface="+mj-lt"/>
            </a:endParaRPr>
          </a:p>
        </p:txBody>
      </p:sp>
      <p:sp>
        <p:nvSpPr>
          <p:cNvPr id="18" name="TextBox 17"/>
          <p:cNvSpPr txBox="1"/>
          <p:nvPr/>
        </p:nvSpPr>
        <p:spPr>
          <a:xfrm>
            <a:off x="4740157" y="1318961"/>
            <a:ext cx="1597571" cy="707886"/>
          </a:xfrm>
          <a:prstGeom prst="rect">
            <a:avLst/>
          </a:prstGeom>
          <a:solidFill>
            <a:srgbClr val="FFCC99"/>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i="1" dirty="0">
                <a:solidFill>
                  <a:schemeClr val="bg2"/>
                </a:solidFill>
                <a:latin typeface="+mj-lt"/>
              </a:rPr>
              <a:t>diagnose conditions</a:t>
            </a:r>
            <a:endParaRPr lang="en-GB" sz="2000" dirty="0">
              <a:solidFill>
                <a:schemeClr val="bg2"/>
              </a:solidFill>
              <a:latin typeface="+mj-lt"/>
            </a:endParaRPr>
          </a:p>
        </p:txBody>
      </p:sp>
      <p:sp>
        <p:nvSpPr>
          <p:cNvPr id="19" name="TextBox 18"/>
          <p:cNvSpPr txBox="1"/>
          <p:nvPr/>
        </p:nvSpPr>
        <p:spPr>
          <a:xfrm>
            <a:off x="2055664" y="1445166"/>
            <a:ext cx="713810" cy="400110"/>
          </a:xfrm>
          <a:prstGeom prst="rect">
            <a:avLst/>
          </a:prstGeom>
          <a:solidFill>
            <a:srgbClr val="FFCC99"/>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to</a:t>
            </a:r>
          </a:p>
        </p:txBody>
      </p:sp>
      <p:sp>
        <p:nvSpPr>
          <p:cNvPr id="20" name="TextBox 19"/>
          <p:cNvSpPr txBox="1"/>
          <p:nvPr/>
        </p:nvSpPr>
        <p:spPr>
          <a:xfrm>
            <a:off x="204952" y="2459361"/>
            <a:ext cx="1387365" cy="40011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people</a:t>
            </a:r>
            <a:endParaRPr lang="en-GB" sz="2000" dirty="0">
              <a:solidFill>
                <a:schemeClr val="bg2"/>
              </a:solidFill>
              <a:latin typeface="+mj-lt"/>
            </a:endParaRPr>
          </a:p>
        </p:txBody>
      </p:sp>
      <p:sp>
        <p:nvSpPr>
          <p:cNvPr id="22" name="TextBox 21"/>
          <p:cNvSpPr txBox="1"/>
          <p:nvPr/>
        </p:nvSpPr>
        <p:spPr>
          <a:xfrm>
            <a:off x="4903076" y="2490891"/>
            <a:ext cx="1213945" cy="40011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create</a:t>
            </a:r>
            <a:endParaRPr lang="en-GB" sz="2000" dirty="0">
              <a:solidFill>
                <a:schemeClr val="bg2"/>
              </a:solidFill>
              <a:latin typeface="+mj-lt"/>
            </a:endParaRPr>
          </a:p>
        </p:txBody>
      </p:sp>
      <p:sp>
        <p:nvSpPr>
          <p:cNvPr id="23" name="TextBox 22"/>
          <p:cNvSpPr txBox="1"/>
          <p:nvPr/>
        </p:nvSpPr>
        <p:spPr>
          <a:xfrm>
            <a:off x="6479629" y="2412057"/>
            <a:ext cx="2490951" cy="1323439"/>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services that will address current and potential client needs</a:t>
            </a:r>
            <a:endParaRPr lang="en-GB" sz="2000" dirty="0">
              <a:solidFill>
                <a:schemeClr val="bg2"/>
              </a:solidFill>
              <a:latin typeface="+mj-lt"/>
            </a:endParaRPr>
          </a:p>
        </p:txBody>
      </p:sp>
      <p:sp>
        <p:nvSpPr>
          <p:cNvPr id="24" name="TextBox 23"/>
          <p:cNvSpPr txBox="1"/>
          <p:nvPr/>
        </p:nvSpPr>
        <p:spPr>
          <a:xfrm>
            <a:off x="2942889" y="2469868"/>
            <a:ext cx="1608082" cy="40011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i="1" dirty="0">
                <a:solidFill>
                  <a:schemeClr val="bg2"/>
                </a:solidFill>
                <a:latin typeface="+mj-lt"/>
              </a:rPr>
              <a:t>effectively</a:t>
            </a:r>
            <a:endParaRPr lang="en-GB" sz="2000" dirty="0">
              <a:solidFill>
                <a:schemeClr val="bg2"/>
              </a:solidFill>
              <a:latin typeface="+mj-lt"/>
            </a:endParaRPr>
          </a:p>
        </p:txBody>
      </p:sp>
      <p:sp>
        <p:nvSpPr>
          <p:cNvPr id="25" name="TextBox 24"/>
          <p:cNvSpPr txBox="1"/>
          <p:nvPr/>
        </p:nvSpPr>
        <p:spPr>
          <a:xfrm>
            <a:off x="2034638" y="2480462"/>
            <a:ext cx="713810" cy="400110"/>
          </a:xfrm>
          <a:prstGeom prst="rect">
            <a:avLst/>
          </a:prstGeom>
          <a:solidFill>
            <a:srgbClr val="CC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to</a:t>
            </a:r>
          </a:p>
        </p:txBody>
      </p:sp>
      <p:sp>
        <p:nvSpPr>
          <p:cNvPr id="26" name="TextBox 25"/>
          <p:cNvSpPr txBox="1"/>
          <p:nvPr/>
        </p:nvSpPr>
        <p:spPr>
          <a:xfrm>
            <a:off x="204952" y="3988675"/>
            <a:ext cx="1623848" cy="1015663"/>
          </a:xfrm>
          <a:prstGeom prst="rect">
            <a:avLst/>
          </a:prstGeom>
          <a:solidFill>
            <a:srgbClr val="FFCCF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ours and our partners’ resources</a:t>
            </a:r>
            <a:endParaRPr lang="en-GB" sz="2000" dirty="0">
              <a:solidFill>
                <a:schemeClr val="bg2"/>
              </a:solidFill>
              <a:latin typeface="+mj-lt"/>
            </a:endParaRPr>
          </a:p>
        </p:txBody>
      </p:sp>
      <p:sp>
        <p:nvSpPr>
          <p:cNvPr id="27" name="TextBox 26"/>
          <p:cNvSpPr txBox="1"/>
          <p:nvPr/>
        </p:nvSpPr>
        <p:spPr>
          <a:xfrm>
            <a:off x="3053258" y="3983415"/>
            <a:ext cx="1471447" cy="400110"/>
          </a:xfrm>
          <a:prstGeom prst="rect">
            <a:avLst/>
          </a:prstGeom>
          <a:solidFill>
            <a:srgbClr val="FFCCF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speedily</a:t>
            </a:r>
            <a:endParaRPr lang="en-GB" sz="2000" dirty="0">
              <a:solidFill>
                <a:schemeClr val="bg2"/>
              </a:solidFill>
              <a:latin typeface="+mj-lt"/>
            </a:endParaRPr>
          </a:p>
        </p:txBody>
      </p:sp>
      <p:sp>
        <p:nvSpPr>
          <p:cNvPr id="28" name="TextBox 27"/>
          <p:cNvSpPr txBox="1"/>
          <p:nvPr/>
        </p:nvSpPr>
        <p:spPr>
          <a:xfrm>
            <a:off x="4908336" y="3978158"/>
            <a:ext cx="1271750" cy="400110"/>
          </a:xfrm>
          <a:prstGeom prst="rect">
            <a:avLst/>
          </a:prstGeom>
          <a:solidFill>
            <a:srgbClr val="FFCCF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provide</a:t>
            </a:r>
            <a:endParaRPr lang="en-GB" sz="2000" dirty="0">
              <a:solidFill>
                <a:schemeClr val="bg2"/>
              </a:solidFill>
              <a:latin typeface="+mj-lt"/>
            </a:endParaRPr>
          </a:p>
        </p:txBody>
      </p:sp>
      <p:sp>
        <p:nvSpPr>
          <p:cNvPr id="29" name="TextBox 28"/>
          <p:cNvSpPr txBox="1"/>
          <p:nvPr/>
        </p:nvSpPr>
        <p:spPr>
          <a:xfrm>
            <a:off x="6416566" y="3894061"/>
            <a:ext cx="2538249" cy="1015663"/>
          </a:xfrm>
          <a:prstGeom prst="rect">
            <a:avLst/>
          </a:prstGeom>
          <a:solidFill>
            <a:srgbClr val="FFCCF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supplies and services that relieve community suffering</a:t>
            </a:r>
            <a:endParaRPr lang="en-GB" sz="2000" dirty="0">
              <a:solidFill>
                <a:schemeClr val="bg2"/>
              </a:solidFill>
              <a:latin typeface="+mj-lt"/>
            </a:endParaRPr>
          </a:p>
        </p:txBody>
      </p:sp>
      <p:sp>
        <p:nvSpPr>
          <p:cNvPr id="30" name="TextBox 29"/>
          <p:cNvSpPr txBox="1"/>
          <p:nvPr/>
        </p:nvSpPr>
        <p:spPr>
          <a:xfrm>
            <a:off x="2045144" y="3988738"/>
            <a:ext cx="713810" cy="400110"/>
          </a:xfrm>
          <a:prstGeom prst="rect">
            <a:avLst/>
          </a:prstGeom>
          <a:solidFill>
            <a:srgbClr val="FFCCFF"/>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to</a:t>
            </a:r>
          </a:p>
        </p:txBody>
      </p:sp>
      <p:sp>
        <p:nvSpPr>
          <p:cNvPr id="31" name="TextBox 30"/>
          <p:cNvSpPr txBox="1"/>
          <p:nvPr/>
        </p:nvSpPr>
        <p:spPr>
          <a:xfrm>
            <a:off x="63052" y="5171088"/>
            <a:ext cx="1939164" cy="1015663"/>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our staff’s knowledge and experience</a:t>
            </a:r>
            <a:endParaRPr lang="en-GB" sz="2000" dirty="0">
              <a:solidFill>
                <a:schemeClr val="bg2"/>
              </a:solidFill>
              <a:latin typeface="+mj-lt"/>
            </a:endParaRPr>
          </a:p>
        </p:txBody>
      </p:sp>
      <p:sp>
        <p:nvSpPr>
          <p:cNvPr id="32" name="TextBox 31"/>
          <p:cNvSpPr txBox="1"/>
          <p:nvPr/>
        </p:nvSpPr>
        <p:spPr>
          <a:xfrm>
            <a:off x="3163632" y="5165834"/>
            <a:ext cx="1361088" cy="400110"/>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creatively</a:t>
            </a:r>
            <a:endParaRPr lang="en-GB" sz="2000" dirty="0">
              <a:solidFill>
                <a:schemeClr val="bg2"/>
              </a:solidFill>
              <a:latin typeface="+mj-lt"/>
            </a:endParaRPr>
          </a:p>
        </p:txBody>
      </p:sp>
      <p:sp>
        <p:nvSpPr>
          <p:cNvPr id="33" name="TextBox 32"/>
          <p:cNvSpPr txBox="1"/>
          <p:nvPr/>
        </p:nvSpPr>
        <p:spPr>
          <a:xfrm>
            <a:off x="6421825" y="5081751"/>
            <a:ext cx="2532991" cy="1015663"/>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ideas that delight clients and address their real needs</a:t>
            </a:r>
            <a:endParaRPr lang="en-GB" sz="2000" dirty="0">
              <a:solidFill>
                <a:schemeClr val="bg2"/>
              </a:solidFill>
              <a:latin typeface="+mj-lt"/>
            </a:endParaRPr>
          </a:p>
        </p:txBody>
      </p:sp>
      <p:sp>
        <p:nvSpPr>
          <p:cNvPr id="34" name="TextBox 33"/>
          <p:cNvSpPr txBox="1"/>
          <p:nvPr/>
        </p:nvSpPr>
        <p:spPr>
          <a:xfrm>
            <a:off x="4871541" y="5139561"/>
            <a:ext cx="1277027" cy="400110"/>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2000" i="1" dirty="0">
                <a:solidFill>
                  <a:schemeClr val="bg2"/>
                </a:solidFill>
                <a:latin typeface="+mj-lt"/>
              </a:rPr>
              <a:t>present</a:t>
            </a:r>
            <a:endParaRPr lang="en-GB" sz="2000" dirty="0">
              <a:solidFill>
                <a:schemeClr val="bg2"/>
              </a:solidFill>
              <a:latin typeface="+mj-lt"/>
            </a:endParaRPr>
          </a:p>
        </p:txBody>
      </p:sp>
      <p:sp>
        <p:nvSpPr>
          <p:cNvPr id="35" name="TextBox 34"/>
          <p:cNvSpPr txBox="1"/>
          <p:nvPr/>
        </p:nvSpPr>
        <p:spPr>
          <a:xfrm>
            <a:off x="2134480" y="5150145"/>
            <a:ext cx="713810" cy="400110"/>
          </a:xfrm>
          <a:prstGeom prst="rect">
            <a:avLst/>
          </a:prstGeom>
          <a:solidFill>
            <a:srgbClr val="FFFFCC"/>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GB" sz="2000" dirty="0">
                <a:solidFill>
                  <a:schemeClr val="bg2"/>
                </a:solidFill>
                <a:latin typeface="+mj-lt"/>
              </a:rPr>
              <a:t>to</a:t>
            </a:r>
          </a:p>
        </p:txBody>
      </p:sp>
      <p:pic>
        <p:nvPicPr>
          <p:cNvPr id="36" name="Picture 35" descr="1.2s.jpg"/>
          <p:cNvPicPr>
            <a:picLocks noChangeAspect="1"/>
          </p:cNvPicPr>
          <p:nvPr/>
        </p:nvPicPr>
        <p:blipFill>
          <a:blip r:embed="rId3" cstate="print"/>
          <a:stretch>
            <a:fillRect/>
          </a:stretch>
        </p:blipFill>
        <p:spPr>
          <a:xfrm>
            <a:off x="1250706" y="1907643"/>
            <a:ext cx="5608019" cy="3925614"/>
          </a:xfrm>
          <a:prstGeom prst="rect">
            <a:avLst/>
          </a:prstGeom>
          <a:scene3d>
            <a:camera prst="orthographicFront"/>
            <a:lightRig rig="threePt" dir="t"/>
          </a:scene3d>
          <a:sp3d>
            <a:bevelT/>
          </a:sp3d>
        </p:spPr>
      </p:pic>
      <p:pic>
        <p:nvPicPr>
          <p:cNvPr id="37" name="Picture 36" descr="1.3s.jpg"/>
          <p:cNvPicPr>
            <a:picLocks noChangeAspect="1"/>
          </p:cNvPicPr>
          <p:nvPr/>
        </p:nvPicPr>
        <p:blipFill>
          <a:blip r:embed="rId4" cstate="print"/>
          <a:stretch>
            <a:fillRect/>
          </a:stretch>
        </p:blipFill>
        <p:spPr>
          <a:xfrm>
            <a:off x="2554014" y="2112580"/>
            <a:ext cx="2835559" cy="3778382"/>
          </a:xfrm>
          <a:prstGeom prst="rect">
            <a:avLst/>
          </a:prstGeom>
          <a:scene3d>
            <a:camera prst="orthographicFront"/>
            <a:lightRig rig="threePt" dir="t"/>
          </a:scene3d>
          <a:sp3d>
            <a:bevelT/>
          </a:sp3d>
        </p:spPr>
      </p:pic>
      <p:pic>
        <p:nvPicPr>
          <p:cNvPr id="38" name="Picture 37" descr="1.4s.jpg"/>
          <p:cNvPicPr>
            <a:picLocks noChangeAspect="1"/>
          </p:cNvPicPr>
          <p:nvPr/>
        </p:nvPicPr>
        <p:blipFill>
          <a:blip r:embed="rId5" cstate="print"/>
          <a:stretch>
            <a:fillRect/>
          </a:stretch>
        </p:blipFill>
        <p:spPr>
          <a:xfrm>
            <a:off x="1250706" y="2932385"/>
            <a:ext cx="2075818" cy="3326979"/>
          </a:xfrm>
          <a:prstGeom prst="rect">
            <a:avLst/>
          </a:prstGeom>
          <a:scene3d>
            <a:camera prst="orthographicFront"/>
            <a:lightRig rig="threePt" dir="t"/>
          </a:scene3d>
          <a:sp3d>
            <a:bevelT/>
          </a:sp3d>
        </p:spPr>
      </p:pic>
      <p:pic>
        <p:nvPicPr>
          <p:cNvPr id="39" name="Picture 38" descr="1.5s.jpg"/>
          <p:cNvPicPr>
            <a:picLocks noChangeAspect="1"/>
          </p:cNvPicPr>
          <p:nvPr/>
        </p:nvPicPr>
        <p:blipFill>
          <a:blip r:embed="rId6" cstate="print"/>
          <a:stretch>
            <a:fillRect/>
          </a:stretch>
        </p:blipFill>
        <p:spPr>
          <a:xfrm>
            <a:off x="1749972" y="604240"/>
            <a:ext cx="3689131" cy="2992716"/>
          </a:xfrm>
          <a:prstGeom prst="rect">
            <a:avLst/>
          </a:prstGeom>
          <a:scene3d>
            <a:camera prst="orthographicFront"/>
            <a:lightRig rig="threePt" dir="t"/>
          </a:scene3d>
          <a:sp3d>
            <a:bevelT/>
          </a:sp3d>
        </p:spPr>
      </p:pic>
      <p:pic>
        <p:nvPicPr>
          <p:cNvPr id="40" name="Picture 39" descr="1.6s.jpg"/>
          <p:cNvPicPr>
            <a:picLocks noChangeAspect="1"/>
          </p:cNvPicPr>
          <p:nvPr/>
        </p:nvPicPr>
        <p:blipFill>
          <a:blip r:embed="rId7" cstate="print"/>
          <a:stretch>
            <a:fillRect/>
          </a:stretch>
        </p:blipFill>
        <p:spPr>
          <a:xfrm>
            <a:off x="5749376" y="541490"/>
            <a:ext cx="3394626" cy="4535007"/>
          </a:xfrm>
          <a:prstGeom prst="rect">
            <a:avLst/>
          </a:prstGeom>
          <a:scene3d>
            <a:camera prst="orthographicFront"/>
            <a:lightRig rig="threePt" dir="t"/>
          </a:scene3d>
          <a:sp3d>
            <a:bevelT/>
          </a:sp3d>
        </p:spPr>
      </p:pic>
      <p:sp>
        <p:nvSpPr>
          <p:cNvPr id="3" name="Footer Placeholder 2"/>
          <p:cNvSpPr>
            <a:spLocks noGrp="1"/>
          </p:cNvSpPr>
          <p:nvPr>
            <p:ph type="ftr" sz="quarter" idx="11"/>
          </p:nvPr>
        </p:nvSpPr>
        <p:spPr/>
        <p:txBody>
          <a:bodyPr/>
          <a:lstStyle/>
          <a:p>
            <a:pPr>
              <a:defRPr/>
            </a:pPr>
            <a:r>
              <a:rPr lang="en-GB" smtClean="0"/>
              <a:t>Enterprise and its Business Environment © Goodfellow Publishers 2016</a:t>
            </a:r>
            <a:endParaRPr lang="en-US"/>
          </a:p>
        </p:txBody>
      </p:sp>
    </p:spTree>
    <p:extLst>
      <p:ext uri="{BB962C8B-B14F-4D97-AF65-F5344CB8AC3E}">
        <p14:creationId xmlns:p14="http://schemas.microsoft.com/office/powerpoint/2010/main" val="18515259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50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3000"/>
                            </p:stCondLst>
                            <p:childTnLst>
                              <p:par>
                                <p:cTn id="24" presetID="9" presetClass="exit" presetSubtype="0" fill="hold" nodeType="afterEffect">
                                  <p:stCondLst>
                                    <p:cond delay="500"/>
                                  </p:stCondLst>
                                  <p:childTnLst>
                                    <p:animEffect transition="out" filter="dissolve">
                                      <p:cBhvr>
                                        <p:cTn id="25" dur="500"/>
                                        <p:tgtEl>
                                          <p:spTgt spid="36"/>
                                        </p:tgtEl>
                                      </p:cBhvr>
                                    </p:animEffect>
                                    <p:set>
                                      <p:cBhvr>
                                        <p:cTn id="26" dur="1" fill="hold">
                                          <p:stCondLst>
                                            <p:cond delay="499"/>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par>
                          <p:cTn id="32" fill="hold">
                            <p:stCondLst>
                              <p:cond delay="500"/>
                            </p:stCondLst>
                            <p:childTnLst>
                              <p:par>
                                <p:cTn id="33" presetID="1" presetClass="entr" presetSubtype="0" fill="hold" nodeType="afterEffect">
                                  <p:stCondLst>
                                    <p:cond delay="500"/>
                                  </p:stCondLst>
                                  <p:childTnLst>
                                    <p:set>
                                      <p:cBhvr>
                                        <p:cTn id="34" dur="1" fill="hold">
                                          <p:stCondLst>
                                            <p:cond delay="0"/>
                                          </p:stCondLst>
                                        </p:cTn>
                                        <p:tgtEl>
                                          <p:spTgt spid="14"/>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50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500"/>
                                  </p:stCondLst>
                                  <p:childTnLst>
                                    <p:set>
                                      <p:cBhvr>
                                        <p:cTn id="40" dur="1" fill="hold">
                                          <p:stCondLst>
                                            <p:cond delay="0"/>
                                          </p:stCondLst>
                                        </p:cTn>
                                        <p:tgtEl>
                                          <p:spTgt spid="13"/>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nodeType="afterEffect">
                                  <p:stCondLst>
                                    <p:cond delay="50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2500"/>
                            </p:stCondLst>
                            <p:childTnLst>
                              <p:par>
                                <p:cTn id="45" presetID="1" presetClass="entr" presetSubtype="0" fill="hold" nodeType="afterEffect">
                                  <p:stCondLst>
                                    <p:cond delay="50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3000"/>
                            </p:stCondLst>
                            <p:childTnLst>
                              <p:par>
                                <p:cTn id="48" presetID="9" presetClass="exit" presetSubtype="0" fill="hold" nodeType="afterEffect">
                                  <p:stCondLst>
                                    <p:cond delay="500"/>
                                  </p:stCondLst>
                                  <p:childTnLst>
                                    <p:animEffect transition="out" filter="dissolv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dissolve">
                                      <p:cBhvr>
                                        <p:cTn id="55" dur="500"/>
                                        <p:tgtEl>
                                          <p:spTgt spid="38"/>
                                        </p:tgtEl>
                                      </p:cBhvr>
                                    </p:animEffect>
                                  </p:childTnLst>
                                </p:cTn>
                              </p:par>
                            </p:childTnLst>
                          </p:cTn>
                        </p:par>
                        <p:par>
                          <p:cTn id="56" fill="hold">
                            <p:stCondLst>
                              <p:cond delay="500"/>
                            </p:stCondLst>
                            <p:childTnLst>
                              <p:par>
                                <p:cTn id="57" presetID="1" presetClass="entr" presetSubtype="0" fill="hold" nodeType="afterEffect">
                                  <p:stCondLst>
                                    <p:cond delay="500"/>
                                  </p:stCondLst>
                                  <p:childTnLst>
                                    <p:set>
                                      <p:cBhvr>
                                        <p:cTn id="58" dur="1" fill="hold">
                                          <p:stCondLst>
                                            <p:cond delay="0"/>
                                          </p:stCondLst>
                                        </p:cTn>
                                        <p:tgtEl>
                                          <p:spTgt spid="20"/>
                                        </p:tgtEl>
                                        <p:attrNameLst>
                                          <p:attrName>style.visibility</p:attrName>
                                        </p:attrNameLst>
                                      </p:cBhvr>
                                      <p:to>
                                        <p:strVal val="visible"/>
                                      </p:to>
                                    </p:set>
                                  </p:childTnLst>
                                </p:cTn>
                              </p:par>
                            </p:childTnLst>
                          </p:cTn>
                        </p:par>
                        <p:par>
                          <p:cTn id="59" fill="hold">
                            <p:stCondLst>
                              <p:cond delay="1000"/>
                            </p:stCondLst>
                            <p:childTnLst>
                              <p:par>
                                <p:cTn id="60" presetID="1" presetClass="entr" presetSubtype="0" fill="hold" nodeType="afterEffect">
                                  <p:stCondLst>
                                    <p:cond delay="500"/>
                                  </p:stCondLst>
                                  <p:childTnLst>
                                    <p:set>
                                      <p:cBhvr>
                                        <p:cTn id="61" dur="1" fill="hold">
                                          <p:stCondLst>
                                            <p:cond delay="0"/>
                                          </p:stCondLst>
                                        </p:cTn>
                                        <p:tgtEl>
                                          <p:spTgt spid="25"/>
                                        </p:tgtEl>
                                        <p:attrNameLst>
                                          <p:attrName>style.visibility</p:attrName>
                                        </p:attrNameLst>
                                      </p:cBhvr>
                                      <p:to>
                                        <p:strVal val="visible"/>
                                      </p:to>
                                    </p:set>
                                  </p:childTnLst>
                                </p:cTn>
                              </p:par>
                            </p:childTnLst>
                          </p:cTn>
                        </p:par>
                        <p:par>
                          <p:cTn id="62" fill="hold">
                            <p:stCondLst>
                              <p:cond delay="1500"/>
                            </p:stCondLst>
                            <p:childTnLst>
                              <p:par>
                                <p:cTn id="63" presetID="1" presetClass="entr" presetSubtype="0" fill="hold" nodeType="afterEffect">
                                  <p:stCondLst>
                                    <p:cond delay="500"/>
                                  </p:stCondLst>
                                  <p:childTnLst>
                                    <p:set>
                                      <p:cBhvr>
                                        <p:cTn id="64" dur="1" fill="hold">
                                          <p:stCondLst>
                                            <p:cond delay="0"/>
                                          </p:stCondLst>
                                        </p:cTn>
                                        <p:tgtEl>
                                          <p:spTgt spid="24"/>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500"/>
                                  </p:stCondLst>
                                  <p:childTnLst>
                                    <p:set>
                                      <p:cBhvr>
                                        <p:cTn id="67" dur="1" fill="hold">
                                          <p:stCondLst>
                                            <p:cond delay="0"/>
                                          </p:stCondLst>
                                        </p:cTn>
                                        <p:tgtEl>
                                          <p:spTgt spid="22"/>
                                        </p:tgtEl>
                                        <p:attrNameLst>
                                          <p:attrName>style.visibility</p:attrName>
                                        </p:attrNameLst>
                                      </p:cBhvr>
                                      <p:to>
                                        <p:strVal val="visible"/>
                                      </p:to>
                                    </p:set>
                                  </p:childTnLst>
                                </p:cTn>
                              </p:par>
                            </p:childTnLst>
                          </p:cTn>
                        </p:par>
                        <p:par>
                          <p:cTn id="68" fill="hold">
                            <p:stCondLst>
                              <p:cond delay="2500"/>
                            </p:stCondLst>
                            <p:childTnLst>
                              <p:par>
                                <p:cTn id="69" presetID="1" presetClass="entr" presetSubtype="0" fill="hold" nodeType="afterEffect">
                                  <p:stCondLst>
                                    <p:cond delay="500"/>
                                  </p:stCondLst>
                                  <p:childTnLst>
                                    <p:set>
                                      <p:cBhvr>
                                        <p:cTn id="70" dur="1" fill="hold">
                                          <p:stCondLst>
                                            <p:cond delay="0"/>
                                          </p:stCondLst>
                                        </p:cTn>
                                        <p:tgtEl>
                                          <p:spTgt spid="23"/>
                                        </p:tgtEl>
                                        <p:attrNameLst>
                                          <p:attrName>style.visibility</p:attrName>
                                        </p:attrNameLst>
                                      </p:cBhvr>
                                      <p:to>
                                        <p:strVal val="visible"/>
                                      </p:to>
                                    </p:set>
                                  </p:childTnLst>
                                </p:cTn>
                              </p:par>
                            </p:childTnLst>
                          </p:cTn>
                        </p:par>
                        <p:par>
                          <p:cTn id="71" fill="hold">
                            <p:stCondLst>
                              <p:cond delay="3000"/>
                            </p:stCondLst>
                            <p:childTnLst>
                              <p:par>
                                <p:cTn id="72" presetID="9" presetClass="exit" presetSubtype="0" fill="hold" nodeType="afterEffect">
                                  <p:stCondLst>
                                    <p:cond delay="500"/>
                                  </p:stCondLst>
                                  <p:childTnLst>
                                    <p:animEffect transition="out" filter="dissolve">
                                      <p:cBhvr>
                                        <p:cTn id="73" dur="500"/>
                                        <p:tgtEl>
                                          <p:spTgt spid="38"/>
                                        </p:tgtEl>
                                      </p:cBhvr>
                                    </p:animEffect>
                                    <p:set>
                                      <p:cBhvr>
                                        <p:cTn id="74" dur="1" fill="hold">
                                          <p:stCondLst>
                                            <p:cond delay="499"/>
                                          </p:stCondLst>
                                        </p:cTn>
                                        <p:tgtEl>
                                          <p:spTgt spid="3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dissolve">
                                      <p:cBhvr>
                                        <p:cTn id="79" dur="500"/>
                                        <p:tgtEl>
                                          <p:spTgt spid="39"/>
                                        </p:tgtEl>
                                      </p:cBhvr>
                                    </p:animEffect>
                                  </p:childTnLst>
                                </p:cTn>
                              </p:par>
                            </p:childTnLst>
                          </p:cTn>
                        </p:par>
                        <p:par>
                          <p:cTn id="80" fill="hold">
                            <p:stCondLst>
                              <p:cond delay="500"/>
                            </p:stCondLst>
                            <p:childTnLst>
                              <p:par>
                                <p:cTn id="81" presetID="1" presetClass="entr" presetSubtype="0" fill="hold" nodeType="afterEffect">
                                  <p:stCondLst>
                                    <p:cond delay="500"/>
                                  </p:stCondLst>
                                  <p:childTnLst>
                                    <p:set>
                                      <p:cBhvr>
                                        <p:cTn id="82" dur="1" fill="hold">
                                          <p:stCondLst>
                                            <p:cond delay="0"/>
                                          </p:stCondLst>
                                        </p:cTn>
                                        <p:tgtEl>
                                          <p:spTgt spid="26"/>
                                        </p:tgtEl>
                                        <p:attrNameLst>
                                          <p:attrName>style.visibility</p:attrName>
                                        </p:attrNameLst>
                                      </p:cBhvr>
                                      <p:to>
                                        <p:strVal val="visible"/>
                                      </p:to>
                                    </p:set>
                                  </p:childTnLst>
                                </p:cTn>
                              </p:par>
                            </p:childTnLst>
                          </p:cTn>
                        </p:par>
                        <p:par>
                          <p:cTn id="83" fill="hold">
                            <p:stCondLst>
                              <p:cond delay="1000"/>
                            </p:stCondLst>
                            <p:childTnLst>
                              <p:par>
                                <p:cTn id="84" presetID="1" presetClass="entr" presetSubtype="0" fill="hold" nodeType="afterEffect">
                                  <p:stCondLst>
                                    <p:cond delay="500"/>
                                  </p:stCondLst>
                                  <p:childTnLst>
                                    <p:set>
                                      <p:cBhvr>
                                        <p:cTn id="85" dur="1" fill="hold">
                                          <p:stCondLst>
                                            <p:cond delay="0"/>
                                          </p:stCondLst>
                                        </p:cTn>
                                        <p:tgtEl>
                                          <p:spTgt spid="30"/>
                                        </p:tgtEl>
                                        <p:attrNameLst>
                                          <p:attrName>style.visibility</p:attrName>
                                        </p:attrNameLst>
                                      </p:cBhvr>
                                      <p:to>
                                        <p:strVal val="visible"/>
                                      </p:to>
                                    </p:set>
                                  </p:childTnLst>
                                </p:cTn>
                              </p:par>
                            </p:childTnLst>
                          </p:cTn>
                        </p:par>
                        <p:par>
                          <p:cTn id="86" fill="hold">
                            <p:stCondLst>
                              <p:cond delay="1500"/>
                            </p:stCondLst>
                            <p:childTnLst>
                              <p:par>
                                <p:cTn id="87" presetID="1" presetClass="entr" presetSubtype="0" fill="hold" nodeType="afterEffect">
                                  <p:stCondLst>
                                    <p:cond delay="500"/>
                                  </p:stCondLst>
                                  <p:childTnLst>
                                    <p:set>
                                      <p:cBhvr>
                                        <p:cTn id="88" dur="1" fill="hold">
                                          <p:stCondLst>
                                            <p:cond delay="0"/>
                                          </p:stCondLst>
                                        </p:cTn>
                                        <p:tgtEl>
                                          <p:spTgt spid="27"/>
                                        </p:tgtEl>
                                        <p:attrNameLst>
                                          <p:attrName>style.visibility</p:attrName>
                                        </p:attrNameLst>
                                      </p:cBhvr>
                                      <p:to>
                                        <p:strVal val="visible"/>
                                      </p:to>
                                    </p:set>
                                  </p:childTnLst>
                                </p:cTn>
                              </p:par>
                            </p:childTnLst>
                          </p:cTn>
                        </p:par>
                        <p:par>
                          <p:cTn id="89" fill="hold">
                            <p:stCondLst>
                              <p:cond delay="2000"/>
                            </p:stCondLst>
                            <p:childTnLst>
                              <p:par>
                                <p:cTn id="90" presetID="1" presetClass="entr" presetSubtype="0" fill="hold" nodeType="afterEffect">
                                  <p:stCondLst>
                                    <p:cond delay="500"/>
                                  </p:stCondLst>
                                  <p:childTnLst>
                                    <p:set>
                                      <p:cBhvr>
                                        <p:cTn id="91" dur="1" fill="hold">
                                          <p:stCondLst>
                                            <p:cond delay="0"/>
                                          </p:stCondLst>
                                        </p:cTn>
                                        <p:tgtEl>
                                          <p:spTgt spid="28"/>
                                        </p:tgtEl>
                                        <p:attrNameLst>
                                          <p:attrName>style.visibility</p:attrName>
                                        </p:attrNameLst>
                                      </p:cBhvr>
                                      <p:to>
                                        <p:strVal val="visible"/>
                                      </p:to>
                                    </p:set>
                                  </p:childTnLst>
                                </p:cTn>
                              </p:par>
                            </p:childTnLst>
                          </p:cTn>
                        </p:par>
                        <p:par>
                          <p:cTn id="92" fill="hold">
                            <p:stCondLst>
                              <p:cond delay="2500"/>
                            </p:stCondLst>
                            <p:childTnLst>
                              <p:par>
                                <p:cTn id="93" presetID="1" presetClass="entr" presetSubtype="0" fill="hold" nodeType="afterEffect">
                                  <p:stCondLst>
                                    <p:cond delay="500"/>
                                  </p:stCondLst>
                                  <p:childTnLst>
                                    <p:set>
                                      <p:cBhvr>
                                        <p:cTn id="94" dur="1" fill="hold">
                                          <p:stCondLst>
                                            <p:cond delay="0"/>
                                          </p:stCondLst>
                                        </p:cTn>
                                        <p:tgtEl>
                                          <p:spTgt spid="29"/>
                                        </p:tgtEl>
                                        <p:attrNameLst>
                                          <p:attrName>style.visibility</p:attrName>
                                        </p:attrNameLst>
                                      </p:cBhvr>
                                      <p:to>
                                        <p:strVal val="visible"/>
                                      </p:to>
                                    </p:set>
                                  </p:childTnLst>
                                </p:cTn>
                              </p:par>
                            </p:childTnLst>
                          </p:cTn>
                        </p:par>
                        <p:par>
                          <p:cTn id="95" fill="hold">
                            <p:stCondLst>
                              <p:cond delay="3000"/>
                            </p:stCondLst>
                            <p:childTnLst>
                              <p:par>
                                <p:cTn id="96" presetID="9" presetClass="exit" presetSubtype="0" fill="hold" nodeType="afterEffect">
                                  <p:stCondLst>
                                    <p:cond delay="1000"/>
                                  </p:stCondLst>
                                  <p:childTnLst>
                                    <p:animEffect transition="out" filter="dissolve">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dissolve">
                                      <p:cBhvr>
                                        <p:cTn id="103" dur="500"/>
                                        <p:tgtEl>
                                          <p:spTgt spid="40"/>
                                        </p:tgtEl>
                                      </p:cBhvr>
                                    </p:animEffect>
                                  </p:childTnLst>
                                </p:cTn>
                              </p:par>
                            </p:childTnLst>
                          </p:cTn>
                        </p:par>
                        <p:par>
                          <p:cTn id="104" fill="hold">
                            <p:stCondLst>
                              <p:cond delay="500"/>
                            </p:stCondLst>
                            <p:childTnLst>
                              <p:par>
                                <p:cTn id="105" presetID="1" presetClass="entr" presetSubtype="0" fill="hold" nodeType="afterEffect">
                                  <p:stCondLst>
                                    <p:cond delay="500"/>
                                  </p:stCondLst>
                                  <p:childTnLst>
                                    <p:set>
                                      <p:cBhvr>
                                        <p:cTn id="106" dur="1" fill="hold">
                                          <p:stCondLst>
                                            <p:cond delay="0"/>
                                          </p:stCondLst>
                                        </p:cTn>
                                        <p:tgtEl>
                                          <p:spTgt spid="31"/>
                                        </p:tgtEl>
                                        <p:attrNameLst>
                                          <p:attrName>style.visibility</p:attrName>
                                        </p:attrNameLst>
                                      </p:cBhvr>
                                      <p:to>
                                        <p:strVal val="visible"/>
                                      </p:to>
                                    </p:set>
                                  </p:childTnLst>
                                </p:cTn>
                              </p:par>
                            </p:childTnLst>
                          </p:cTn>
                        </p:par>
                        <p:par>
                          <p:cTn id="107" fill="hold">
                            <p:stCondLst>
                              <p:cond delay="1000"/>
                            </p:stCondLst>
                            <p:childTnLst>
                              <p:par>
                                <p:cTn id="108" presetID="1" presetClass="entr" presetSubtype="0" fill="hold" nodeType="afterEffect">
                                  <p:stCondLst>
                                    <p:cond delay="500"/>
                                  </p:stCondLst>
                                  <p:childTnLst>
                                    <p:set>
                                      <p:cBhvr>
                                        <p:cTn id="109" dur="1" fill="hold">
                                          <p:stCondLst>
                                            <p:cond delay="0"/>
                                          </p:stCondLst>
                                        </p:cTn>
                                        <p:tgtEl>
                                          <p:spTgt spid="35"/>
                                        </p:tgtEl>
                                        <p:attrNameLst>
                                          <p:attrName>style.visibility</p:attrName>
                                        </p:attrNameLst>
                                      </p:cBhvr>
                                      <p:to>
                                        <p:strVal val="visible"/>
                                      </p:to>
                                    </p:set>
                                  </p:childTnLst>
                                </p:cTn>
                              </p:par>
                            </p:childTnLst>
                          </p:cTn>
                        </p:par>
                        <p:par>
                          <p:cTn id="110" fill="hold">
                            <p:stCondLst>
                              <p:cond delay="1500"/>
                            </p:stCondLst>
                            <p:childTnLst>
                              <p:par>
                                <p:cTn id="111" presetID="1" presetClass="entr" presetSubtype="0" fill="hold" nodeType="afterEffect">
                                  <p:stCondLst>
                                    <p:cond delay="500"/>
                                  </p:stCondLst>
                                  <p:childTnLst>
                                    <p:set>
                                      <p:cBhvr>
                                        <p:cTn id="112" dur="1" fill="hold">
                                          <p:stCondLst>
                                            <p:cond delay="0"/>
                                          </p:stCondLst>
                                        </p:cTn>
                                        <p:tgtEl>
                                          <p:spTgt spid="32"/>
                                        </p:tgtEl>
                                        <p:attrNameLst>
                                          <p:attrName>style.visibility</p:attrName>
                                        </p:attrNameLst>
                                      </p:cBhvr>
                                      <p:to>
                                        <p:strVal val="visible"/>
                                      </p:to>
                                    </p:set>
                                  </p:childTnLst>
                                </p:cTn>
                              </p:par>
                            </p:childTnLst>
                          </p:cTn>
                        </p:par>
                        <p:par>
                          <p:cTn id="113" fill="hold">
                            <p:stCondLst>
                              <p:cond delay="2000"/>
                            </p:stCondLst>
                            <p:childTnLst>
                              <p:par>
                                <p:cTn id="114" presetID="1" presetClass="entr" presetSubtype="0" fill="hold" nodeType="afterEffect">
                                  <p:stCondLst>
                                    <p:cond delay="0"/>
                                  </p:stCondLst>
                                  <p:childTnLst>
                                    <p:set>
                                      <p:cBhvr>
                                        <p:cTn id="115" dur="1" fill="hold">
                                          <p:stCondLst>
                                            <p:cond delay="0"/>
                                          </p:stCondLst>
                                        </p:cTn>
                                        <p:tgtEl>
                                          <p:spTgt spid="34"/>
                                        </p:tgtEl>
                                        <p:attrNameLst>
                                          <p:attrName>style.visibility</p:attrName>
                                        </p:attrNameLst>
                                      </p:cBhvr>
                                      <p:to>
                                        <p:strVal val="visible"/>
                                      </p:to>
                                    </p:set>
                                  </p:childTnLst>
                                </p:cTn>
                              </p:par>
                            </p:childTnLst>
                          </p:cTn>
                        </p:par>
                        <p:par>
                          <p:cTn id="116" fill="hold">
                            <p:stCondLst>
                              <p:cond delay="2000"/>
                            </p:stCondLst>
                            <p:childTnLst>
                              <p:par>
                                <p:cTn id="117" presetID="1" presetClass="entr" presetSubtype="0" fill="hold" nodeType="afterEffect">
                                  <p:stCondLst>
                                    <p:cond delay="500"/>
                                  </p:stCondLst>
                                  <p:childTnLst>
                                    <p:set>
                                      <p:cBhvr>
                                        <p:cTn id="118" dur="1" fill="hold">
                                          <p:stCondLst>
                                            <p:cond delay="0"/>
                                          </p:stCondLst>
                                        </p:cTn>
                                        <p:tgtEl>
                                          <p:spTgt spid="33"/>
                                        </p:tgtEl>
                                        <p:attrNameLst>
                                          <p:attrName>style.visibility</p:attrName>
                                        </p:attrNameLst>
                                      </p:cBhvr>
                                      <p:to>
                                        <p:strVal val="visible"/>
                                      </p:to>
                                    </p:set>
                                  </p:childTnLst>
                                </p:cTn>
                              </p:par>
                            </p:childTnLst>
                          </p:cTn>
                        </p:par>
                        <p:par>
                          <p:cTn id="119" fill="hold">
                            <p:stCondLst>
                              <p:cond delay="2500"/>
                            </p:stCondLst>
                            <p:childTnLst>
                              <p:par>
                                <p:cTn id="120" presetID="9" presetClass="exit" presetSubtype="0" fill="hold" nodeType="afterEffect">
                                  <p:stCondLst>
                                    <p:cond delay="1000"/>
                                  </p:stCondLst>
                                  <p:childTnLst>
                                    <p:animEffect transition="out" filter="dissolve">
                                      <p:cBhvr>
                                        <p:cTn id="121" dur="500"/>
                                        <p:tgtEl>
                                          <p:spTgt spid="40"/>
                                        </p:tgtEl>
                                      </p:cBhvr>
                                    </p:animEffect>
                                    <p:set>
                                      <p:cBhvr>
                                        <p:cTn id="12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1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1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2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txDef>
      <a:spPr>
        <a:noFill/>
      </a:spPr>
      <a:bodyPr wrap="square" rtlCol="0">
        <a:spAutoFit/>
      </a:bodyPr>
      <a:lstStyle>
        <a:defPPr algn="ctr">
          <a:defRPr sz="3200" b="1" dirty="0" smtClean="0">
            <a:solidFill>
              <a:schemeClr val="bg1"/>
            </a:solidFill>
            <a:latin typeface="Calibri" panose="020F0502020204030204" pitchFamily="34" charset="0"/>
          </a:defRPr>
        </a:defPPr>
      </a:lstStyle>
    </a:txDef>
  </a:objectDefaults>
  <a:extraClrSchemeLst>
    <a:extraClrScheme>
      <a:clrScheme name="2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3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3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emplate 1 screen">
  <a:themeElements>
    <a:clrScheme name="">
      <a:dk1>
        <a:srgbClr val="000000"/>
      </a:dk1>
      <a:lt1>
        <a:srgbClr val="FFFFFF"/>
      </a:lt1>
      <a:dk2>
        <a:srgbClr val="0041AD"/>
      </a:dk2>
      <a:lt2>
        <a:srgbClr val="41B2FF"/>
      </a:lt2>
      <a:accent1>
        <a:srgbClr val="FF9900"/>
      </a:accent1>
      <a:accent2>
        <a:srgbClr val="00FFFF"/>
      </a:accent2>
      <a:accent3>
        <a:srgbClr val="AAB0D3"/>
      </a:accent3>
      <a:accent4>
        <a:srgbClr val="DADADA"/>
      </a:accent4>
      <a:accent5>
        <a:srgbClr val="FFCAAA"/>
      </a:accent5>
      <a:accent6>
        <a:srgbClr val="00E7E7"/>
      </a:accent6>
      <a:hlink>
        <a:srgbClr val="FF0000"/>
      </a:hlink>
      <a:folHlink>
        <a:srgbClr val="969696"/>
      </a:folHlink>
    </a:clrScheme>
    <a:fontScheme name="4_Template 1 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4_Template 1 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Template 1 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Template 1 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Template 1 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Template 1 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Template 1 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Template 1 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resentation1">
  <a:themeElements>
    <a:clrScheme name="Custom 1">
      <a:dk1>
        <a:srgbClr val="000000"/>
      </a:dk1>
      <a:lt1>
        <a:srgbClr val="000000"/>
      </a:lt1>
      <a:dk2>
        <a:srgbClr val="000000"/>
      </a:dk2>
      <a:lt2>
        <a:srgbClr val="00000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urse Notes (Tutor)" ma:contentTypeID="0x010100B82B01D1F236A24B8601FCE6F88A80BA008FBD14928C29E04590D9F8C9EF87735C" ma:contentTypeVersion="1" ma:contentTypeDescription="SML's Alignment Project - packaging materials for Tutors (Course Notes)." ma:contentTypeScope="" ma:versionID="6671a03fee383a7978d0cb8166717d96">
  <xsd:schema xmlns:xsd="http://www.w3.org/2001/XMLSchema" xmlns:xs="http://www.w3.org/2001/XMLSchema" xmlns:p="http://schemas.microsoft.com/office/2006/metadata/properties" targetNamespace="http://schemas.microsoft.com/office/2006/metadata/properties" ma:root="true" ma:fieldsID="2946f54fc597ae82d0c88937cd5e44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91D389-9928-45A6-AABE-FE76FBDE22E7}">
  <ds:schemaRef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E83E1C31-E7A7-42C7-AF63-047E1032402C}">
  <ds:schemaRefs>
    <ds:schemaRef ds:uri="http://schemas.microsoft.com/sharepoint/v3/contenttype/forms"/>
  </ds:schemaRefs>
</ds:datastoreItem>
</file>

<file path=customXml/itemProps3.xml><?xml version="1.0" encoding="utf-8"?>
<ds:datastoreItem xmlns:ds="http://schemas.openxmlformats.org/officeDocument/2006/customXml" ds:itemID="{98765F69-EACA-4F81-AD5D-178900F97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Global S Chapman</Template>
  <TotalTime>4632</TotalTime>
  <Words>2934</Words>
  <Application>Microsoft Office PowerPoint</Application>
  <PresentationFormat>On-screen Show (4:3)</PresentationFormat>
  <Paragraphs>751</Paragraphs>
  <Slides>62</Slides>
  <Notes>46</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62</vt:i4>
      </vt:variant>
    </vt:vector>
  </HeadingPairs>
  <TitlesOfParts>
    <vt:vector size="73" baseType="lpstr">
      <vt:lpstr>Arial</vt:lpstr>
      <vt:lpstr>Calibri</vt:lpstr>
      <vt:lpstr>Comic Sans MS</vt:lpstr>
      <vt:lpstr>Times New Roman</vt:lpstr>
      <vt:lpstr>Wingdings</vt:lpstr>
      <vt:lpstr>1_Template 1 screen</vt:lpstr>
      <vt:lpstr>2_Template 1 screen</vt:lpstr>
      <vt:lpstr>3_Template 1 screen</vt:lpstr>
      <vt:lpstr>4_Template 1 screen</vt:lpstr>
      <vt:lpstr>1_Presentation1</vt:lpstr>
      <vt:lpstr>VISIO</vt:lpstr>
      <vt:lpstr>PowerPoint Presentation</vt:lpstr>
      <vt:lpstr>Today’s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Supply Chains - Material &amp; Information Flows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Heriot-Watt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Lynsey</dc:creator>
  <cp:lastModifiedBy>Sally North</cp:lastModifiedBy>
  <cp:revision>163</cp:revision>
  <cp:lastPrinted>2013-04-09T15:00:07Z</cp:lastPrinted>
  <dcterms:created xsi:type="dcterms:W3CDTF">2012-03-05T14:32:45Z</dcterms:created>
  <dcterms:modified xsi:type="dcterms:W3CDTF">2016-05-17T21:43:37Z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0x010100B82B01D1F236A24B8601FCE6F88A80BA008FBD14928C29E04590D9F8C9EF87735C</vt:lpwstr>
  </property>
</Properties>
</file>